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71" r:id="rId9"/>
    <p:sldId id="264" r:id="rId10"/>
    <p:sldId id="261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69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7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9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50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64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12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4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963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302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96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3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3C367-ACBF-43A0-B38F-6A20CDFF18C5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82995-1ACA-4B3B-82FD-7CDF95BAE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299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b="1" dirty="0"/>
              <a:t>ЧУДЕСА И ФИЗИЧЕСКИЕ ЗАКОНЫ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76872"/>
            <a:ext cx="8136904" cy="446449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i="1" dirty="0">
                <a:solidFill>
                  <a:schemeClr val="tx1"/>
                </a:solidFill>
              </a:rPr>
              <a:t>Чудеса, по определению это сверхъестественный проявления в естественном ходе событий. Или проявление метафизики в физике. 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Чудеса по своему определению подразумевают существование метафизического мира.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Если мировоззрение отрицает существование метафизики, как части единой реальности, то такое мировоззрение будет отрицать и возможность чудес, пытаясь объяснить свидетельства о них в рамках физики.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4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Ограниченность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научного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метода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lphaLcParenR"/>
            </a:pPr>
            <a:r>
              <a:rPr lang="ru-RU" i="1" dirty="0">
                <a:solidFill>
                  <a:schemeClr val="tx1"/>
                </a:solidFill>
              </a:rPr>
              <a:t>По </a:t>
            </a:r>
            <a:r>
              <a:rPr lang="ru-RU" i="1" dirty="0" smtClean="0">
                <a:solidFill>
                  <a:schemeClr val="tx1"/>
                </a:solidFill>
              </a:rPr>
              <a:t>отношению </a:t>
            </a:r>
            <a:r>
              <a:rPr lang="ru-RU" i="1" dirty="0">
                <a:solidFill>
                  <a:schemeClr val="tx1"/>
                </a:solidFill>
              </a:rPr>
              <a:t>к сфере применения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Вопросы происхождения и смысла не входят в компетенцию эмпирической науки.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Так как они не были наблюдаемы, их невозможно повторить, и поэтому их невозможно ни опровергнуть, ни предсказать.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Утверждения о духовном или сверхъестественном в рамках современного научного метода — несостоятельны.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25600" i="1" dirty="0" smtClean="0"/>
              <a:t/>
            </a:r>
            <a:br>
              <a:rPr lang="ru-RU" sz="25600" i="1" dirty="0" smtClean="0"/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41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Ограниченность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научного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метода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lphaLcParenR"/>
            </a:pPr>
            <a:r>
              <a:rPr lang="ru-RU" i="1" dirty="0">
                <a:solidFill>
                  <a:schemeClr val="tx1"/>
                </a:solidFill>
              </a:rPr>
              <a:t>По </a:t>
            </a:r>
            <a:r>
              <a:rPr lang="ru-RU" i="1" dirty="0" smtClean="0">
                <a:solidFill>
                  <a:schemeClr val="tx1"/>
                </a:solidFill>
              </a:rPr>
              <a:t>отношению </a:t>
            </a:r>
            <a:r>
              <a:rPr lang="ru-RU" i="1" dirty="0">
                <a:solidFill>
                  <a:schemeClr val="tx1"/>
                </a:solidFill>
              </a:rPr>
              <a:t>к сфере применения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Начиная говорить о чудесах, «ученый» переходит в область метафизики (философия), где он имеет те же права, что любой другой философ. По крайней мере, такой «ученый» должен считаться с тем же критицизмом, что и теист (защищать себя от тех же нападок).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25600" i="1" dirty="0" smtClean="0"/>
              <a:t/>
            </a:r>
            <a:br>
              <a:rPr lang="ru-RU" sz="25600" i="1" dirty="0" smtClean="0"/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98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Ограниченность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научного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метода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4" algn="l"/>
            <a:r>
              <a:rPr lang="en-US" i="1" dirty="0" smtClean="0">
                <a:solidFill>
                  <a:schemeClr val="tx1"/>
                </a:solidFill>
              </a:rPr>
              <a:t>b)  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По отношению </a:t>
            </a:r>
            <a:r>
              <a:rPr lang="ru-RU" i="1" dirty="0">
                <a:solidFill>
                  <a:schemeClr val="tx1"/>
                </a:solidFill>
              </a:rPr>
              <a:t>к событиям.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  </a:t>
            </a:r>
            <a:r>
              <a:rPr lang="ru-RU" i="1" dirty="0" smtClean="0">
                <a:solidFill>
                  <a:schemeClr val="tx1"/>
                </a:solidFill>
              </a:rPr>
              <a:t>«</a:t>
            </a:r>
            <a:r>
              <a:rPr lang="ru-RU" i="1" dirty="0">
                <a:solidFill>
                  <a:schemeClr val="tx1"/>
                </a:solidFill>
              </a:rPr>
              <a:t>Единичные» события невозможно воспроизвести для </a:t>
            </a:r>
            <a:r>
              <a:rPr lang="en-US" i="1" dirty="0" smtClean="0">
                <a:solidFill>
                  <a:schemeClr val="tx1"/>
                </a:solidFill>
              </a:rPr>
              <a:t>  </a:t>
            </a:r>
          </a:p>
          <a:p>
            <a:pPr lvl="4" algn="l"/>
            <a:r>
              <a:rPr lang="en-US" i="1" dirty="0" smtClean="0">
                <a:solidFill>
                  <a:schemeClr val="tx1"/>
                </a:solidFill>
              </a:rPr>
              <a:t>      </a:t>
            </a:r>
            <a:r>
              <a:rPr lang="ru-RU" i="1" dirty="0" smtClean="0">
                <a:solidFill>
                  <a:schemeClr val="tx1"/>
                </a:solidFill>
              </a:rPr>
              <a:t>проверки</a:t>
            </a:r>
            <a:r>
              <a:rPr lang="ru-RU" i="1" dirty="0">
                <a:solidFill>
                  <a:schemeClr val="tx1"/>
                </a:solidFill>
              </a:rPr>
              <a:t>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      </a:t>
            </a:r>
            <a:r>
              <a:rPr lang="ru-RU" i="1" dirty="0" smtClean="0">
                <a:solidFill>
                  <a:schemeClr val="tx1"/>
                </a:solidFill>
              </a:rPr>
              <a:t>Чудеса </a:t>
            </a:r>
            <a:r>
              <a:rPr lang="ru-RU" i="1" dirty="0">
                <a:solidFill>
                  <a:schemeClr val="tx1"/>
                </a:solidFill>
              </a:rPr>
              <a:t>по определению – это единичные, неповторяющиеся </a:t>
            </a:r>
            <a:r>
              <a:rPr lang="en-US" i="1" dirty="0" smtClean="0">
                <a:solidFill>
                  <a:schemeClr val="tx1"/>
                </a:solidFill>
              </a:rPr>
              <a:t>  </a:t>
            </a:r>
          </a:p>
          <a:p>
            <a:pPr lvl="4" algn="l"/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     </a:t>
            </a:r>
            <a:r>
              <a:rPr lang="ru-RU" i="1" dirty="0" smtClean="0">
                <a:solidFill>
                  <a:schemeClr val="tx1"/>
                </a:solidFill>
              </a:rPr>
              <a:t>события</a:t>
            </a:r>
            <a:r>
              <a:rPr lang="ru-RU" i="1" dirty="0">
                <a:solidFill>
                  <a:schemeClr val="tx1"/>
                </a:solidFill>
              </a:rPr>
              <a:t>. Поэтому вопросы, касающиеся таких событий, </a:t>
            </a:r>
            <a:r>
              <a:rPr lang="en-US" i="1" dirty="0" smtClean="0">
                <a:solidFill>
                  <a:schemeClr val="tx1"/>
                </a:solidFill>
              </a:rPr>
              <a:t>   </a:t>
            </a:r>
          </a:p>
          <a:p>
            <a:pPr lvl="4" algn="l"/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     </a:t>
            </a:r>
            <a:r>
              <a:rPr lang="ru-RU" i="1" dirty="0" smtClean="0">
                <a:solidFill>
                  <a:schemeClr val="tx1"/>
                </a:solidFill>
              </a:rPr>
              <a:t>находятся </a:t>
            </a:r>
            <a:r>
              <a:rPr lang="ru-RU" i="1" dirty="0">
                <a:solidFill>
                  <a:schemeClr val="tx1"/>
                </a:solidFill>
              </a:rPr>
              <a:t>вне сферы науки.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25600" i="1" dirty="0" smtClean="0"/>
              <a:t/>
            </a:r>
            <a:br>
              <a:rPr lang="ru-RU" sz="25600" i="1" dirty="0" smtClean="0"/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8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Ограниченность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научного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метода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286000" lvl="4" indent="-457200" algn="l">
              <a:buAutoNum type="alphaLcParenR" startAt="2"/>
            </a:pPr>
            <a:r>
              <a:rPr lang="ru-RU" i="1" dirty="0" smtClean="0">
                <a:solidFill>
                  <a:schemeClr val="tx1"/>
                </a:solidFill>
              </a:rPr>
              <a:t>По отношению </a:t>
            </a:r>
            <a:r>
              <a:rPr lang="ru-RU" i="1" dirty="0">
                <a:solidFill>
                  <a:schemeClr val="tx1"/>
                </a:solidFill>
              </a:rPr>
              <a:t>к событиям. </a:t>
            </a:r>
            <a:endParaRPr lang="ru-RU" i="1" dirty="0" smtClean="0">
              <a:solidFill>
                <a:schemeClr val="tx1"/>
              </a:solidFill>
            </a:endParaRP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 </a:t>
            </a: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 Научный </a:t>
            </a:r>
            <a:r>
              <a:rPr lang="ru-RU" i="1" dirty="0">
                <a:solidFill>
                  <a:schemeClr val="tx1"/>
                </a:solidFill>
              </a:rPr>
              <a:t>метод применим только к повторяющимся </a:t>
            </a:r>
            <a:r>
              <a:rPr lang="ru-RU" i="1" dirty="0" smtClean="0">
                <a:solidFill>
                  <a:schemeClr val="tx1"/>
                </a:solidFill>
              </a:rPr>
              <a:t>  </a:t>
            </a:r>
          </a:p>
          <a:p>
            <a:pPr lvl="4" algn="l"/>
            <a:r>
              <a:rPr lang="ru-RU" i="1" dirty="0" smtClean="0">
                <a:solidFill>
                  <a:schemeClr val="tx1"/>
                </a:solidFill>
              </a:rPr>
              <a:t>        событиям</a:t>
            </a:r>
            <a:r>
              <a:rPr lang="ru-RU" i="1" dirty="0">
                <a:solidFill>
                  <a:schemeClr val="tx1"/>
                </a:solidFill>
              </a:rPr>
              <a:t>. </a:t>
            </a:r>
            <a:r>
              <a:rPr lang="ru-RU" i="1" dirty="0" smtClean="0">
                <a:solidFill>
                  <a:schemeClr val="tx1"/>
                </a:solidFill>
              </a:rPr>
              <a:t/>
            </a:r>
            <a:br>
              <a:rPr lang="ru-RU" i="1" dirty="0" smtClean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Научные </a:t>
            </a:r>
            <a:r>
              <a:rPr lang="ru-RU" i="1" dirty="0">
                <a:solidFill>
                  <a:schemeClr val="tx1"/>
                </a:solidFill>
              </a:rPr>
              <a:t>доказательства основаны на демонстрации </a:t>
            </a:r>
            <a:r>
              <a:rPr lang="ru-RU" i="1" dirty="0" smtClean="0">
                <a:solidFill>
                  <a:schemeClr val="tx1"/>
                </a:solidFill>
              </a:rPr>
              <a:t>факта   </a:t>
            </a:r>
          </a:p>
          <a:p>
            <a:pPr lvl="4" algn="l"/>
            <a:r>
              <a:rPr lang="ru-RU" i="1" dirty="0" smtClean="0">
                <a:solidFill>
                  <a:schemeClr val="tx1"/>
                </a:solidFill>
              </a:rPr>
              <a:t>       посредством </a:t>
            </a:r>
            <a:r>
              <a:rPr lang="ru-RU" i="1" dirty="0">
                <a:solidFill>
                  <a:schemeClr val="tx1"/>
                </a:solidFill>
              </a:rPr>
              <a:t>повторения события в присутствии </a:t>
            </a:r>
            <a:endParaRPr lang="ru-RU" i="1" dirty="0" smtClean="0">
              <a:solidFill>
                <a:schemeClr val="tx1"/>
              </a:solidFill>
            </a:endParaRP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ставящих </a:t>
            </a:r>
            <a:r>
              <a:rPr lang="ru-RU" i="1" dirty="0">
                <a:solidFill>
                  <a:schemeClr val="tx1"/>
                </a:solidFill>
              </a:rPr>
              <a:t>под сомнение данный факт. Должна быть </a:t>
            </a:r>
            <a:r>
              <a:rPr lang="ru-RU" i="1" dirty="0" smtClean="0">
                <a:solidFill>
                  <a:schemeClr val="tx1"/>
                </a:solidFill>
              </a:rPr>
              <a:t>  </a:t>
            </a: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создана контролируемая </a:t>
            </a:r>
            <a:r>
              <a:rPr lang="ru-RU" i="1" dirty="0">
                <a:solidFill>
                  <a:schemeClr val="tx1"/>
                </a:solidFill>
              </a:rPr>
              <a:t>среда, в которой могли бы быть 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сделаны  наблюдения</a:t>
            </a:r>
            <a:r>
              <a:rPr lang="ru-RU" i="1" dirty="0">
                <a:solidFill>
                  <a:schemeClr val="tx1"/>
                </a:solidFill>
              </a:rPr>
              <a:t>, собрана информация, и гипотеза 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доказана </a:t>
            </a:r>
            <a:r>
              <a:rPr lang="ru-RU" i="1" dirty="0">
                <a:solidFill>
                  <a:schemeClr val="tx1"/>
                </a:solidFill>
              </a:rPr>
              <a:t>эмпирически.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22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Ограниченность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научного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метода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286000" lvl="4" indent="-457200" algn="l">
              <a:buAutoNum type="alphaLcParenR" startAt="2"/>
            </a:pPr>
            <a:r>
              <a:rPr lang="ru-RU" i="1" dirty="0" smtClean="0">
                <a:solidFill>
                  <a:schemeClr val="tx1"/>
                </a:solidFill>
              </a:rPr>
              <a:t>По отношению </a:t>
            </a:r>
            <a:r>
              <a:rPr lang="ru-RU" i="1" dirty="0">
                <a:solidFill>
                  <a:schemeClr val="tx1"/>
                </a:solidFill>
              </a:rPr>
              <a:t>к событиям. </a:t>
            </a:r>
            <a:endParaRPr lang="ru-RU" i="1" dirty="0" smtClean="0">
              <a:solidFill>
                <a:schemeClr val="tx1"/>
              </a:solidFill>
            </a:endParaRP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 </a:t>
            </a:r>
          </a:p>
          <a:p>
            <a:pPr lvl="4" algn="l"/>
            <a:r>
              <a:rPr lang="ru-RU" i="1" dirty="0" smtClean="0">
                <a:solidFill>
                  <a:schemeClr val="tx1"/>
                </a:solidFill>
              </a:rPr>
              <a:t>       Если </a:t>
            </a:r>
            <a:r>
              <a:rPr lang="ru-RU" i="1" dirty="0">
                <a:solidFill>
                  <a:schemeClr val="tx1"/>
                </a:solidFill>
              </a:rPr>
              <a:t>событие неповторяемое, то его невозможно ни 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утвердить</a:t>
            </a:r>
            <a:r>
              <a:rPr lang="ru-RU" i="1" dirty="0">
                <a:solidFill>
                  <a:schemeClr val="tx1"/>
                </a:solidFill>
              </a:rPr>
              <a:t>, ни опровергнуть научным методом.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      Например: невозможно </a:t>
            </a:r>
            <a:r>
              <a:rPr lang="ru-RU" i="1" dirty="0">
                <a:solidFill>
                  <a:schemeClr val="tx1"/>
                </a:solidFill>
              </a:rPr>
              <a:t>доказать научно что в среду 1 июля я </a:t>
            </a:r>
            <a:r>
              <a:rPr lang="ru-RU" i="1" dirty="0" smtClean="0">
                <a:solidFill>
                  <a:schemeClr val="tx1"/>
                </a:solidFill>
              </a:rPr>
              <a:t>  </a:t>
            </a: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был </a:t>
            </a:r>
            <a:r>
              <a:rPr lang="ru-RU" i="1" dirty="0">
                <a:solidFill>
                  <a:schemeClr val="tx1"/>
                </a:solidFill>
              </a:rPr>
              <a:t>в классной аудитории, так как я не смогу повторить 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события </a:t>
            </a:r>
            <a:r>
              <a:rPr lang="ru-RU" i="1" dirty="0">
                <a:solidFill>
                  <a:schemeClr val="tx1"/>
                </a:solidFill>
              </a:rPr>
              <a:t>той среды.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      Но </a:t>
            </a:r>
            <a:r>
              <a:rPr lang="ru-RU" i="1" dirty="0">
                <a:solidFill>
                  <a:schemeClr val="tx1"/>
                </a:solidFill>
              </a:rPr>
              <a:t>это возможно доказать исторически и юридически.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42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Ограниченность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научного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метода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286000" lvl="4" indent="-457200" algn="l">
              <a:buAutoNum type="alphaLcParenR" startAt="2"/>
            </a:pPr>
            <a:r>
              <a:rPr lang="ru-RU" i="1" dirty="0" smtClean="0">
                <a:solidFill>
                  <a:schemeClr val="tx1"/>
                </a:solidFill>
              </a:rPr>
              <a:t>По отношению </a:t>
            </a:r>
            <a:r>
              <a:rPr lang="ru-RU" i="1" dirty="0">
                <a:solidFill>
                  <a:schemeClr val="tx1"/>
                </a:solidFill>
              </a:rPr>
              <a:t>к событиям. </a:t>
            </a:r>
            <a:endParaRPr lang="ru-RU" i="1" dirty="0" smtClean="0">
              <a:solidFill>
                <a:schemeClr val="tx1"/>
              </a:solidFill>
            </a:endParaRP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 </a:t>
            </a:r>
          </a:p>
          <a:p>
            <a:pPr lvl="4" algn="l"/>
            <a:r>
              <a:rPr lang="ru-RU" i="1" dirty="0" smtClean="0">
                <a:solidFill>
                  <a:schemeClr val="tx1"/>
                </a:solidFill>
              </a:rPr>
              <a:t>       Мы </a:t>
            </a:r>
            <a:r>
              <a:rPr lang="ru-RU" i="1" dirty="0">
                <a:solidFill>
                  <a:schemeClr val="tx1"/>
                </a:solidFill>
              </a:rPr>
              <a:t>можем только догадываться о том, что случилось, и </a:t>
            </a:r>
            <a:r>
              <a:rPr lang="ru-RU" i="1" dirty="0" smtClean="0">
                <a:solidFill>
                  <a:schemeClr val="tx1"/>
                </a:solidFill>
              </a:rPr>
              <a:t>   </a:t>
            </a: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использовать </a:t>
            </a:r>
            <a:r>
              <a:rPr lang="ru-RU" i="1" dirty="0">
                <a:solidFill>
                  <a:schemeClr val="tx1"/>
                </a:solidFill>
              </a:rPr>
              <a:t>науку для сбора доказательств в поддержку 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 той </a:t>
            </a:r>
            <a:r>
              <a:rPr lang="ru-RU" i="1" dirty="0">
                <a:solidFill>
                  <a:schemeClr val="tx1"/>
                </a:solidFill>
              </a:rPr>
              <a:t>или иной гипотезы.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      Но </a:t>
            </a:r>
            <a:r>
              <a:rPr lang="ru-RU" i="1" dirty="0">
                <a:solidFill>
                  <a:schemeClr val="tx1"/>
                </a:solidFill>
              </a:rPr>
              <a:t>наука не обладает должной юрисдикцией в вопросах </a:t>
            </a:r>
            <a:r>
              <a:rPr lang="ru-RU" i="1" dirty="0" smtClean="0">
                <a:solidFill>
                  <a:schemeClr val="tx1"/>
                </a:solidFill>
              </a:rPr>
              <a:t>    </a:t>
            </a: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 происхождения </a:t>
            </a:r>
            <a:r>
              <a:rPr lang="ru-RU" i="1" dirty="0">
                <a:solidFill>
                  <a:schemeClr val="tx1"/>
                </a:solidFill>
              </a:rPr>
              <a:t>или предназначения.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     Наука </a:t>
            </a:r>
            <a:r>
              <a:rPr lang="ru-RU" i="1" dirty="0">
                <a:solidFill>
                  <a:schemeClr val="tx1"/>
                </a:solidFill>
              </a:rPr>
              <a:t>не может ответить на такие вопросы как, а жил ли </a:t>
            </a:r>
            <a:r>
              <a:rPr lang="ru-RU" i="1" dirty="0" smtClean="0">
                <a:solidFill>
                  <a:schemeClr val="tx1"/>
                </a:solidFill>
              </a:rPr>
              <a:t>  </a:t>
            </a:r>
          </a:p>
          <a:p>
            <a:pPr lvl="4" algn="l"/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   Ленин</a:t>
            </a:r>
            <a:r>
              <a:rPr lang="ru-RU" i="1" dirty="0">
                <a:solidFill>
                  <a:schemeClr val="tx1"/>
                </a:solidFill>
              </a:rPr>
              <a:t>?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63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577064" cy="4392488"/>
          </a:xfrm>
        </p:spPr>
        <p:txBody>
          <a:bodyPr>
            <a:noAutofit/>
          </a:bodyPr>
          <a:lstStyle/>
          <a:p>
            <a:pPr lvl="3" algn="l"/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 Ограниченность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естественных наук по отношения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к  достоверности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>     Наука</a:t>
            </a:r>
            <a:r>
              <a:rPr lang="ru-RU" sz="2400" i="1" dirty="0">
                <a:solidFill>
                  <a:schemeClr val="tx1"/>
                </a:solidFill>
              </a:rPr>
              <a:t>, по причине своего эмпирического или </a:t>
            </a:r>
            <a:r>
              <a:rPr lang="ru-RU" sz="2400" i="1" dirty="0" smtClean="0">
                <a:solidFill>
                  <a:schemeClr val="tx1"/>
                </a:solidFill>
              </a:rPr>
              <a:t>  </a:t>
            </a:r>
          </a:p>
          <a:p>
            <a:pPr lvl="3" algn="l"/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</a:rPr>
              <a:t>    индуктивного </a:t>
            </a:r>
            <a:r>
              <a:rPr lang="ru-RU" sz="2400" i="1" dirty="0">
                <a:solidFill>
                  <a:schemeClr val="tx1"/>
                </a:solidFill>
              </a:rPr>
              <a:t>метода не может достигнуть </a:t>
            </a:r>
            <a:r>
              <a:rPr lang="ru-RU" sz="2400" i="1" dirty="0" smtClean="0">
                <a:solidFill>
                  <a:schemeClr val="tx1"/>
                </a:solidFill>
              </a:rPr>
              <a:t>  </a:t>
            </a:r>
          </a:p>
          <a:p>
            <a:pPr lvl="3" algn="l"/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</a:rPr>
              <a:t>    «</a:t>
            </a:r>
            <a:r>
              <a:rPr lang="ru-RU" sz="2400" i="1" dirty="0">
                <a:solidFill>
                  <a:schemeClr val="tx1"/>
                </a:solidFill>
              </a:rPr>
              <a:t>абсолютной уверенности» в чем бы то ни было.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>     Научные </a:t>
            </a:r>
            <a:r>
              <a:rPr lang="ru-RU" sz="2400" i="1" dirty="0">
                <a:solidFill>
                  <a:schemeClr val="tx1"/>
                </a:solidFill>
              </a:rPr>
              <a:t>утверждения могут показывать ту или иную </a:t>
            </a:r>
            <a:r>
              <a:rPr lang="ru-RU" sz="2400" i="1" dirty="0" smtClean="0">
                <a:solidFill>
                  <a:schemeClr val="tx1"/>
                </a:solidFill>
              </a:rPr>
              <a:t>  </a:t>
            </a:r>
          </a:p>
          <a:p>
            <a:pPr lvl="3" algn="l"/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</a:rPr>
              <a:t>    степень </a:t>
            </a:r>
            <a:r>
              <a:rPr lang="ru-RU" sz="2400" i="1" dirty="0">
                <a:solidFill>
                  <a:schemeClr val="tx1"/>
                </a:solidFill>
              </a:rPr>
              <a:t>вероятности, но не </a:t>
            </a:r>
            <a:r>
              <a:rPr lang="ru-RU" sz="2400" i="1" dirty="0" smtClean="0">
                <a:solidFill>
                  <a:schemeClr val="tx1"/>
                </a:solidFill>
              </a:rPr>
              <a:t>абсолютную уверенность</a:t>
            </a:r>
            <a:r>
              <a:rPr lang="ru-RU" sz="2400" i="1" dirty="0">
                <a:solidFill>
                  <a:schemeClr val="tx1"/>
                </a:solidFill>
              </a:rPr>
              <a:t>. 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 smtClean="0">
                <a:solidFill>
                  <a:schemeClr val="tx1"/>
                </a:solidFill>
              </a:rPr>
              <a:t>    Наука </a:t>
            </a:r>
            <a:r>
              <a:rPr lang="ru-RU" sz="2400" i="1" dirty="0">
                <a:solidFill>
                  <a:schemeClr val="tx1"/>
                </a:solidFill>
              </a:rPr>
              <a:t>может выдвигать гипотезы, но не утверждать с </a:t>
            </a:r>
            <a:r>
              <a:rPr lang="ru-RU" sz="2400" i="1" dirty="0" smtClean="0">
                <a:solidFill>
                  <a:schemeClr val="tx1"/>
                </a:solidFill>
              </a:rPr>
              <a:t> </a:t>
            </a:r>
          </a:p>
          <a:p>
            <a:pPr lvl="3" algn="l"/>
            <a:r>
              <a:rPr lang="ru-RU" sz="2400" i="1" dirty="0">
                <a:solidFill>
                  <a:schemeClr val="tx1"/>
                </a:solidFill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</a:rPr>
              <a:t>   абсолютной </a:t>
            </a:r>
            <a:r>
              <a:rPr lang="ru-RU" sz="2400" i="1" dirty="0">
                <a:solidFill>
                  <a:schemeClr val="tx1"/>
                </a:solidFill>
              </a:rPr>
              <a:t>уверенностью. 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73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b="1" dirty="0"/>
              <a:t>ЧУДЕСА И ФИЗИЧЕСКИЕ ЗАКОНЫ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76872"/>
            <a:ext cx="8136904" cy="446449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i="1" dirty="0">
                <a:solidFill>
                  <a:schemeClr val="tx1"/>
                </a:solidFill>
              </a:rPr>
              <a:t>Пример: хождение Христа по воде объяснялось катанием на льдине как на доске серфинга (ветер, волны, как только все утихло, Христос перебрался в лодку; Петр не умел хорошо кататься, и его пришлось доставать из воды). 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ru-RU" i="1" dirty="0">
                <a:solidFill>
                  <a:schemeClr val="tx1"/>
                </a:solidFill>
              </a:rPr>
              <a:t>2 + 2 = х, при условии, что х не может равняться 4.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чудеса – это всякое явленье, которое мы не умеем объяснить по известным нам законам природы; случай, нежданный и не предвидимый, едва возможный.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74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b="1" i="1" dirty="0"/>
              <a:t>Аргументы против возможности чудес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068960"/>
            <a:ext cx="7920880" cy="3315270"/>
          </a:xfrm>
        </p:spPr>
        <p:txBody>
          <a:bodyPr>
            <a:noAutofit/>
          </a:bodyPr>
          <a:lstStyle/>
          <a:p>
            <a:pPr lvl="0"/>
            <a:endParaRPr lang="ru-RU" sz="2400" i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LcParenR"/>
            </a:pPr>
            <a:r>
              <a:rPr lang="ru-RU" sz="2400" i="1" dirty="0">
                <a:solidFill>
                  <a:schemeClr val="tx1"/>
                </a:solidFill>
              </a:rPr>
              <a:t>Суть аргумента. </a:t>
            </a:r>
            <a:r>
              <a:rPr lang="ru-RU" sz="2000" i="1" dirty="0">
                <a:solidFill>
                  <a:schemeClr val="tx1"/>
                </a:solidFill>
              </a:rPr>
              <a:t/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/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>Чудеса невозможны, так они нарушают физические законы. 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/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>Чудеса по определению — это нарушение естественного порядка, а законы физики нарушить невозможно, следовательно чудеса, в истинном смысле этого определения, а не кажущиеся таковыми, невозможны. </a:t>
            </a:r>
            <a:r>
              <a:rPr lang="ru-RU" sz="2400" i="1" dirty="0"/>
              <a:t/>
            </a:r>
            <a:br>
              <a:rPr lang="ru-RU" sz="2400" i="1" dirty="0"/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348880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200" i="1" dirty="0" smtClean="0">
                <a:solidFill>
                  <a:schemeClr val="tx1"/>
                </a:solidFill>
              </a:rPr>
              <a:t>Натуралистические, или «научные» аргументы против чудес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8862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b="1" i="1" dirty="0"/>
              <a:t>Аргументы против возможности чудес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140968"/>
            <a:ext cx="7920880" cy="3315270"/>
          </a:xfrm>
        </p:spPr>
        <p:txBody>
          <a:bodyPr>
            <a:noAutofit/>
          </a:bodyPr>
          <a:lstStyle/>
          <a:p>
            <a:pPr lvl="0" algn="l"/>
            <a:endParaRPr lang="ru-RU" i="1" dirty="0">
              <a:solidFill>
                <a:schemeClr val="tx1"/>
              </a:solidFill>
            </a:endParaRPr>
          </a:p>
          <a:p>
            <a:pPr lvl="1" algn="l"/>
            <a:r>
              <a:rPr lang="en-US" sz="3200" i="1" dirty="0" smtClean="0">
                <a:solidFill>
                  <a:schemeClr val="tx1"/>
                </a:solidFill>
              </a:rPr>
              <a:t>b)  </a:t>
            </a:r>
            <a:r>
              <a:rPr lang="ru-RU" sz="3200" i="1" dirty="0" smtClean="0">
                <a:solidFill>
                  <a:schemeClr val="tx1"/>
                </a:solidFill>
              </a:rPr>
              <a:t>Опровержение аргумента.  </a:t>
            </a:r>
            <a:r>
              <a:rPr lang="ru-RU" sz="3200" i="1" dirty="0">
                <a:solidFill>
                  <a:schemeClr val="tx1"/>
                </a:solidFill>
              </a:rPr>
              <a:t/>
            </a:r>
            <a:br>
              <a:rPr lang="ru-RU" sz="3200" i="1" dirty="0">
                <a:solidFill>
                  <a:schemeClr val="tx1"/>
                </a:solidFill>
              </a:rPr>
            </a:br>
            <a:endParaRPr lang="ru-RU" sz="3200" dirty="0" smtClean="0">
              <a:solidFill>
                <a:schemeClr val="tx1"/>
              </a:solidFill>
            </a:endParaRPr>
          </a:p>
          <a:p>
            <a:pPr algn="l"/>
            <a:r>
              <a:rPr lang="en-US" i="1" dirty="0" smtClean="0">
                <a:solidFill>
                  <a:schemeClr val="tx1"/>
                </a:solidFill>
              </a:rPr>
              <a:t>           </a:t>
            </a:r>
            <a:r>
              <a:rPr lang="ru-RU" sz="2800" i="1" dirty="0" smtClean="0">
                <a:solidFill>
                  <a:schemeClr val="tx1"/>
                </a:solidFill>
              </a:rPr>
              <a:t>Ограниченность </a:t>
            </a:r>
            <a:r>
              <a:rPr lang="ru-RU" sz="2800" i="1" dirty="0">
                <a:solidFill>
                  <a:schemeClr val="tx1"/>
                </a:solidFill>
              </a:rPr>
              <a:t>естественных наук</a:t>
            </a:r>
            <a:r>
              <a:rPr lang="ru-RU" i="1" dirty="0">
                <a:solidFill>
                  <a:schemeClr val="tx1"/>
                </a:solidFill>
              </a:rPr>
              <a:t>.</a:t>
            </a:r>
            <a:r>
              <a:rPr lang="ru-RU" sz="5400" i="1" dirty="0" smtClean="0"/>
              <a:t/>
            </a:r>
            <a:br>
              <a:rPr lang="ru-RU" sz="5400" i="1" dirty="0" smtClean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348880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2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Натуралистические, или «научные» аргументы против чудес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683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протяжении веков взгляды на «науку» </a:t>
            </a:r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lvl="3" algn="l"/>
            <a:r>
              <a:rPr lang="en-US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различались</a:t>
            </a: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     </a:t>
            </a:r>
            <a:r>
              <a:rPr lang="ru-RU" sz="2400" i="1" dirty="0" smtClean="0">
                <a:solidFill>
                  <a:schemeClr val="tx1"/>
                </a:solidFill>
              </a:rPr>
              <a:t>Три </a:t>
            </a:r>
            <a:r>
              <a:rPr lang="ru-RU" sz="2400" i="1" dirty="0">
                <a:solidFill>
                  <a:schemeClr val="tx1"/>
                </a:solidFill>
              </a:rPr>
              <a:t>“научных” мировоззрения в истории </a:t>
            </a:r>
            <a:r>
              <a:rPr lang="en-US" sz="2400" i="1" dirty="0">
                <a:solidFill>
                  <a:schemeClr val="tx1"/>
                </a:solidFill>
              </a:rPr>
              <a:t>:</a:t>
            </a: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ru-RU" sz="2400" i="1" dirty="0">
                <a:solidFill>
                  <a:schemeClr val="tx1"/>
                </a:solidFill>
              </a:rPr>
              <a:t>Мир Аристотеля </a:t>
            </a:r>
            <a:r>
              <a:rPr lang="en-US" sz="2400" i="1" dirty="0" smtClean="0">
                <a:solidFill>
                  <a:schemeClr val="tx1"/>
                </a:solidFill>
              </a:rPr>
              <a:t>                                                                 </a:t>
            </a:r>
            <a:r>
              <a:rPr lang="ru-RU" sz="2400" i="1" dirty="0" smtClean="0">
                <a:solidFill>
                  <a:schemeClr val="tx1"/>
                </a:solidFill>
              </a:rPr>
              <a:t>(</a:t>
            </a:r>
            <a:r>
              <a:rPr lang="ru-RU" sz="2400" i="1" dirty="0">
                <a:solidFill>
                  <a:schemeClr val="tx1"/>
                </a:solidFill>
              </a:rPr>
              <a:t>от Аристотеля до Коперника/Галилея).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lvl="4" algn="l"/>
            <a:r>
              <a:rPr lang="ru-RU" i="1" dirty="0"/>
              <a:t/>
            </a:r>
            <a:br>
              <a:rPr lang="ru-RU" i="1" dirty="0"/>
            </a:br>
            <a:r>
              <a:rPr lang="ru-RU" sz="9600" i="1" dirty="0"/>
              <a:t/>
            </a:r>
            <a:br>
              <a:rPr lang="ru-RU" sz="9600" i="1" dirty="0"/>
            </a:br>
            <a:endParaRPr lang="ru-RU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15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протяжении веков взгляды на «науку» </a:t>
            </a:r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lvl="3" algn="l"/>
            <a:r>
              <a:rPr lang="en-US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различались</a:t>
            </a: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     </a:t>
            </a:r>
            <a:r>
              <a:rPr lang="ru-RU" sz="2400" i="1" dirty="0" smtClean="0">
                <a:solidFill>
                  <a:schemeClr val="tx1"/>
                </a:solidFill>
              </a:rPr>
              <a:t>Три </a:t>
            </a:r>
            <a:r>
              <a:rPr lang="ru-RU" sz="2400" i="1" dirty="0">
                <a:solidFill>
                  <a:schemeClr val="tx1"/>
                </a:solidFill>
              </a:rPr>
              <a:t>“научных” мировоззрения в истории </a:t>
            </a:r>
            <a:r>
              <a:rPr lang="en-US" sz="2400" i="1" dirty="0">
                <a:solidFill>
                  <a:schemeClr val="tx1"/>
                </a:solidFill>
              </a:rPr>
              <a:t>:</a:t>
            </a: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ru-RU" sz="2400" i="1" dirty="0">
                <a:solidFill>
                  <a:schemeClr val="tx1"/>
                </a:solidFill>
              </a:rPr>
              <a:t>Мир Аристотеля </a:t>
            </a:r>
            <a:r>
              <a:rPr lang="en-US" sz="2400" i="1" dirty="0" smtClean="0">
                <a:solidFill>
                  <a:schemeClr val="tx1"/>
                </a:solidFill>
              </a:rPr>
              <a:t>                                                                 </a:t>
            </a:r>
            <a:r>
              <a:rPr lang="ru-RU" sz="2400" i="1" dirty="0" smtClean="0">
                <a:solidFill>
                  <a:schemeClr val="tx1"/>
                </a:solidFill>
              </a:rPr>
              <a:t>(</a:t>
            </a:r>
            <a:r>
              <a:rPr lang="ru-RU" sz="2400" i="1" dirty="0">
                <a:solidFill>
                  <a:schemeClr val="tx1"/>
                </a:solidFill>
              </a:rPr>
              <a:t>от Аристотеля до Коперника/Галилея).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ru-RU" sz="2400" i="1" dirty="0">
                <a:solidFill>
                  <a:schemeClr val="tx1"/>
                </a:solidFill>
              </a:rPr>
              <a:t>Мир Ньютона (конец 17 - начало 20 века)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  <a:p>
            <a:pPr lvl="4" algn="l"/>
            <a:r>
              <a:rPr lang="ru-RU" sz="9600" i="1" dirty="0"/>
              <a:t/>
            </a:r>
            <a:br>
              <a:rPr lang="ru-RU" sz="9600" i="1" dirty="0"/>
            </a:br>
            <a:endParaRPr lang="ru-RU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79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протяжении веков взгляды на «науку» </a:t>
            </a:r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lvl="3" algn="l"/>
            <a:r>
              <a:rPr lang="en-US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различались</a:t>
            </a: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     </a:t>
            </a:r>
            <a:r>
              <a:rPr lang="ru-RU" sz="2400" i="1" dirty="0" smtClean="0">
                <a:solidFill>
                  <a:schemeClr val="tx1"/>
                </a:solidFill>
              </a:rPr>
              <a:t>Три </a:t>
            </a:r>
            <a:r>
              <a:rPr lang="ru-RU" sz="2400" i="1" dirty="0">
                <a:solidFill>
                  <a:schemeClr val="tx1"/>
                </a:solidFill>
              </a:rPr>
              <a:t>“научных” мировоззрения в истории </a:t>
            </a:r>
            <a:r>
              <a:rPr lang="en-US" sz="2400" i="1" dirty="0">
                <a:solidFill>
                  <a:schemeClr val="tx1"/>
                </a:solidFill>
              </a:rPr>
              <a:t>:</a:t>
            </a: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ru-RU" sz="2400" i="1" dirty="0">
                <a:solidFill>
                  <a:schemeClr val="tx1"/>
                </a:solidFill>
              </a:rPr>
              <a:t>Мир Аристотеля </a:t>
            </a:r>
            <a:r>
              <a:rPr lang="en-US" sz="2400" i="1" dirty="0" smtClean="0">
                <a:solidFill>
                  <a:schemeClr val="tx1"/>
                </a:solidFill>
              </a:rPr>
              <a:t>                                                                 </a:t>
            </a:r>
            <a:r>
              <a:rPr lang="ru-RU" sz="2400" i="1" dirty="0" smtClean="0">
                <a:solidFill>
                  <a:schemeClr val="tx1"/>
                </a:solidFill>
              </a:rPr>
              <a:t>(</a:t>
            </a:r>
            <a:r>
              <a:rPr lang="ru-RU" sz="2400" i="1" dirty="0">
                <a:solidFill>
                  <a:schemeClr val="tx1"/>
                </a:solidFill>
              </a:rPr>
              <a:t>от Аристотеля до Коперника/Галилея).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ru-RU" sz="2400" i="1" dirty="0">
                <a:solidFill>
                  <a:schemeClr val="tx1"/>
                </a:solidFill>
              </a:rPr>
              <a:t>Мир Ньютона (конец 17 - начало 20 века)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rabicPeriod"/>
            </a:pP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</a:rPr>
              <a:t>Мир </a:t>
            </a:r>
            <a:r>
              <a:rPr lang="ru-RU" sz="2400" i="1" dirty="0">
                <a:solidFill>
                  <a:schemeClr val="tx1"/>
                </a:solidFill>
              </a:rPr>
              <a:t>Эйнштейна (1915- ??)</a:t>
            </a:r>
            <a:r>
              <a:rPr lang="ru-RU" i="1" dirty="0"/>
              <a:t/>
            </a:r>
            <a:br>
              <a:rPr lang="ru-RU" i="1" dirty="0"/>
            </a:br>
            <a:r>
              <a:rPr lang="ru-RU" sz="9600" i="1" dirty="0"/>
              <a:t/>
            </a:r>
            <a:br>
              <a:rPr lang="ru-RU" sz="9600" i="1" dirty="0"/>
            </a:br>
            <a:endParaRPr lang="ru-RU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62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протяжении веков взгляды на «науку» </a:t>
            </a:r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lvl="3" algn="l"/>
            <a:r>
              <a:rPr lang="en-US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различались</a:t>
            </a: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en-US" sz="2400" i="1" dirty="0" smtClean="0">
              <a:solidFill>
                <a:schemeClr val="tx1"/>
              </a:solidFill>
            </a:endParaRPr>
          </a:p>
          <a:p>
            <a:pPr lvl="3" algn="l"/>
            <a:r>
              <a:rPr lang="en-US" sz="2400" i="1" dirty="0" smtClean="0">
                <a:solidFill>
                  <a:schemeClr val="tx1"/>
                </a:solidFill>
              </a:rPr>
              <a:t>     </a:t>
            </a:r>
            <a:r>
              <a:rPr lang="ru-RU" sz="2400" i="1" dirty="0" smtClean="0">
                <a:solidFill>
                  <a:schemeClr val="tx1"/>
                </a:solidFill>
              </a:rPr>
              <a:t>Вывод</a:t>
            </a:r>
            <a:r>
              <a:rPr lang="ru-RU" sz="2400" i="1" dirty="0">
                <a:solidFill>
                  <a:schemeClr val="tx1"/>
                </a:solidFill>
              </a:rPr>
              <a:t>: наука находится в состоянии непрерывного 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</a:p>
          <a:p>
            <a:pPr lvl="3" algn="l"/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    </a:t>
            </a:r>
            <a:r>
              <a:rPr lang="ru-RU" sz="2400" i="1" dirty="0" smtClean="0">
                <a:solidFill>
                  <a:schemeClr val="tx1"/>
                </a:solidFill>
              </a:rPr>
              <a:t>изменения</a:t>
            </a:r>
            <a:r>
              <a:rPr lang="ru-RU" sz="2400" i="1" dirty="0">
                <a:solidFill>
                  <a:schemeClr val="tx1"/>
                </a:solidFill>
              </a:rPr>
              <a:t>. Наше мировоззрение не должно зависеть 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</a:p>
          <a:p>
            <a:pPr lvl="3" algn="l"/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    </a:t>
            </a:r>
            <a:r>
              <a:rPr lang="ru-RU" sz="2400" i="1" dirty="0" smtClean="0">
                <a:solidFill>
                  <a:schemeClr val="tx1"/>
                </a:solidFill>
              </a:rPr>
              <a:t>от </a:t>
            </a:r>
            <a:r>
              <a:rPr lang="ru-RU" sz="2400" i="1" dirty="0">
                <a:solidFill>
                  <a:schemeClr val="tx1"/>
                </a:solidFill>
              </a:rPr>
              <a:t>временных научных взглядов.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     </a:t>
            </a:r>
            <a:r>
              <a:rPr lang="ru-RU" sz="2400" i="1" dirty="0" smtClean="0">
                <a:solidFill>
                  <a:schemeClr val="tx1"/>
                </a:solidFill>
              </a:rPr>
              <a:t>Научные </a:t>
            </a:r>
            <a:r>
              <a:rPr lang="ru-RU" sz="2400" i="1" dirty="0">
                <a:solidFill>
                  <a:schemeClr val="tx1"/>
                </a:solidFill>
              </a:rPr>
              <a:t>методы, равно как и выводы, менялись и 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</a:p>
          <a:p>
            <a:pPr lvl="3" algn="l"/>
            <a:r>
              <a:rPr lang="en-US" sz="2400" i="1">
                <a:solidFill>
                  <a:schemeClr val="tx1"/>
                </a:solidFill>
              </a:rPr>
              <a:t> </a:t>
            </a:r>
            <a:r>
              <a:rPr lang="en-US" sz="2400" i="1" smtClean="0">
                <a:solidFill>
                  <a:schemeClr val="tx1"/>
                </a:solidFill>
              </a:rPr>
              <a:t>    </a:t>
            </a:r>
            <a:r>
              <a:rPr lang="ru-RU" sz="2400" i="1" smtClean="0">
                <a:solidFill>
                  <a:schemeClr val="tx1"/>
                </a:solidFill>
              </a:rPr>
              <a:t>будут </a:t>
            </a:r>
            <a:r>
              <a:rPr lang="ru-RU" sz="2400" i="1" dirty="0">
                <a:solidFill>
                  <a:schemeClr val="tx1"/>
                </a:solidFill>
              </a:rPr>
              <a:t>меняться снова.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sz="9600" i="1" dirty="0">
                <a:solidFill>
                  <a:schemeClr val="tx1"/>
                </a:solidFill>
              </a:rPr>
              <a:t/>
            </a:r>
            <a:br>
              <a:rPr lang="ru-RU" sz="9600" i="1" dirty="0">
                <a:solidFill>
                  <a:schemeClr val="tx1"/>
                </a:solidFill>
              </a:rPr>
            </a:br>
            <a:endParaRPr lang="ru-RU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9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Ограниченность естественных наук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40568" y="2276872"/>
            <a:ext cx="9260140" cy="4392488"/>
          </a:xfrm>
        </p:spPr>
        <p:txBody>
          <a:bodyPr>
            <a:noAutofit/>
          </a:bodyPr>
          <a:lstStyle/>
          <a:p>
            <a:pPr lvl="3" algn="l"/>
            <a:r>
              <a:rPr lang="en-US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Ограниченность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научного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метода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286000" lvl="4" indent="-457200" algn="l">
              <a:buFont typeface="+mj-lt"/>
              <a:buAutoNum type="alphaLcParenR"/>
            </a:pPr>
            <a:r>
              <a:rPr lang="ru-RU" i="1" dirty="0">
                <a:solidFill>
                  <a:schemeClr val="tx1"/>
                </a:solidFill>
              </a:rPr>
              <a:t>По </a:t>
            </a:r>
            <a:r>
              <a:rPr lang="ru-RU" i="1" dirty="0" smtClean="0">
                <a:solidFill>
                  <a:schemeClr val="tx1"/>
                </a:solidFill>
              </a:rPr>
              <a:t>отношению </a:t>
            </a:r>
            <a:r>
              <a:rPr lang="ru-RU" i="1" dirty="0">
                <a:solidFill>
                  <a:schemeClr val="tx1"/>
                </a:solidFill>
              </a:rPr>
              <a:t>к сфере применения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Научный метод (по Френсису Бэкону) предполагает: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628900" lvl="5" indent="-342900" algn="l"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chemeClr val="tx1"/>
                </a:solidFill>
              </a:rPr>
              <a:t>Наблюдаемость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628900" lvl="5" indent="-342900" algn="l"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chemeClr val="tx1"/>
                </a:solidFill>
              </a:rPr>
              <a:t>Повторяемость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 smtClean="0">
              <a:solidFill>
                <a:schemeClr val="tx1"/>
              </a:solidFill>
            </a:endParaRPr>
          </a:p>
          <a:p>
            <a:pPr marL="2628900" lvl="5" indent="-342900" algn="l">
              <a:buFont typeface="Arial" panose="020B0604020202020204" pitchFamily="34" charset="0"/>
              <a:buChar char="•"/>
            </a:pPr>
            <a:r>
              <a:rPr lang="ru-RU" i="1" dirty="0" smtClean="0">
                <a:solidFill>
                  <a:schemeClr val="tx1"/>
                </a:solidFill>
              </a:rPr>
              <a:t>Опровергаемость</a:t>
            </a:r>
            <a:br>
              <a:rPr lang="ru-RU" i="1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2628900" lvl="5" indent="-342900" algn="l">
              <a:buFont typeface="Arial" panose="020B0604020202020204" pitchFamily="34" charset="0"/>
              <a:buChar char="•"/>
            </a:pPr>
            <a:r>
              <a:rPr lang="ru-RU" sz="2000" i="1" dirty="0" smtClean="0">
                <a:solidFill>
                  <a:schemeClr val="tx1"/>
                </a:solidFill>
              </a:rPr>
              <a:t>Предсказуемость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25600" i="1" dirty="0" smtClean="0"/>
              <a:t/>
            </a:r>
            <a:br>
              <a:rPr lang="ru-RU" sz="25600" i="1" dirty="0" smtClean="0"/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1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231</Words>
  <Application>Microsoft Office PowerPoint</Application>
  <PresentationFormat>Экран (4:3)</PresentationFormat>
  <Paragraphs>94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ЧУДЕСА И ФИЗИЧЕСКИЕ ЗАКОНЫ</vt:lpstr>
      <vt:lpstr>ЧУДЕСА И ФИЗИЧЕСКИЕ ЗАКОНЫ</vt:lpstr>
      <vt:lpstr>Аргументы против возможности чудес</vt:lpstr>
      <vt:lpstr>Аргументы против возможности чудес</vt:lpstr>
      <vt:lpstr>Ограниченность естественных наук</vt:lpstr>
      <vt:lpstr>Ограниченность естественных наук</vt:lpstr>
      <vt:lpstr>Ограниченность естественных наук</vt:lpstr>
      <vt:lpstr>Ограниченность естественных наук</vt:lpstr>
      <vt:lpstr>Ограниченность естественных наук</vt:lpstr>
      <vt:lpstr>Ограниченность естественных наук</vt:lpstr>
      <vt:lpstr>Ограниченность естественных наук</vt:lpstr>
      <vt:lpstr>Ограниченность естественных наук</vt:lpstr>
      <vt:lpstr>Ограниченность естественных наук</vt:lpstr>
      <vt:lpstr>Ограниченность естественных наук</vt:lpstr>
      <vt:lpstr>Ограниченность естественных наук</vt:lpstr>
      <vt:lpstr>Ограниченность естественных наук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ЧУДЕСА И ФИЗИЧЕСКИЕ ЗАКОНЫ</dc:title>
  <dc:creator>Admin</dc:creator>
  <cp:lastModifiedBy>Admin</cp:lastModifiedBy>
  <cp:revision>7</cp:revision>
  <dcterms:created xsi:type="dcterms:W3CDTF">2020-07-20T17:29:07Z</dcterms:created>
  <dcterms:modified xsi:type="dcterms:W3CDTF">2020-07-20T20:31:18Z</dcterms:modified>
</cp:coreProperties>
</file>