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26"/>
  </p:notesMasterIdLst>
  <p:handoutMasterIdLst>
    <p:handoutMasterId r:id="rId27"/>
  </p:handoutMasterIdLst>
  <p:sldIdLst>
    <p:sldId id="1005" r:id="rId4"/>
    <p:sldId id="1063" r:id="rId5"/>
    <p:sldId id="1043" r:id="rId6"/>
    <p:sldId id="1099" r:id="rId7"/>
    <p:sldId id="1100" r:id="rId8"/>
    <p:sldId id="1048" r:id="rId9"/>
    <p:sldId id="1083" r:id="rId10"/>
    <p:sldId id="1101" r:id="rId11"/>
    <p:sldId id="1102" r:id="rId12"/>
    <p:sldId id="1103" r:id="rId13"/>
    <p:sldId id="1087" r:id="rId14"/>
    <p:sldId id="1104" r:id="rId15"/>
    <p:sldId id="1105" r:id="rId16"/>
    <p:sldId id="1090" r:id="rId17"/>
    <p:sldId id="1106" r:id="rId18"/>
    <p:sldId id="1094" r:id="rId19"/>
    <p:sldId id="1107" r:id="rId20"/>
    <p:sldId id="1108" r:id="rId21"/>
    <p:sldId id="1097" r:id="rId22"/>
    <p:sldId id="1109" r:id="rId23"/>
    <p:sldId id="1110" r:id="rId24"/>
    <p:sldId id="1042" r:id="rId25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63"/>
            <p14:sldId id="1043"/>
            <p14:sldId id="1099"/>
            <p14:sldId id="1100"/>
            <p14:sldId id="1048"/>
            <p14:sldId id="1083"/>
            <p14:sldId id="1101"/>
            <p14:sldId id="1102"/>
            <p14:sldId id="1103"/>
            <p14:sldId id="1087"/>
            <p14:sldId id="1104"/>
            <p14:sldId id="1105"/>
            <p14:sldId id="1090"/>
            <p14:sldId id="1106"/>
            <p14:sldId id="1094"/>
            <p14:sldId id="1107"/>
            <p14:sldId id="1108"/>
            <p14:sldId id="1097"/>
            <p14:sldId id="1109"/>
            <p14:sldId id="1110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85" autoAdjust="0"/>
    <p:restoredTop sz="95417" autoAdjust="0"/>
  </p:normalViewPr>
  <p:slideViewPr>
    <p:cSldViewPr>
      <p:cViewPr varScale="1">
        <p:scale>
          <a:sx n="74" d="100"/>
          <a:sy n="74" d="100"/>
        </p:scale>
        <p:origin x="294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commentAuthors" Target="commentAuthor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-600744" y="2708920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Objetos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428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Son herramientas muy poderosas para graficar una verdad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20948D3-559E-4489-BBE1-724DA8FC5DD9}"/>
              </a:ext>
            </a:extLst>
          </p:cNvPr>
          <p:cNvSpPr txBox="1">
            <a:spLocks/>
          </p:cNvSpPr>
          <p:nvPr/>
        </p:nvSpPr>
        <p:spPr>
          <a:xfrm>
            <a:off x="2639616" y="260648"/>
            <a:ext cx="8428529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6000" dirty="0">
                <a:latin typeface="Century Gothic" panose="020B0502020202020204" pitchFamily="34" charset="0"/>
              </a:rPr>
              <a:t>Objetos</a:t>
            </a:r>
          </a:p>
        </p:txBody>
      </p:sp>
    </p:spTree>
    <p:extLst>
      <p:ext uri="{BB962C8B-B14F-4D97-AF65-F5344CB8AC3E}">
        <p14:creationId xmlns:p14="http://schemas.microsoft.com/office/powerpoint/2010/main" val="1809562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Son herramientas muy poderosas para graficar una verdad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20948D3-559E-4489-BBE1-724DA8FC5DD9}"/>
              </a:ext>
            </a:extLst>
          </p:cNvPr>
          <p:cNvSpPr txBox="1">
            <a:spLocks/>
          </p:cNvSpPr>
          <p:nvPr/>
        </p:nvSpPr>
        <p:spPr>
          <a:xfrm>
            <a:off x="2639616" y="260648"/>
            <a:ext cx="8428529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6000" dirty="0">
                <a:latin typeface="Century Gothic" panose="020B0502020202020204" pitchFamily="34" charset="0"/>
              </a:rPr>
              <a:t>Objetos</a:t>
            </a:r>
          </a:p>
        </p:txBody>
      </p:sp>
      <p:pic>
        <p:nvPicPr>
          <p:cNvPr id="1026" name="Picture 2" descr="Bloqueadores y Bronceadores en Walmart | Tu tienda en línea México">
            <a:extLst>
              <a:ext uri="{FF2B5EF4-FFF2-40B4-BE49-F238E27FC236}">
                <a16:creationId xmlns:a16="http://schemas.microsoft.com/office/drawing/2014/main" id="{350383DB-F04C-40C3-93B7-BC9C437E58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90287">
            <a:off x="-85404" y="336827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Espejo de pared - 150x45 - VIDAME CREATION - contemporáneo / rectangular /  para espacio público">
            <a:extLst>
              <a:ext uri="{FF2B5EF4-FFF2-40B4-BE49-F238E27FC236}">
                <a16:creationId xmlns:a16="http://schemas.microsoft.com/office/drawing/2014/main" id="{D4D65A81-CF57-4787-AF5E-0C44E959CD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552" y="3129773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iferencias entre jabón en barra y jabón líquido – Sooluciona">
            <a:extLst>
              <a:ext uri="{FF2B5EF4-FFF2-40B4-BE49-F238E27FC236}">
                <a16:creationId xmlns:a16="http://schemas.microsoft.com/office/drawing/2014/main" id="{58B8C770-8628-45BB-B471-019D56FBFA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896" y="3261655"/>
            <a:ext cx="2667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vasija, p016 c017 humberto de la cruz - Artelista.com">
            <a:extLst>
              <a:ext uri="{FF2B5EF4-FFF2-40B4-BE49-F238E27FC236}">
                <a16:creationId xmlns:a16="http://schemas.microsoft.com/office/drawing/2014/main" id="{083D4B65-F342-4235-8EC3-BC9733DEE1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838211"/>
            <a:ext cx="1326708" cy="1826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01342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-456728" y="2708920"/>
            <a:ext cx="842493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Tecnología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16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Presentaciones</a:t>
            </a:r>
          </a:p>
          <a:p>
            <a:r>
              <a:rPr lang="es-MX" dirty="0">
                <a:latin typeface="Century Gothic" panose="020B0502020202020204" pitchFamily="34" charset="0"/>
              </a:rPr>
              <a:t>Imágenes</a:t>
            </a:r>
          </a:p>
          <a:p>
            <a:r>
              <a:rPr lang="es-MX" dirty="0">
                <a:latin typeface="Century Gothic" panose="020B0502020202020204" pitchFamily="34" charset="0"/>
              </a:rPr>
              <a:t>Videos</a:t>
            </a:r>
          </a:p>
          <a:p>
            <a:r>
              <a:rPr lang="es-MX" dirty="0">
                <a:latin typeface="Century Gothic" panose="020B0502020202020204" pitchFamily="34" charset="0"/>
              </a:rPr>
              <a:t>Títulos</a:t>
            </a:r>
          </a:p>
          <a:p>
            <a:r>
              <a:rPr lang="es-MX" dirty="0">
                <a:latin typeface="Century Gothic" panose="020B0502020202020204" pitchFamily="34" charset="0"/>
              </a:rPr>
              <a:t>Subtítulos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20948D3-559E-4489-BBE1-724DA8FC5DD9}"/>
              </a:ext>
            </a:extLst>
          </p:cNvPr>
          <p:cNvSpPr txBox="1">
            <a:spLocks/>
          </p:cNvSpPr>
          <p:nvPr/>
        </p:nvSpPr>
        <p:spPr>
          <a:xfrm>
            <a:off x="2639616" y="260648"/>
            <a:ext cx="8428529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6000" dirty="0">
                <a:latin typeface="Century Gothic" panose="020B0502020202020204" pitchFamily="34" charset="0"/>
              </a:rPr>
              <a:t>Tecnología</a:t>
            </a:r>
          </a:p>
        </p:txBody>
      </p:sp>
    </p:spTree>
    <p:extLst>
      <p:ext uri="{BB962C8B-B14F-4D97-AF65-F5344CB8AC3E}">
        <p14:creationId xmlns:p14="http://schemas.microsoft.com/office/powerpoint/2010/main" val="19254915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-456728" y="2708920"/>
            <a:ext cx="842493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Referencias</a:t>
            </a:r>
            <a:r>
              <a:rPr lang="en-US" sz="9600" dirty="0">
                <a:latin typeface="Century Gothic" panose="020B0502020202020204" pitchFamily="34" charset="0"/>
              </a:rPr>
              <a:t> de </a:t>
            </a:r>
            <a:r>
              <a:rPr lang="en-US" sz="9600" dirty="0" err="1">
                <a:latin typeface="Century Gothic" panose="020B0502020202020204" pitchFamily="34" charset="0"/>
              </a:rPr>
              <a:t>Medios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789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¿De qué se está hablando últimamente?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BC97A8A-4250-40C7-954A-33C71BE5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Referencias</a:t>
            </a:r>
          </a:p>
        </p:txBody>
      </p:sp>
    </p:spTree>
    <p:extLst>
      <p:ext uri="{BB962C8B-B14F-4D97-AF65-F5344CB8AC3E}">
        <p14:creationId xmlns:p14="http://schemas.microsoft.com/office/powerpoint/2010/main" val="12826826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968552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¿De qué se está hablando últimamente?</a:t>
            </a:r>
          </a:p>
          <a:p>
            <a:r>
              <a:rPr lang="es-MX" sz="2400" dirty="0">
                <a:latin typeface="Century Gothic" panose="020B0502020202020204" pitchFamily="34" charset="0"/>
              </a:rPr>
              <a:t>Televisión</a:t>
            </a:r>
          </a:p>
          <a:p>
            <a:r>
              <a:rPr lang="es-MX" sz="2400" dirty="0">
                <a:latin typeface="Century Gothic" panose="020B0502020202020204" pitchFamily="34" charset="0"/>
              </a:rPr>
              <a:t>Noticias</a:t>
            </a:r>
          </a:p>
          <a:p>
            <a:r>
              <a:rPr lang="es-MX" sz="2400" dirty="0">
                <a:latin typeface="Century Gothic" panose="020B0502020202020204" pitchFamily="34" charset="0"/>
              </a:rPr>
              <a:t>Redes sociales</a:t>
            </a:r>
          </a:p>
          <a:p>
            <a:r>
              <a:rPr lang="es-MX" sz="2400" dirty="0">
                <a:latin typeface="Century Gothic" panose="020B0502020202020204" pitchFamily="34" charset="0"/>
              </a:rPr>
              <a:t>Películas</a:t>
            </a:r>
          </a:p>
          <a:p>
            <a:r>
              <a:rPr lang="es-MX" sz="2400" dirty="0">
                <a:latin typeface="Century Gothic" panose="020B0502020202020204" pitchFamily="34" charset="0"/>
              </a:rPr>
              <a:t>Series</a:t>
            </a:r>
          </a:p>
          <a:p>
            <a:r>
              <a:rPr lang="es-MX" sz="2400" dirty="0">
                <a:latin typeface="Century Gothic" panose="020B0502020202020204" pitchFamily="34" charset="0"/>
              </a:rPr>
              <a:t>YouTube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BC97A8A-4250-40C7-954A-33C71BE5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Referencias</a:t>
            </a:r>
          </a:p>
        </p:txBody>
      </p:sp>
    </p:spTree>
    <p:extLst>
      <p:ext uri="{BB962C8B-B14F-4D97-AF65-F5344CB8AC3E}">
        <p14:creationId xmlns:p14="http://schemas.microsoft.com/office/powerpoint/2010/main" val="849154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-312712" y="2636912"/>
            <a:ext cx="842493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Entrevistas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760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Puede ser parte de una ilustración, pero en vivo</a:t>
            </a:r>
          </a:p>
          <a:p>
            <a:r>
              <a:rPr lang="es-MX" dirty="0">
                <a:latin typeface="Century Gothic" panose="020B0502020202020204" pitchFamily="34" charset="0"/>
              </a:rPr>
              <a:t>Es interesante ver a dos personas interactuando 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BC97A8A-4250-40C7-954A-33C71BE5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Entrevistas</a:t>
            </a:r>
          </a:p>
        </p:txBody>
      </p:sp>
    </p:spTree>
    <p:extLst>
      <p:ext uri="{BB962C8B-B14F-4D97-AF65-F5344CB8AC3E}">
        <p14:creationId xmlns:p14="http://schemas.microsoft.com/office/powerpoint/2010/main" val="1877049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0" y="3068960"/>
            <a:ext cx="1128057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12000" dirty="0" err="1">
                <a:latin typeface="Century Gothic" panose="020B0502020202020204" pitchFamily="34" charset="0"/>
              </a:rPr>
              <a:t>Comunicación</a:t>
            </a:r>
            <a:endParaRPr lang="en-US" sz="1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820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-312712" y="2636912"/>
            <a:ext cx="842493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Hojas de </a:t>
            </a:r>
            <a:r>
              <a:rPr lang="en-US" sz="9600" dirty="0" err="1">
                <a:latin typeface="Century Gothic" panose="020B0502020202020204" pitchFamily="34" charset="0"/>
              </a:rPr>
              <a:t>Actividades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089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Hojas de bosquejos que los oyentes sigan</a:t>
            </a:r>
          </a:p>
          <a:p>
            <a:r>
              <a:rPr lang="es-MX" dirty="0">
                <a:latin typeface="Century Gothic" panose="020B0502020202020204" pitchFamily="34" charset="0"/>
              </a:rPr>
              <a:t>Alguna actividad 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BC97A8A-4250-40C7-954A-33C71BE5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Hojas de Actividades</a:t>
            </a:r>
          </a:p>
        </p:txBody>
      </p:sp>
    </p:spTree>
    <p:extLst>
      <p:ext uri="{BB962C8B-B14F-4D97-AF65-F5344CB8AC3E}">
        <p14:creationId xmlns:p14="http://schemas.microsoft.com/office/powerpoint/2010/main" val="15459374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764704"/>
            <a:ext cx="10515600" cy="568863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>
                <a:latin typeface="Century Gothic" panose="020B0502020202020204" pitchFamily="34" charset="0"/>
              </a:rPr>
              <a:t>La </a:t>
            </a:r>
            <a:r>
              <a:rPr lang="en-US" sz="6000" dirty="0" err="1">
                <a:latin typeface="Century Gothic" panose="020B0502020202020204" pitchFamily="34" charset="0"/>
              </a:rPr>
              <a:t>comunicación</a:t>
            </a:r>
            <a:r>
              <a:rPr lang="en-US" sz="6000" dirty="0">
                <a:latin typeface="Century Gothic" panose="020B0502020202020204" pitchFamily="34" charset="0"/>
              </a:rPr>
              <a:t> oral del </a:t>
            </a:r>
            <a:r>
              <a:rPr lang="en-US" sz="6000" dirty="0" err="1">
                <a:latin typeface="Century Gothic" panose="020B0502020202020204" pitchFamily="34" charset="0"/>
              </a:rPr>
              <a:t>Evangelio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siempre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tiene</a:t>
            </a:r>
            <a:r>
              <a:rPr lang="en-US" sz="6000" dirty="0">
                <a:latin typeface="Century Gothic" panose="020B0502020202020204" pitchFamily="34" charset="0"/>
              </a:rPr>
              <a:t> un </a:t>
            </a:r>
            <a:r>
              <a:rPr lang="en-US" sz="6000" dirty="0" err="1">
                <a:latin typeface="Century Gothic" panose="020B0502020202020204" pitchFamily="34" charset="0"/>
              </a:rPr>
              <a:t>lugar</a:t>
            </a:r>
            <a:r>
              <a:rPr lang="en-US" sz="6000" dirty="0">
                <a:latin typeface="Century Gothic" panose="020B0502020202020204" pitchFamily="34" charset="0"/>
              </a:rPr>
              <a:t> principal</a:t>
            </a:r>
          </a:p>
        </p:txBody>
      </p:sp>
    </p:spTree>
    <p:extLst>
      <p:ext uri="{BB962C8B-B14F-4D97-AF65-F5344CB8AC3E}">
        <p14:creationId xmlns:p14="http://schemas.microsoft.com/office/powerpoint/2010/main" val="2874787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368" y="260648"/>
            <a:ext cx="11377264" cy="568863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4000" dirty="0">
                <a:latin typeface="Century Gothic" panose="020B0502020202020204" pitchFamily="34" charset="0"/>
              </a:rPr>
              <a:t>1 Corintios 2:2-4</a:t>
            </a:r>
            <a:br>
              <a:rPr lang="es-MX" sz="4000" dirty="0">
                <a:latin typeface="Century Gothic" panose="020B0502020202020204" pitchFamily="34" charset="0"/>
              </a:rPr>
            </a:br>
            <a:r>
              <a:rPr lang="es-MX" sz="3600" b="0" dirty="0">
                <a:latin typeface="Century Gothic" panose="020B0502020202020204" pitchFamily="34" charset="0"/>
              </a:rPr>
              <a:t>Pues me propuse no saber entre vosotros cosa alguna sino a Jesucristo, y a éste crucificado.</a:t>
            </a:r>
            <a:br>
              <a:rPr lang="es-MX" sz="3600" b="0" dirty="0">
                <a:latin typeface="Century Gothic" panose="020B0502020202020204" pitchFamily="34" charset="0"/>
              </a:rPr>
            </a:br>
            <a:br>
              <a:rPr lang="es-MX" sz="3600" b="0" dirty="0">
                <a:latin typeface="Century Gothic" panose="020B0502020202020204" pitchFamily="34" charset="0"/>
              </a:rPr>
            </a:br>
            <a:r>
              <a:rPr lang="es-MX" sz="3600" b="0" dirty="0">
                <a:latin typeface="Century Gothic" panose="020B0502020202020204" pitchFamily="34" charset="0"/>
              </a:rPr>
              <a:t>Y estuve entre vosotros con debilidad, y mucho temor y temblor; y ni mi palabra ni mi predicación fue con palabras persuasivas de humana sabiduría, sino con demostración del Espíritu y de poder,</a:t>
            </a:r>
            <a:endParaRPr lang="en-US" sz="40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989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368" y="260648"/>
            <a:ext cx="11377264" cy="568863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4800" dirty="0">
                <a:latin typeface="Century Gothic" panose="020B0502020202020204" pitchFamily="34" charset="0"/>
              </a:rPr>
              <a:t>“La palabra de Dios no es para </a:t>
            </a:r>
            <a:r>
              <a:rPr lang="en-US" sz="4800" dirty="0" err="1">
                <a:latin typeface="Century Gothic" panose="020B0502020202020204" pitchFamily="34" charset="0"/>
              </a:rPr>
              <a:t>parlotear</a:t>
            </a:r>
            <a:r>
              <a:rPr lang="en-US" sz="4800" dirty="0">
                <a:latin typeface="Century Gothic" panose="020B0502020202020204" pitchFamily="34" charset="0"/>
              </a:rPr>
              <a:t>, ser </a:t>
            </a:r>
            <a:r>
              <a:rPr lang="en-US" sz="4800" dirty="0" err="1">
                <a:latin typeface="Century Gothic" panose="020B0502020202020204" pitchFamily="34" charset="0"/>
              </a:rPr>
              <a:t>elocuentes</a:t>
            </a:r>
            <a:r>
              <a:rPr lang="en-US" sz="4800" dirty="0">
                <a:latin typeface="Century Gothic" panose="020B0502020202020204" pitchFamily="34" charset="0"/>
              </a:rPr>
              <a:t> o </a:t>
            </a:r>
            <a:r>
              <a:rPr lang="en-US" sz="4800" dirty="0" err="1">
                <a:latin typeface="Century Gothic" panose="020B0502020202020204" pitchFamily="34" charset="0"/>
              </a:rPr>
              <a:t>agudos</a:t>
            </a:r>
            <a:r>
              <a:rPr lang="en-US" sz="4800" dirty="0">
                <a:latin typeface="Century Gothic" panose="020B0502020202020204" pitchFamily="34" charset="0"/>
              </a:rPr>
              <a:t>… </a:t>
            </a:r>
            <a:r>
              <a:rPr lang="en-US" sz="4800" dirty="0" err="1">
                <a:latin typeface="Century Gothic" panose="020B0502020202020204" pitchFamily="34" charset="0"/>
              </a:rPr>
              <a:t>su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objetivo</a:t>
            </a:r>
            <a:r>
              <a:rPr lang="en-US" sz="4800" dirty="0">
                <a:latin typeface="Century Gothic" panose="020B0502020202020204" pitchFamily="34" charset="0"/>
              </a:rPr>
              <a:t> es </a:t>
            </a:r>
            <a:r>
              <a:rPr lang="en-US" sz="4800" dirty="0" err="1">
                <a:latin typeface="Century Gothic" panose="020B0502020202020204" pitchFamily="34" charset="0"/>
              </a:rPr>
              <a:t>transformar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nuestras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vidas</a:t>
            </a:r>
            <a:r>
              <a:rPr lang="en-US" sz="4800" dirty="0">
                <a:latin typeface="Century Gothic" panose="020B0502020202020204" pitchFamily="34" charset="0"/>
              </a:rPr>
              <a:t> de </a:t>
            </a:r>
            <a:r>
              <a:rPr lang="en-US" sz="4800" dirty="0" err="1">
                <a:latin typeface="Century Gothic" panose="020B0502020202020204" pitchFamily="34" charset="0"/>
              </a:rPr>
              <a:t>manera</a:t>
            </a:r>
            <a:r>
              <a:rPr lang="en-US" sz="4800" dirty="0">
                <a:latin typeface="Century Gothic" panose="020B0502020202020204" pitchFamily="34" charset="0"/>
              </a:rPr>
              <a:t> que </a:t>
            </a:r>
            <a:r>
              <a:rPr lang="en-US" sz="4800" dirty="0" err="1">
                <a:latin typeface="Century Gothic" panose="020B0502020202020204" pitchFamily="34" charset="0"/>
              </a:rPr>
              <a:t>aumente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nuestro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deseo</a:t>
            </a:r>
            <a:r>
              <a:rPr lang="en-US" sz="4800" dirty="0">
                <a:latin typeface="Century Gothic" panose="020B0502020202020204" pitchFamily="34" charset="0"/>
              </a:rPr>
              <a:t> de </a:t>
            </a:r>
            <a:r>
              <a:rPr lang="en-US" sz="4800" dirty="0" err="1">
                <a:latin typeface="Century Gothic" panose="020B0502020202020204" pitchFamily="34" charset="0"/>
              </a:rPr>
              <a:t>servir</a:t>
            </a:r>
            <a:r>
              <a:rPr lang="en-US" sz="4800" dirty="0">
                <a:latin typeface="Century Gothic" panose="020B0502020202020204" pitchFamily="34" charset="0"/>
              </a:rPr>
              <a:t> a Dios, </a:t>
            </a:r>
            <a:r>
              <a:rPr lang="en-US" sz="4800" dirty="0" err="1">
                <a:latin typeface="Century Gothic" panose="020B0502020202020204" pitchFamily="34" charset="0"/>
              </a:rPr>
              <a:t>darnos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eternamente</a:t>
            </a:r>
            <a:r>
              <a:rPr lang="en-US" sz="4800" dirty="0">
                <a:latin typeface="Century Gothic" panose="020B0502020202020204" pitchFamily="34" charset="0"/>
              </a:rPr>
              <a:t> a </a:t>
            </a:r>
            <a:r>
              <a:rPr lang="en-US" sz="4800" dirty="0" err="1">
                <a:latin typeface="Century Gothic" panose="020B0502020202020204" pitchFamily="34" charset="0"/>
              </a:rPr>
              <a:t>Él</a:t>
            </a:r>
            <a:r>
              <a:rPr lang="en-US" sz="4800" dirty="0">
                <a:latin typeface="Century Gothic" panose="020B0502020202020204" pitchFamily="34" charset="0"/>
              </a:rPr>
              <a:t> y solo </a:t>
            </a:r>
            <a:r>
              <a:rPr lang="en-US" sz="4800" dirty="0" err="1">
                <a:latin typeface="Century Gothic" panose="020B0502020202020204" pitchFamily="34" charset="0"/>
              </a:rPr>
              <a:t>nos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conformemos</a:t>
            </a:r>
            <a:r>
              <a:rPr lang="en-US" sz="4800" dirty="0">
                <a:latin typeface="Century Gothic" panose="020B0502020202020204" pitchFamily="34" charset="0"/>
              </a:rPr>
              <a:t> a </a:t>
            </a:r>
            <a:r>
              <a:rPr lang="en-US" sz="4800" dirty="0" err="1">
                <a:latin typeface="Century Gothic" panose="020B0502020202020204" pitchFamily="34" charset="0"/>
              </a:rPr>
              <a:t>Su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voluntad</a:t>
            </a:r>
            <a:r>
              <a:rPr lang="en-US" sz="4800" dirty="0">
                <a:latin typeface="Century Gothic" panose="020B0502020202020204" pitchFamily="34" charset="0"/>
              </a:rPr>
              <a:t>”</a:t>
            </a:r>
            <a:br>
              <a:rPr lang="en-US" sz="4800" dirty="0">
                <a:latin typeface="Century Gothic" panose="020B0502020202020204" pitchFamily="34" charset="0"/>
              </a:rPr>
            </a:b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2800" dirty="0">
                <a:latin typeface="Century Gothic" panose="020B0502020202020204" pitchFamily="34" charset="0"/>
              </a:rPr>
              <a:t>Juan Calvino</a:t>
            </a:r>
            <a:endParaRPr lang="en-US" sz="4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318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479376" y="3212976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Ilustraciones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Ilustraciones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1353800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Una buena historia puede comunicar una verdad</a:t>
            </a:r>
          </a:p>
          <a:p>
            <a:pPr lvl="1"/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363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Ilustraciones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1353800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Una buena historia puede comunicar una verdad</a:t>
            </a:r>
          </a:p>
          <a:p>
            <a:r>
              <a:rPr lang="es-MX" dirty="0">
                <a:latin typeface="Century Gothic" panose="020B0502020202020204" pitchFamily="34" charset="0"/>
              </a:rPr>
              <a:t>Jesús usaba las parábolas</a:t>
            </a:r>
          </a:p>
          <a:p>
            <a:pPr lvl="1"/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2413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Ilustraciones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1353800" cy="4392488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Una buena historia puede comunicar una verdad</a:t>
            </a:r>
          </a:p>
          <a:p>
            <a:r>
              <a:rPr lang="es-MX" dirty="0">
                <a:latin typeface="Century Gothic" panose="020B0502020202020204" pitchFamily="34" charset="0"/>
              </a:rPr>
              <a:t>Jesús usaba las parábolas</a:t>
            </a:r>
          </a:p>
          <a:p>
            <a:r>
              <a:rPr lang="es-MX" dirty="0">
                <a:latin typeface="Century Gothic" panose="020B0502020202020204" pitchFamily="34" charset="0"/>
              </a:rPr>
              <a:t>Experiencias personales</a:t>
            </a:r>
          </a:p>
          <a:p>
            <a:r>
              <a:rPr lang="es-MX" dirty="0">
                <a:latin typeface="Century Gothic" panose="020B0502020202020204" pitchFamily="34" charset="0"/>
              </a:rPr>
              <a:t>Historias de personajes conocidos</a:t>
            </a:r>
          </a:p>
          <a:p>
            <a:r>
              <a:rPr lang="es-MX" dirty="0">
                <a:latin typeface="Century Gothic" panose="020B0502020202020204" pitchFamily="34" charset="0"/>
              </a:rPr>
              <a:t>Historias inventadas</a:t>
            </a:r>
          </a:p>
          <a:p>
            <a:pPr lvl="1"/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381110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75600</TotalTime>
  <Words>274</Words>
  <Application>Microsoft Office PowerPoint</Application>
  <PresentationFormat>Panorámica</PresentationFormat>
  <Paragraphs>51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22</vt:i4>
      </vt:variant>
    </vt:vector>
  </HeadingPairs>
  <TitlesOfParts>
    <vt:vector size="31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La comunicación oral del Evangelio siempre tiene un lugar principal</vt:lpstr>
      <vt:lpstr>1 Corintios 2:2-4 Pues me propuse no saber entre vosotros cosa alguna sino a Jesucristo, y a éste crucificado.  Y estuve entre vosotros con debilidad, y mucho temor y temblor; y ni mi palabra ni mi predicación fue con palabras persuasivas de humana sabiduría, sino con demostración del Espíritu y de poder,</vt:lpstr>
      <vt:lpstr>“La palabra de Dios no es para parlotear, ser elocuentes o agudos… su objetivo es transformar nuestras vidas de manera que aumente nuestro deseo de servir a Dios, darnos eternamente a Él y solo nos conformemos a Su voluntad”  Juan Calvino</vt:lpstr>
      <vt:lpstr>Presentación de PowerPoint</vt:lpstr>
      <vt:lpstr>Ilustraciones</vt:lpstr>
      <vt:lpstr>Ilustraciones</vt:lpstr>
      <vt:lpstr>Ilustraciones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Referencias</vt:lpstr>
      <vt:lpstr>Referencias</vt:lpstr>
      <vt:lpstr>Presentación de PowerPoint</vt:lpstr>
      <vt:lpstr>Entrevistas</vt:lpstr>
      <vt:lpstr>Presentación de PowerPoint</vt:lpstr>
      <vt:lpstr>Hojas de Actividades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107</cp:revision>
  <dcterms:created xsi:type="dcterms:W3CDTF">2011-05-09T14:18:21Z</dcterms:created>
  <dcterms:modified xsi:type="dcterms:W3CDTF">2021-10-07T16:53:48Z</dcterms:modified>
  <cp:category>Templates</cp:category>
</cp:coreProperties>
</file>