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  <p:sldId id="266" r:id="rId12"/>
  </p:sldIdLst>
  <p:sldSz cx="12192000" cy="6858000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8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EB6CAF-1E78-4374-BCF4-ED50379E9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2BB1E8-8466-4C59-9EC8-1172D54AA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4616A3-6646-45A0-A24F-E88BFEFD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460D7-2726-4DD4-B49D-39C361A6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0F6074-01D1-4323-B63E-F41B14AA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4012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FB04F1-DE15-42EC-9B1C-292A47609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7DB074-1FC9-4F1C-889E-DCDBCA284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961BD4-F6FC-4CEB-A277-723E51079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F40B69-4BFC-4FD9-86A5-783B814E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7003E3-AD93-4BBA-BAEB-E986D869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8951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45446C-3909-45F5-B175-59F9ED5DC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525665E-6998-41B9-8F58-750A6162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407DF6-FD60-4B81-A9FA-3D804203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D91C4B-AEDA-4980-BC7C-32230009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26850C-3B74-480B-82ED-D372C37B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3102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BB870-5350-4CD9-97B7-90DD0E677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423B49-BDEF-4F83-BB02-B0E3FF51B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6099F9-3BBC-4E1A-8D29-42CB9EA13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2EE0F6-9B86-4EAB-B45F-2A0A6DFD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444236-6CC7-414D-9382-61D96158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8040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02FD5-CB05-434C-AED0-EF8F0DD76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E2EB2B-AB9E-4FB2-B6A3-94D22D97C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0EAEC8-44B7-4F2F-8681-86A2AE1F8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B85D12-EB1F-4425-81EF-75EA5266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9A3169-B60B-450C-A519-D27EA71F2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706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CE9ED3-EDD5-4755-A6EC-A3B4102AF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3E6E07-C5B0-4E82-AEBB-7DFE354DB9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FEDC98-5FB2-4517-AAA0-E582C4C9D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C0A05B-09C2-4F65-8EA4-77C8398B5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4C9528-EC2D-49E3-886A-A9E7DDFD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648D47-EBB7-44BE-BBF8-C108042AD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4778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BB2B1-21B7-4DCC-B580-B6B5C8733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93551-9747-4D4D-92FF-D21B6AF0C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48A80-E5F7-446A-BA50-4D655E97E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17B9753-3A91-4186-BC95-895A7CDA2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918031-F623-4524-B85F-AE491C512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7BD886B-4B5A-4250-A1D5-35238A4BC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6B47DBE-FA56-427F-8067-C27EA6B9A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8424763-F28B-4D09-91BE-2ACB2BA3D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014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A2A3CE-0DDF-4547-AD41-A8E445E0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7337A5-C596-4796-873D-38400D8D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53F9B1A-6ECB-4098-80B1-E337B1B47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6D24BB-DB3D-4C85-B964-7A98D09E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5743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3501E4F-03E6-4868-82E9-86AE625B0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16EBF-1DA8-45C6-8F15-4A7D66A82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48876B1-3718-447D-8085-D0EE42ED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7414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2F2AA-9766-4189-B02D-BAEF5C35A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66598F-5505-4B41-959B-27CADC3EB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F00FCB-18D3-4F47-872B-325792779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55063D-79D1-4AE8-88EC-6206F4B5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10E39B-7EEC-48E4-A280-0D3450FA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A426D7-E3D5-4254-988C-EEB21123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188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912FB0-79D5-4D6C-971A-0D9A70681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430A3FA-AE3F-459B-9A32-730823DA0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E86E7C-D9BE-4F5C-BCCC-459C8D1CA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4EC1EB-EAB4-4184-8A4C-02D1FBAC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C8185F-8E0B-4385-92B0-39DF0976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65F6ED-25D4-4B51-952F-7002B8B5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0075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F6BC7-B5AE-4BE2-A267-66496F0B7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C57E6-DF8F-4CAB-825D-2F4655029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AD67BB-27D1-4EC4-8099-33DFB00A5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B3978-1F18-4605-8086-DD7169BD7A54}" type="datetimeFigureOut">
              <a:rPr lang="ru-UA" smtClean="0"/>
              <a:t>12/03/2022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4A3116-E083-48B9-BECE-F3DC7F338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3F7878-6247-407B-8B87-8E2FF405E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0113C-F366-474C-8515-8AA729EB8C8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4629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223" y="2387600"/>
            <a:ext cx="11295529" cy="4349376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Сумніви кризи. </a:t>
            </a:r>
            <a:br>
              <a:rPr lang="ru-RU" sz="3200" i="1" dirty="0"/>
            </a:br>
            <a:br>
              <a:rPr lang="ru-RU" sz="3200" i="1" dirty="0"/>
            </a:br>
            <a:r>
              <a:rPr lang="uk" sz="3200" i="1" dirty="0"/>
              <a:t>Виникають під час особистих, кризових переживань</a:t>
            </a:r>
          </a:p>
          <a:p>
            <a:pPr algn="l"/>
            <a:r>
              <a:rPr lang="uk" sz="3200" i="1" dirty="0"/>
              <a:t>      (Смерть близьких, зрада тощо).</a:t>
            </a: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68757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075" y="-978646"/>
            <a:ext cx="10991850" cy="2387600"/>
          </a:xfrm>
        </p:spPr>
        <p:txBody>
          <a:bodyPr/>
          <a:lstStyle/>
          <a:p>
            <a:r>
              <a:rPr lang="uk" b="1" i="1" dirty="0"/>
              <a:t>Усвідомлення духовної війни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929" y="2259105"/>
            <a:ext cx="10690412" cy="4383741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uk" sz="4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Диявол засліплює уми </a:t>
            </a:r>
            <a:br>
              <a:rPr lang="ru-RU" i="1" dirty="0"/>
            </a:br>
            <a:br>
              <a:rPr lang="ru-RU" i="1" dirty="0"/>
            </a:br>
            <a:r>
              <a:rPr lang="uk" i="1" dirty="0"/>
              <a:t>1Кор 2:14 </a:t>
            </a:r>
            <a:br>
              <a:rPr lang="ru-RU" i="1" dirty="0"/>
            </a:br>
            <a:r>
              <a:rPr lang="uk-UA" i="1" dirty="0"/>
              <a:t>«тілесна людина не приймає речей, що від Божого Духа…бо вони розуміються тільки духовно». </a:t>
            </a:r>
            <a:br>
              <a:rPr lang="ru-RU" i="1" dirty="0"/>
            </a:br>
            <a:br>
              <a:rPr lang="ru-RU" i="1" dirty="0"/>
            </a:br>
            <a:r>
              <a:rPr lang="uk" i="1" dirty="0"/>
              <a:t>Це демонструє основну обмеженність апологетики. </a:t>
            </a:r>
          </a:p>
          <a:p>
            <a:pPr algn="l"/>
            <a:br>
              <a:rPr lang="ru-RU" i="1" dirty="0"/>
            </a:br>
            <a:r>
              <a:rPr lang="ru-RU" i="1" dirty="0"/>
              <a:t>        </a:t>
            </a:r>
          </a:p>
          <a:p>
            <a:pPr algn="l"/>
            <a:r>
              <a:rPr lang="ru-RU" i="1" dirty="0"/>
              <a:t>        </a:t>
            </a:r>
            <a:r>
              <a:rPr lang="uk-UA" i="1" dirty="0"/>
              <a:t>Нам слід розуміти, що все, що ми маємо зробити – це лише надати якусь розумну відповідь на </a:t>
            </a:r>
          </a:p>
          <a:p>
            <a:pPr algn="l"/>
            <a:r>
              <a:rPr lang="uk-UA" i="1" dirty="0"/>
              <a:t>        сумніви. Але ми не зможемо когось ось так переконати чи цілком комусь довести правдивість  </a:t>
            </a:r>
          </a:p>
          <a:p>
            <a:pPr algn="l"/>
            <a:r>
              <a:rPr lang="uk-UA" i="1" dirty="0"/>
              <a:t>        християнських тверджень. Тим більше скептику, який сумнівається, не можемо нічого   </a:t>
            </a:r>
          </a:p>
          <a:p>
            <a:pPr algn="l"/>
            <a:r>
              <a:rPr lang="uk-UA" i="1" dirty="0"/>
              <a:t>        довести. І тільки праця Святого Духа конче потрібна для переконання, для докору, для </a:t>
            </a:r>
          </a:p>
          <a:p>
            <a:pPr algn="l"/>
            <a:r>
              <a:rPr lang="uk-UA" i="1" dirty="0"/>
              <a:t>        посилення, щоб людина побачила хибність своєї позиції і прийняв правдиве християнське </a:t>
            </a:r>
          </a:p>
          <a:p>
            <a:pPr algn="l"/>
            <a:r>
              <a:rPr lang="uk-UA" i="1" dirty="0"/>
              <a:t>        світобачення. </a:t>
            </a:r>
            <a:endParaRPr lang="ru-UA" i="1" dirty="0"/>
          </a:p>
        </p:txBody>
      </p:sp>
    </p:spTree>
    <p:extLst>
      <p:ext uri="{BB962C8B-B14F-4D97-AF65-F5344CB8AC3E}">
        <p14:creationId xmlns:p14="http://schemas.microsoft.com/office/powerpoint/2010/main" val="1676682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/>
          <a:lstStyle/>
          <a:p>
            <a:r>
              <a:rPr lang="uk" b="1" i="1" dirty="0"/>
              <a:t>Усвідомлення духовної війни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929" y="2259105"/>
            <a:ext cx="10690412" cy="4383741"/>
          </a:xfrm>
        </p:spPr>
        <p:txBody>
          <a:bodyPr>
            <a:normAutofit/>
          </a:bodyPr>
          <a:lstStyle/>
          <a:p>
            <a:pPr marL="457200" indent="-457200" algn="l">
              <a:buAutoNum type="arabicPeriod" startAt="2"/>
            </a:pPr>
            <a:r>
              <a:rPr lang="uk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Опір Божим моральним стандартам. </a:t>
            </a:r>
            <a:br>
              <a:rPr lang="ru-RU" sz="2800" i="1" dirty="0"/>
            </a:br>
            <a:br>
              <a:rPr lang="ru-RU" sz="2800" i="1" dirty="0"/>
            </a:br>
            <a:r>
              <a:rPr lang="uk-UA" sz="2800" i="1" dirty="0"/>
              <a:t>«люди темряву більш полюби, як світло – лихі бо були їхні вчинки!». </a:t>
            </a:r>
            <a:endParaRPr lang="ru-RU" sz="2800" i="1" dirty="0"/>
          </a:p>
          <a:p>
            <a:pPr algn="l"/>
            <a:r>
              <a:rPr lang="uk" sz="2800" i="1" dirty="0"/>
              <a:t>      </a:t>
            </a:r>
          </a:p>
          <a:p>
            <a:pPr algn="l"/>
            <a:r>
              <a:rPr lang="uk" sz="2800" i="1" dirty="0"/>
              <a:t>      Люди </a:t>
            </a:r>
            <a:r>
              <a:rPr lang="uk-UA" sz="2800" i="1" dirty="0"/>
              <a:t>чудово здають справу в тому, що це здорова істина. Але  </a:t>
            </a:r>
          </a:p>
          <a:p>
            <a:pPr algn="l"/>
            <a:r>
              <a:rPr lang="uk-UA" sz="2800" i="1" dirty="0"/>
              <a:t>      люди люблять більше гріх, саме більше аморальний спосіб  </a:t>
            </a:r>
          </a:p>
          <a:p>
            <a:pPr algn="l"/>
            <a:r>
              <a:rPr lang="uk-UA" sz="2800" i="1" dirty="0"/>
              <a:t>      життя. </a:t>
            </a:r>
            <a:br>
              <a:rPr lang="ru-RU" i="1" dirty="0"/>
            </a:br>
            <a:endParaRPr lang="ru-UA" i="1" dirty="0"/>
          </a:p>
        </p:txBody>
      </p:sp>
    </p:spTree>
    <p:extLst>
      <p:ext uri="{BB962C8B-B14F-4D97-AF65-F5344CB8AC3E}">
        <p14:creationId xmlns:p14="http://schemas.microsoft.com/office/powerpoint/2010/main" val="70619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18765"/>
            <a:ext cx="11429999" cy="4518211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Інтелектуальні сумніви.</a:t>
            </a:r>
            <a:br>
              <a:rPr lang="ru-RU" sz="3200" i="1" dirty="0"/>
            </a:br>
            <a:endParaRPr lang="ru-RU" sz="3200" i="1" dirty="0"/>
          </a:p>
          <a:p>
            <a:pPr algn="l"/>
            <a:r>
              <a:rPr lang="uk" sz="3200" i="1" dirty="0"/>
              <a:t>     Важко повірити в твердження християнства міркуючи  </a:t>
            </a:r>
          </a:p>
          <a:p>
            <a:pPr algn="l"/>
            <a:r>
              <a:rPr lang="uk" sz="3200" i="1" dirty="0"/>
              <a:t>     раціонально.</a:t>
            </a:r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9186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45659"/>
            <a:ext cx="11429999" cy="4491317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Інтелектуальні сумніви.</a:t>
            </a:r>
            <a:br>
              <a:rPr lang="ru-RU" sz="3200" i="1" dirty="0"/>
            </a:br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A0821-5BA1-448F-A8C4-216DDB226C88}"/>
              </a:ext>
            </a:extLst>
          </p:cNvPr>
          <p:cNvSpPr txBox="1"/>
          <p:nvPr/>
        </p:nvSpPr>
        <p:spPr>
          <a:xfrm>
            <a:off x="952500" y="3276601"/>
            <a:ext cx="1036992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uk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Атеїзм</a:t>
            </a:r>
            <a:r>
              <a:rPr lang="uk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" sz="2800" b="1" i="1" dirty="0"/>
              <a:t>ставить під сумнів існування Бога. </a:t>
            </a:r>
          </a:p>
          <a:p>
            <a:r>
              <a:rPr lang="uk" sz="2800" b="1" i="1" dirty="0"/>
              <a:t>     </a:t>
            </a:r>
            <a:r>
              <a:rPr lang="uk" sz="2800" i="1" dirty="0"/>
              <a:t>Віра в те, що Бога немає, потребує більших зусиль віри, ніж </a:t>
            </a:r>
          </a:p>
          <a:p>
            <a:r>
              <a:rPr lang="uk" sz="2800" i="1" dirty="0"/>
              <a:t>     віра в те, що Бог є.</a:t>
            </a:r>
            <a:br>
              <a:rPr lang="ru-RU" sz="1400" i="1" dirty="0"/>
            </a:br>
            <a:endParaRPr lang="ru-UA" sz="14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1583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45659"/>
            <a:ext cx="11429999" cy="4491317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Інтелектуальні сумніви.</a:t>
            </a:r>
            <a:br>
              <a:rPr lang="ru-RU" sz="3200" i="1" dirty="0"/>
            </a:br>
            <a:endParaRPr lang="ru-RU" sz="3200" i="1" dirty="0"/>
          </a:p>
          <a:p>
            <a:pPr algn="l"/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A0821-5BA1-448F-A8C4-216DDB226C88}"/>
              </a:ext>
            </a:extLst>
          </p:cNvPr>
          <p:cNvSpPr txBox="1"/>
          <p:nvPr/>
        </p:nvSpPr>
        <p:spPr>
          <a:xfrm>
            <a:off x="914400" y="3110192"/>
            <a:ext cx="107537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2"/>
            </a:pPr>
            <a:r>
              <a:rPr lang="uk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Агностицизм чи скептицизм-</a:t>
            </a:r>
            <a:r>
              <a:rPr lang="uk" sz="2800" b="1" i="1" dirty="0"/>
              <a:t>стверджу</a:t>
            </a:r>
            <a:r>
              <a:rPr lang="uk-UA" sz="2800" b="1" i="1" dirty="0" err="1"/>
              <a:t>ють</a:t>
            </a:r>
            <a:r>
              <a:rPr lang="uk" sz="2800" b="1" i="1" dirty="0"/>
              <a:t>, що не можна </a:t>
            </a:r>
            <a:endParaRPr lang="en-US" sz="2800" b="1" i="1" dirty="0"/>
          </a:p>
          <a:p>
            <a:r>
              <a:rPr lang="en-US" sz="2800" b="1" i="1" dirty="0"/>
              <a:t>      </a:t>
            </a:r>
            <a:r>
              <a:rPr lang="uk" sz="2800" b="1" i="1" dirty="0"/>
              <a:t>знати, чи існує Бог чи ні. </a:t>
            </a:r>
            <a:br>
              <a:rPr lang="ru-RU" sz="2800" b="1" i="1" dirty="0"/>
            </a:br>
            <a:br>
              <a:rPr lang="ru-RU" sz="2800" i="1" dirty="0"/>
            </a:br>
            <a:r>
              <a:rPr lang="en-US" sz="2800" i="1" dirty="0"/>
              <a:t>     </a:t>
            </a:r>
            <a:r>
              <a:rPr lang="uk" sz="2800" i="1" dirty="0"/>
              <a:t>Неможливо жити згідно з цією позицією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i="1" dirty="0"/>
              <a:t>з такими поглядами  </a:t>
            </a:r>
          </a:p>
          <a:p>
            <a:r>
              <a:rPr lang="uk-UA" sz="2800" i="1" dirty="0"/>
              <a:t>     щодо інших</a:t>
            </a:r>
            <a:r>
              <a:rPr lang="en-US" sz="2800" i="1" dirty="0"/>
              <a:t> </a:t>
            </a:r>
            <a:r>
              <a:rPr lang="uk" sz="2800" i="1" dirty="0"/>
              <a:t>питань повсякденного життя.</a:t>
            </a:r>
            <a:br>
              <a:rPr lang="ru-RU" sz="2800" i="1" dirty="0"/>
            </a:br>
            <a:br>
              <a:rPr lang="ru-RU" sz="2800" i="1" dirty="0"/>
            </a:br>
            <a:endParaRPr lang="ru-UA" sz="2800" dirty="0"/>
          </a:p>
          <a:p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345165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45659"/>
            <a:ext cx="11429999" cy="4491317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Інтелектуальні сумніви.</a:t>
            </a:r>
            <a:br>
              <a:rPr lang="ru-RU" sz="3200" i="1" dirty="0"/>
            </a:br>
            <a:endParaRPr lang="ru-RU" sz="3200" i="1" dirty="0"/>
          </a:p>
          <a:p>
            <a:pPr algn="l"/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A0821-5BA1-448F-A8C4-216DDB226C88}"/>
              </a:ext>
            </a:extLst>
          </p:cNvPr>
          <p:cNvSpPr txBox="1"/>
          <p:nvPr/>
        </p:nvSpPr>
        <p:spPr>
          <a:xfrm>
            <a:off x="999564" y="3148828"/>
            <a:ext cx="101928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с) Цинізм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</a:t>
            </a:r>
            <a:r>
              <a:rPr lang="uk" sz="2800" b="1" i="1" dirty="0"/>
              <a:t>ід сумнів ставить мотиви інших людей. </a:t>
            </a:r>
          </a:p>
          <a:p>
            <a:r>
              <a:rPr lang="uk" sz="2800" b="1" i="1" dirty="0"/>
              <a:t>    </a:t>
            </a:r>
          </a:p>
          <a:p>
            <a:r>
              <a:rPr lang="uk" sz="2800" b="1" i="1" dirty="0"/>
              <a:t>    </a:t>
            </a:r>
            <a:r>
              <a:rPr lang="uk" sz="2800" i="1" dirty="0"/>
              <a:t>Циніки вважають, що вчинки інших людей доволі егоїстичні.</a:t>
            </a:r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71473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45659"/>
            <a:ext cx="11429999" cy="4491317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Інтелектуальні сумніви.</a:t>
            </a:r>
            <a:br>
              <a:rPr lang="ru-RU" sz="3200" i="1" dirty="0"/>
            </a:br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A0821-5BA1-448F-A8C4-216DDB226C88}"/>
              </a:ext>
            </a:extLst>
          </p:cNvPr>
          <p:cNvSpPr txBox="1"/>
          <p:nvPr/>
        </p:nvSpPr>
        <p:spPr>
          <a:xfrm>
            <a:off x="941295" y="3169025"/>
            <a:ext cx="108069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uk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uk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Гуманізм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uk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uk" sz="2000" b="1" i="1" dirty="0"/>
              <a:t>юдський розум ставиться найвищим авторитетом у визначенні правди </a:t>
            </a:r>
            <a:r>
              <a:rPr lang="uk" sz="2000" i="1" dirty="0"/>
              <a:t>. </a:t>
            </a:r>
          </a:p>
          <a:p>
            <a:endParaRPr lang="uk" sz="2000" i="1" dirty="0"/>
          </a:p>
          <a:p>
            <a:r>
              <a:rPr lang="uk" sz="2000" i="1" dirty="0"/>
              <a:t>     Якщо людство матиме достатньо часу, то воно буде здатне розв’язати всі свої проблеми.  </a:t>
            </a:r>
          </a:p>
          <a:p>
            <a:r>
              <a:rPr lang="uk" sz="2000" i="1" dirty="0"/>
              <a:t>     Гуманісти відкидають гріховне зіпсуття людської природи. </a:t>
            </a:r>
          </a:p>
          <a:p>
            <a:endParaRPr lang="uk" sz="2000" i="1" dirty="0"/>
          </a:p>
          <a:p>
            <a:r>
              <a:rPr lang="uk" sz="2000" i="1" dirty="0"/>
              <a:t>     Платон вважав, що як би людина була навчена тому, що є добре, а що погано, то людина  </a:t>
            </a:r>
          </a:p>
          <a:p>
            <a:r>
              <a:rPr lang="uk" sz="2000" i="1" dirty="0"/>
              <a:t>     ніколи не вибрала би чинити лихо. Тому всі проблеми людства – не в примиренні з Богом, а </a:t>
            </a:r>
          </a:p>
          <a:p>
            <a:r>
              <a:rPr lang="uk" sz="2000" i="1" dirty="0"/>
              <a:t>     в освіті.</a:t>
            </a: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9676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45659"/>
            <a:ext cx="11429999" cy="4491317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uk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Інтелектуальні сумніви.</a:t>
            </a:r>
            <a:br>
              <a:rPr lang="ru-RU" sz="3200" i="1" dirty="0"/>
            </a:br>
            <a:endParaRPr lang="ru-RU" sz="3200" i="1" dirty="0"/>
          </a:p>
          <a:p>
            <a:pPr algn="l"/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A0821-5BA1-448F-A8C4-216DDB226C88}"/>
              </a:ext>
            </a:extLst>
          </p:cNvPr>
          <p:cNvSpPr txBox="1"/>
          <p:nvPr/>
        </p:nvSpPr>
        <p:spPr>
          <a:xfrm>
            <a:off x="1129552" y="2898409"/>
            <a:ext cx="1134483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е) Матеріалізм</a:t>
            </a:r>
            <a:r>
              <a:rPr lang="uk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uk" sz="2400" i="1" dirty="0"/>
              <a:t>визнає лише матерію як складову правдивої реальности. Тому </a:t>
            </a:r>
          </a:p>
          <a:p>
            <a:r>
              <a:rPr lang="uk" sz="2400" i="1" dirty="0"/>
              <a:t>     реальність пізнається лише науковим методом. Фізичні закони непорушні,      </a:t>
            </a:r>
          </a:p>
          <a:p>
            <a:r>
              <a:rPr lang="uk" sz="2400" i="1" dirty="0"/>
              <a:t>     тож дива неможливі. </a:t>
            </a:r>
            <a:br>
              <a:rPr lang="ru-RU" sz="2400" i="1" dirty="0"/>
            </a:br>
            <a:endParaRPr lang="ru-RU" sz="2400" i="1" dirty="0"/>
          </a:p>
          <a:p>
            <a:r>
              <a:rPr lang="ru-RU" sz="2400" i="1" dirty="0"/>
              <a:t>     </a:t>
            </a:r>
            <a:r>
              <a:rPr lang="uk" sz="2400" i="1" dirty="0"/>
              <a:t>Здебільшого матеріалісти є агностиками щодо можливості пізнати Бога. </a:t>
            </a:r>
          </a:p>
          <a:p>
            <a:r>
              <a:rPr lang="uk" sz="2400" i="1" dirty="0"/>
              <a:t>     Людина — це порошинка в безмежному просторі всесвіту. </a:t>
            </a:r>
          </a:p>
          <a:p>
            <a:r>
              <a:rPr lang="uk" sz="2400" i="1" dirty="0"/>
              <a:t>     Матеріалізм - це протиставлення гуманізму.</a:t>
            </a: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8617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753" y="2245659"/>
            <a:ext cx="11429999" cy="4491317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uk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Пошук відповіді на сумніви в історії.</a:t>
            </a:r>
          </a:p>
          <a:p>
            <a:pPr lvl="0" algn="l"/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uk" sz="2600" i="1" dirty="0"/>
              <a:t>Рене Декарт (1596-1650) – класичний приклад раціонального пошуку. </a:t>
            </a:r>
            <a:br>
              <a:rPr lang="ru-RU" sz="2600" i="1" dirty="0"/>
            </a:br>
            <a:r>
              <a:rPr lang="ru-RU" sz="2600" i="1" dirty="0"/>
              <a:t> </a:t>
            </a:r>
            <a:br>
              <a:rPr lang="ru-RU" sz="2600" i="1" dirty="0"/>
            </a:br>
            <a:r>
              <a:rPr lang="ru-RU" sz="2600" i="1" dirty="0"/>
              <a:t>      « </a:t>
            </a:r>
            <a:r>
              <a:rPr lang="uk" sz="2600" i="1" dirty="0"/>
              <a:t>Те, що можна поставити під сумнів, не є правдою. Є ті істини, в яких  </a:t>
            </a:r>
          </a:p>
          <a:p>
            <a:pPr lvl="0" algn="l"/>
            <a:r>
              <a:rPr lang="uk" sz="2600" i="1" dirty="0"/>
              <a:t>        не можна мати сумнівів. »</a:t>
            </a:r>
            <a:br>
              <a:rPr lang="ru-RU" sz="2600" i="1" dirty="0"/>
            </a:br>
            <a:br>
              <a:rPr lang="ru-RU" sz="2600" i="1" dirty="0"/>
            </a:br>
            <a:r>
              <a:rPr lang="ru-RU" sz="2600" i="1" dirty="0"/>
              <a:t>      </a:t>
            </a:r>
            <a:r>
              <a:rPr lang="uk" sz="2600" i="1" dirty="0"/>
              <a:t>Безперечні істини:</a:t>
            </a:r>
            <a:br>
              <a:rPr lang="ru-RU" sz="2600" i="1" dirty="0"/>
            </a:br>
            <a:endParaRPr lang="ru-UA" sz="2600" dirty="0"/>
          </a:p>
          <a:p>
            <a:pPr marL="914400" lvl="1" indent="-457200" algn="l">
              <a:buFont typeface="+mj-lt"/>
              <a:buAutoNum type="arabicPeriod"/>
            </a:pPr>
            <a:r>
              <a:rPr lang="uk" sz="2200" i="1" dirty="0"/>
              <a:t>Я думаю, одже я існую ( cogito ergo sum ).</a:t>
            </a:r>
            <a:br>
              <a:rPr lang="ru-RU" sz="2200" i="1" dirty="0"/>
            </a:br>
            <a:endParaRPr lang="ru-UA" sz="2200" dirty="0"/>
          </a:p>
          <a:p>
            <a:pPr marL="914400" lvl="1" indent="-457200" algn="l">
              <a:buFont typeface="+mj-lt"/>
              <a:buAutoNum type="arabicPeriod"/>
            </a:pPr>
            <a:r>
              <a:rPr lang="uk" sz="2200" i="1" dirty="0"/>
              <a:t>Бог існує, тому що в мене (конечна істота) є уявлення про безмежну істоту.</a:t>
            </a:r>
            <a:br>
              <a:rPr lang="ru-RU" sz="2200" i="1" dirty="0"/>
            </a:br>
            <a:endParaRPr lang="ru-RU" sz="2200" i="1" dirty="0"/>
          </a:p>
          <a:p>
            <a:pPr marL="914400" lvl="1" indent="-457200" algn="l">
              <a:buFont typeface="+mj-lt"/>
              <a:buAutoNum type="arabicPeriod"/>
            </a:pPr>
            <a:r>
              <a:rPr lang="uk" sz="2200" i="1" dirty="0"/>
              <a:t>Існує зовнішній світ, тому що Бог не може обманювати.</a:t>
            </a:r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71925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B992D-F2A0-4EF9-B65B-E9C7FFB5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BB445-A1EF-4920-B44F-3D1F1598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2" y="-586581"/>
            <a:ext cx="9538447" cy="2387600"/>
          </a:xfrm>
        </p:spPr>
        <p:txBody>
          <a:bodyPr/>
          <a:lstStyle/>
          <a:p>
            <a:r>
              <a:rPr lang="uk" b="1" i="1" dirty="0"/>
              <a:t>Види сумнівів </a:t>
            </a:r>
            <a:br>
              <a:rPr lang="ru-RU" b="1" i="1" dirty="0"/>
            </a:br>
            <a:r>
              <a:rPr lang="uk" b="1" i="1" dirty="0"/>
              <a:t>(Тім Стаффорд)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D0576-4DDB-4CA7-8A81-B95A1CE06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965" y="2245659"/>
            <a:ext cx="11483787" cy="4733365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uk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Необхідні вірування здорового глузду:</a:t>
            </a:r>
            <a:br>
              <a:rPr lang="ru-RU" sz="3100" i="1" dirty="0"/>
            </a:br>
            <a:br>
              <a:rPr lang="ru-RU" sz="3100" i="1" dirty="0"/>
            </a:br>
            <a:endParaRPr lang="ru-UA" sz="3100" dirty="0"/>
          </a:p>
          <a:p>
            <a:pPr marL="914400" lvl="1" indent="-457200" algn="l">
              <a:buFont typeface="+mj-lt"/>
              <a:buAutoNum type="arabicPeriod"/>
            </a:pPr>
            <a:r>
              <a:rPr lang="uk" sz="3100" i="1" dirty="0"/>
              <a:t>Я існую (неможливо заперечити).</a:t>
            </a:r>
            <a:br>
              <a:rPr lang="ru-RU" sz="3100" i="1" dirty="0"/>
            </a:br>
            <a:endParaRPr lang="ru-UA" sz="3100" dirty="0"/>
          </a:p>
          <a:p>
            <a:pPr marL="914400" lvl="1" indent="-457200" algn="l">
              <a:buFont typeface="+mj-lt"/>
              <a:buAutoNum type="arabicPeriod"/>
            </a:pPr>
            <a:r>
              <a:rPr lang="uk" sz="3100" i="1" dirty="0"/>
              <a:t>Сьогодні я той самий, що й учора. Ми це твердження приймаємо на віру.</a:t>
            </a:r>
            <a:br>
              <a:rPr lang="ru-RU" sz="3100" i="1" dirty="0"/>
            </a:br>
            <a:endParaRPr lang="ru-UA" sz="3100" dirty="0"/>
          </a:p>
          <a:p>
            <a:pPr marL="914400" lvl="1" indent="-457200" algn="l">
              <a:buFont typeface="+mj-lt"/>
              <a:buAutoNum type="arabicPeriod"/>
            </a:pPr>
            <a:r>
              <a:rPr lang="uk-UA" sz="3100" i="1" dirty="0"/>
              <a:t>Є інші розумні істоти поза моєю свідомістю.</a:t>
            </a:r>
            <a:r>
              <a:rPr lang="uk" sz="3100" i="1" dirty="0"/>
              <a:t> Неможливо довести, тому приймаємо на віру.</a:t>
            </a:r>
            <a:br>
              <a:rPr lang="ru-RU" sz="3100" i="1" dirty="0"/>
            </a:br>
            <a:endParaRPr lang="ru-UA" sz="3100" dirty="0"/>
          </a:p>
          <a:p>
            <a:pPr lvl="1" algn="l"/>
            <a:br>
              <a:rPr lang="ru-RU" i="1" dirty="0"/>
            </a:br>
            <a:br>
              <a:rPr lang="ru-RU" i="1" dirty="0"/>
            </a:b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70801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699</Words>
  <Application>Microsoft Office PowerPoint</Application>
  <PresentationFormat>Широкоэкранный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Види сумнівів  (Тім Стаффорд)</vt:lpstr>
      <vt:lpstr>Види сумнівів  (Тім Стаффорд)</vt:lpstr>
      <vt:lpstr>Види сумнівів  (Тім Стаффорд)</vt:lpstr>
      <vt:lpstr>Види сумнівів  (Тім Стаффорд)</vt:lpstr>
      <vt:lpstr>Види сумнівів  (Тім Стаффорд)</vt:lpstr>
      <vt:lpstr>Види сумнівів  (Тім Стаффорд)</vt:lpstr>
      <vt:lpstr>Види сумнівів  (Тім Стаффорд)</vt:lpstr>
      <vt:lpstr>Види сумнівів  (Тім Стаффорд)</vt:lpstr>
      <vt:lpstr>Види сумнівів  (Тім Стаффорд)</vt:lpstr>
      <vt:lpstr>Усвідомлення духовної війни</vt:lpstr>
      <vt:lpstr>Усвідомлення духовної війни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сомнений  (Тим Стаффорд)</dc:title>
  <dc:creator>Ruslan</dc:creator>
  <cp:lastModifiedBy>Ruslan Lvov</cp:lastModifiedBy>
  <cp:revision>9</cp:revision>
  <dcterms:created xsi:type="dcterms:W3CDTF">2020-07-10T12:21:50Z</dcterms:created>
  <dcterms:modified xsi:type="dcterms:W3CDTF">2022-12-03T15:11:46Z</dcterms:modified>
</cp:coreProperties>
</file>