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259" r:id="rId3"/>
    <p:sldId id="258" r:id="rId4"/>
    <p:sldId id="260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311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57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02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691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96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1389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420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990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156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487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68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53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02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14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401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45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53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43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92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8BA4878-B8F4-469F-8FF9-8B73579AC43C}" type="datetimeFigureOut">
              <a:rPr lang="ru-RU" smtClean="0"/>
              <a:t>19.11.2021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DE4A8D4-6445-49C0-AA0E-8C515B42C2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82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006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019800" y="2378641"/>
            <a:ext cx="5826513" cy="376607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5:7 «</a:t>
            </a:r>
            <a:r>
              <a:rPr lang="uk-UA" dirty="0"/>
              <a:t>і ці Троє Одно» - цей вірш відсутній в оригіналі. </a:t>
            </a:r>
          </a:p>
          <a:p>
            <a:r>
              <a:rPr lang="uk-UA" dirty="0"/>
              <a:t>Із 5 тисяч манускриптів 99.75% знаходяться у злагоді і 0.25% - ЦЕ РОЗХОДЖЕННЯ ПО ДРУГОРЯДНИМ, НЕ КЛЮЧОВИМ ПИТАННЯМ.</a:t>
            </a:r>
          </a:p>
          <a:p>
            <a:r>
              <a:rPr lang="uk-UA" dirty="0"/>
              <a:t>Чому 1Івана 5:7 не належить оригіналу?</a:t>
            </a:r>
          </a:p>
          <a:p>
            <a:r>
              <a:rPr lang="uk-UA" dirty="0"/>
              <a:t>Не виявлено жодного манускрипту, датованого до 1215 року, де був би цей вірш. Найбільш ранній манускрипт, в якому міститься цей текст датується цим роком 1215 роком.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794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у ранніх перекладах (сирійському, латинською або єгипетському) його немає.</a:t>
            </a:r>
          </a:p>
          <a:p>
            <a:r>
              <a:rPr lang="uk-UA" dirty="0"/>
              <a:t>Ніхто з отців церкви не був помічений у використанні цього вірша</a:t>
            </a:r>
          </a:p>
          <a:p>
            <a:r>
              <a:rPr lang="uk-UA" dirty="0"/>
              <a:t>Існують манускрипти, в яких вірш 1Івана 5:7 написаний на полях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0176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dirty="0"/>
              <a:t>5:6  </a:t>
            </a:r>
            <a:r>
              <a:rPr lang="uk-UA" dirty="0"/>
              <a:t>То Той, що прийшов був водою та кров'ю, Ісус Христос. І не тільки водою, а водою та кров'ю…</a:t>
            </a:r>
          </a:p>
          <a:p>
            <a:r>
              <a:rPr lang="uk-UA" dirty="0"/>
              <a:t>Що тут мав на увазі Іван?</a:t>
            </a:r>
          </a:p>
          <a:p>
            <a:r>
              <a:rPr lang="uk-UA" dirty="0"/>
              <a:t>1.Смерть на хресті.                                2. хрещення і смерть.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7463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358162" cy="397795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5:17  </a:t>
            </a:r>
            <a:r>
              <a:rPr lang="uk-UA" dirty="0"/>
              <a:t>Усяка неправда то гріх. Та є гріх не на смерть. Що означає даний уривок?</a:t>
            </a:r>
          </a:p>
          <a:p>
            <a:r>
              <a:rPr lang="uk-UA" dirty="0"/>
              <a:t>Той, хто Нехтує Христом як спасителем</a:t>
            </a:r>
          </a:p>
          <a:p>
            <a:r>
              <a:rPr lang="uk-UA" dirty="0"/>
              <a:t>Богозневага на Духа святого (Хоча ще існує думка, що це історичний гріх)</a:t>
            </a:r>
          </a:p>
          <a:p>
            <a:r>
              <a:rPr lang="uk-UA" dirty="0"/>
              <a:t>Вбивство (1Івана 3:15)</a:t>
            </a:r>
          </a:p>
          <a:p>
            <a:r>
              <a:rPr lang="uk-UA" dirty="0"/>
              <a:t>Життя у гріхах</a:t>
            </a:r>
          </a:p>
          <a:p>
            <a:r>
              <a:rPr lang="uk-UA" dirty="0"/>
              <a:t>Ті «котрі були з нами, але вийшли від нас» і не вірять в Христа, який прийшов у плоті 1Івана 2:19; 5:3; 2:22; 5:5,10.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3257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2 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13195" cy="3598809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Хоча в книзі не вказаний автор, внутрішній зміст послання свідчить на підтримку Івана. </a:t>
            </a:r>
          </a:p>
          <a:p>
            <a:r>
              <a:rPr lang="uk-UA" dirty="0"/>
              <a:t>Міститься подібність стилю і словника між цими посланнями і двома іншими прийнятими посланнями </a:t>
            </a:r>
            <a:r>
              <a:rPr lang="uk-UA" dirty="0" err="1"/>
              <a:t>ап</a:t>
            </a:r>
            <a:r>
              <a:rPr lang="uk-UA" dirty="0"/>
              <a:t>. Івана (Євангеліє від Івана і 1 послання). </a:t>
            </a:r>
          </a:p>
          <a:p>
            <a:r>
              <a:rPr lang="uk-UA" dirty="0"/>
              <a:t>Наступні слова і фрази, загальні у всіх трьох писаннях: любов до істини; пізнали істину; ходіння в істині; Новий Заповіт; любов один до одного; спокусник; антихрист.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261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2 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Перш за все, він хотів написати пані та її дітям про їх любов і вірність істині (вірші 1-4). </a:t>
            </a:r>
          </a:p>
          <a:p>
            <a:r>
              <a:rPr lang="uk-UA" dirty="0"/>
              <a:t>він бажав закликати її продовжувати ходити в любові та в правді і виконувати заповіді (вірші 5-6), </a:t>
            </a:r>
          </a:p>
          <a:p>
            <a:r>
              <a:rPr lang="uk-UA" dirty="0"/>
              <a:t>він хотів попередити її про псевдовчителів (7-11), повідомити їй про свої плани провідати її (вірш 12), ТА послати привіти від дітей її сестри (вірш 13).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264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2Івана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Пробний камінь єресі - це відкрите заперечення істини про те, що Бог прийшов у плоті, в особистості Ісуса Христа. </a:t>
            </a:r>
          </a:p>
          <a:p>
            <a:r>
              <a:rPr lang="uk-UA" dirty="0"/>
              <a:t>Заперечення втілення або народження від Діви автоматично веде до заперечення безгрішного життя Ісуса Христа, Його чудової жертви, Його тілесного воскресіння і другого приходу на землю. </a:t>
            </a:r>
          </a:p>
          <a:p>
            <a:r>
              <a:rPr lang="uk-UA" dirty="0"/>
              <a:t>Це заперечення приходить не від незнання істини, а від повного її нехтування 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517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3Івана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У цьому посланні Іван закликає братів християн допомагати один одному. </a:t>
            </a:r>
          </a:p>
          <a:p>
            <a:r>
              <a:rPr lang="uk-UA" dirty="0"/>
              <a:t>Він хвалить </a:t>
            </a:r>
            <a:r>
              <a:rPr lang="uk-UA" dirty="0" err="1"/>
              <a:t>Гая</a:t>
            </a:r>
            <a:r>
              <a:rPr lang="uk-UA" dirty="0"/>
              <a:t> за ходіння в істині і за гостинність до посланців Євангелія</a:t>
            </a:r>
          </a:p>
          <a:p>
            <a:r>
              <a:rPr lang="uk-UA" dirty="0"/>
              <a:t>на противагу Гаю гордий </a:t>
            </a:r>
            <a:r>
              <a:rPr lang="uk-UA" dirty="0" err="1"/>
              <a:t>Діотреф</a:t>
            </a:r>
            <a:r>
              <a:rPr lang="uk-UA" dirty="0"/>
              <a:t> не </a:t>
            </a:r>
            <a:r>
              <a:rPr lang="uk-UA" dirty="0" err="1"/>
              <a:t>дослухаВСЯ</a:t>
            </a:r>
            <a:r>
              <a:rPr lang="uk-UA" dirty="0"/>
              <a:t> до слів Івана. </a:t>
            </a:r>
          </a:p>
          <a:p>
            <a:r>
              <a:rPr lang="uk-UA" dirty="0"/>
              <a:t>Третє послання Івана - це протиставлення прикладів благочестя і нечестя.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528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3 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24346" cy="3788381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Є подібність стилю і словника між цією книгою та іншими посланнями Івана. Знову, ми бачимо такі ж відмінні фрази: любов в істині, істина в тобі, ходити в істині, не бачив Бога.</a:t>
            </a:r>
          </a:p>
          <a:p>
            <a:r>
              <a:rPr lang="uk-UA" dirty="0"/>
              <a:t> Повторення авторського самовизначення «старець» нероздільно пов'язує Третє послання з Другим.</a:t>
            </a:r>
          </a:p>
          <a:p>
            <a:r>
              <a:rPr lang="uk-UA" dirty="0"/>
              <a:t> Аргументи на користь авторства Івана в одному випадку, слід приймати й у другому.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956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3 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3"/>
            <a:ext cx="5480824" cy="3821834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У цій особистій записці Іван вирішує похвалити </a:t>
            </a:r>
            <a:r>
              <a:rPr lang="uk-UA" dirty="0" err="1"/>
              <a:t>Гая</a:t>
            </a:r>
            <a:r>
              <a:rPr lang="uk-UA" dirty="0"/>
              <a:t> за його любов і молитви (в.1 і 2), висловити свою радість від перебування його в істині (в. 3 і 4), похвалити його за гостинність (в. 5 і 6). Показати своє незадоволення поведінкою </a:t>
            </a:r>
            <a:r>
              <a:rPr lang="uk-UA" dirty="0" err="1"/>
              <a:t>Діотрефа</a:t>
            </a:r>
            <a:r>
              <a:rPr lang="uk-UA" dirty="0"/>
              <a:t> (в. 9 і 10), закликати </a:t>
            </a:r>
            <a:r>
              <a:rPr lang="uk-UA" dirty="0" err="1"/>
              <a:t>Діотрефа</a:t>
            </a:r>
            <a:r>
              <a:rPr lang="uk-UA" dirty="0"/>
              <a:t> відмовитися від керівництва похвалити </a:t>
            </a:r>
            <a:r>
              <a:rPr lang="uk-UA" dirty="0" err="1"/>
              <a:t>Димитрія</a:t>
            </a:r>
            <a:r>
              <a:rPr lang="uk-UA" dirty="0"/>
              <a:t> (в.12) і повідомити </a:t>
            </a:r>
            <a:r>
              <a:rPr lang="uk-UA" dirty="0" err="1"/>
              <a:t>Гая</a:t>
            </a:r>
            <a:r>
              <a:rPr lang="uk-UA" dirty="0"/>
              <a:t> про плани відвідати його. (в. 13 і 14)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96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9800" y="432032"/>
            <a:ext cx="6956502" cy="5321997"/>
          </a:xfrm>
        </p:spPr>
        <p:txBody>
          <a:bodyPr>
            <a:noAutofit/>
          </a:bodyPr>
          <a:lstStyle/>
          <a:p>
            <a:pPr algn="l"/>
            <a:r>
              <a:rPr lang="uk-UA" sz="7200" b="1" dirty="0"/>
              <a:t>Огляд Нового Заповіту </a:t>
            </a:r>
            <a:r>
              <a:rPr lang="ru-RU" sz="7200" b="1" dirty="0"/>
              <a:t>– </a:t>
            </a:r>
            <a:r>
              <a:rPr lang="ru-RU" sz="7200" b="1" dirty="0" err="1"/>
              <a:t>Соборн</a:t>
            </a:r>
            <a:r>
              <a:rPr lang="uk-UA" sz="7200" b="1" dirty="0"/>
              <a:t>і послання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2629867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Юди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Один з предків Ісуса (луки 3:30).</a:t>
            </a:r>
          </a:p>
          <a:p>
            <a:r>
              <a:rPr lang="uk-UA" dirty="0"/>
              <a:t>Син якова, прозваний Тадей, один з 12-ти апостолів (луки 6:16; Івана 14:22).</a:t>
            </a:r>
          </a:p>
          <a:p>
            <a:r>
              <a:rPr lang="uk-UA" dirty="0"/>
              <a:t>Повстанець з Галілеї (Дії 5:37).</a:t>
            </a:r>
          </a:p>
          <a:p>
            <a:r>
              <a:rPr lang="uk-UA" dirty="0"/>
              <a:t>Людина з Дамаска, у домі якого молився після свого звернення Павло (Дії 9:11)</a:t>
            </a:r>
          </a:p>
        </p:txBody>
      </p:sp>
    </p:spTree>
    <p:extLst>
      <p:ext uri="{BB962C8B-B14F-4D97-AF65-F5344CB8AC3E}">
        <p14:creationId xmlns:p14="http://schemas.microsoft.com/office/powerpoint/2010/main" val="2108443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Юди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Посланець єрусалимської церкви, котрий разом з силою прийшов з повідомленням про результати церковної ради в Антіохії (Дії 15:22, 27, 32)</a:t>
            </a:r>
          </a:p>
          <a:p>
            <a:r>
              <a:rPr lang="uk-UA" dirty="0"/>
              <a:t>Брат якова і зведений брат Ісуса (марка 6:3).</a:t>
            </a:r>
          </a:p>
          <a:p>
            <a:r>
              <a:rPr lang="uk-UA" dirty="0"/>
              <a:t>Зрадник Ісуса (Марка 3:19)</a:t>
            </a:r>
          </a:p>
        </p:txBody>
      </p:sp>
    </p:spTree>
    <p:extLst>
      <p:ext uri="{BB962C8B-B14F-4D97-AF65-F5344CB8AC3E}">
        <p14:creationId xmlns:p14="http://schemas.microsoft.com/office/powerpoint/2010/main" val="24426887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Юди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199" y="2367091"/>
            <a:ext cx="5703850" cy="3788382"/>
          </a:xfrm>
        </p:spPr>
        <p:txBody>
          <a:bodyPr>
            <a:normAutofit/>
          </a:bodyPr>
          <a:lstStyle/>
          <a:p>
            <a:r>
              <a:rPr lang="uk-UA" dirty="0"/>
              <a:t>Як один з молодших братів Якова, він не вірив в месіанство Ісуса в пізньому земному служінні (Марка 6:3; Івана 7:3-8).</a:t>
            </a:r>
          </a:p>
          <a:p>
            <a:r>
              <a:rPr lang="uk-UA" dirty="0"/>
              <a:t>оскільки він був разом з Марією, братами і апостолами в світлиці після вознесіння Христа, то він, напевне, навернувся під час 40-денного служіння Ісуса Христа, після воскресіння. Можливо, через особисте явлення Спасителя (Дії 1:14).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1614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Юди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Юда хотів закликати своїх читачів підв'язатися в вірі (в. 3) і попередити їх щодо тактики відступників (в. 4), описати властивості псевдовчителів і їх подальше засудження (в.5-16), нагадати про минулі передбачення апостолів щодо зростання відступництва (в. 17-19), і затвердити в божественному захисті (в.24-25).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7910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Юди</a:t>
            </a:r>
            <a:endParaRPr lang="ru-RU" sz="60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послання містить класичний опис відступництва. </a:t>
            </a:r>
          </a:p>
          <a:p>
            <a:r>
              <a:rPr lang="uk-UA" dirty="0"/>
              <a:t>Юда використовує покоління Ізраїлю в пустелі, занепалих ангелів, жителів Содому і Гоморри, Каїна, </a:t>
            </a:r>
            <a:r>
              <a:rPr lang="uk-UA" dirty="0" err="1"/>
              <a:t>Валаама</a:t>
            </a:r>
            <a:r>
              <a:rPr lang="uk-UA" dirty="0"/>
              <a:t> і Корея, як історичні приклади і прецеденти гріхів відступників. </a:t>
            </a:r>
          </a:p>
          <a:p>
            <a:r>
              <a:rPr lang="uk-UA" dirty="0"/>
              <a:t>Всі ВОНИ були покарані за гріхи в минулі століття. Отже, Юда запевняє своїх читачів, що відступники будуть засуджені Богом і у майбутньому.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7030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7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b="1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491976" cy="3424107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Це послання завжди глибоко шанувалося і привертало до себе особливу увагу християнської церкви, і що не дивно, воно поєднує в собі глибокі думки і простоту їх вираження. Воно має практичне і богословське значення. </a:t>
            </a:r>
          </a:p>
          <a:p>
            <a:r>
              <a:rPr lang="uk-UA" dirty="0"/>
              <a:t>Його тлумачення умов, в яких знаходилася рання церква, висловлює принципи, думки і дії, які прийнятні в будь-якому столітті.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64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80102" cy="3424107"/>
          </a:xfrm>
        </p:spPr>
        <p:txBody>
          <a:bodyPr/>
          <a:lstStyle/>
          <a:p>
            <a:r>
              <a:rPr lang="uk-UA" dirty="0"/>
              <a:t>Іреней посилається на послання, як на твір Івана "улюбленого учня Господа", автора четвертого Євангелія. Климент Олександрійський і </a:t>
            </a:r>
            <a:r>
              <a:rPr lang="uk-UA" dirty="0" err="1"/>
              <a:t>Тертуліан</a:t>
            </a:r>
            <a:r>
              <a:rPr lang="uk-UA" dirty="0"/>
              <a:t> також </a:t>
            </a:r>
            <a:r>
              <a:rPr lang="uk-UA" dirty="0" err="1"/>
              <a:t>циту</a:t>
            </a:r>
            <a:r>
              <a:rPr lang="ru-RU" dirty="0" err="1"/>
              <a:t>ють</a:t>
            </a:r>
            <a:r>
              <a:rPr lang="uk-UA" dirty="0"/>
              <a:t> його як твір Івана. Учень </a:t>
            </a:r>
            <a:r>
              <a:rPr lang="uk-UA" dirty="0" err="1"/>
              <a:t>Орігену</a:t>
            </a:r>
            <a:r>
              <a:rPr lang="uk-UA" dirty="0"/>
              <a:t>, Діонісій, вважав, що воно було написано автором четвертого Євангелія.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5565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1"/>
            <a:ext cx="5402766" cy="364341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Не можна зрозуміти ціль цього послання, якщо не сказати про фон думки, до якої воно відноситься. Хоча внутрішніх даних дуже мало, у ньому достатньо багато говориться про псевдовчителів, з якими потрібно боротися.</a:t>
            </a:r>
          </a:p>
          <a:p>
            <a:pPr marL="0" indent="0">
              <a:buNone/>
            </a:pPr>
            <a:r>
              <a:rPr lang="uk-UA" dirty="0"/>
              <a:t>Це дозволяє провести порівняння між ними і найбільш ранніми гностичними тенденціями, особливо з докетизмом. Так, у 2:22 говориться «Хто не правдомовець, як не той, хто відкидає, що Ісус є Христос? Це антихрист, що відрікається Отця й Сина!» </a:t>
            </a:r>
          </a:p>
        </p:txBody>
      </p:sp>
    </p:spTree>
    <p:extLst>
      <p:ext uri="{BB962C8B-B14F-4D97-AF65-F5344CB8AC3E}">
        <p14:creationId xmlns:p14="http://schemas.microsoft.com/office/powerpoint/2010/main" val="126778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199" y="2367093"/>
            <a:ext cx="5425069" cy="355420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На підставі 4:1 </a:t>
            </a:r>
            <a:r>
              <a:rPr lang="uk-UA" dirty="0"/>
              <a:t>створюється враження, що ці </a:t>
            </a:r>
            <a:r>
              <a:rPr lang="uk-UA" dirty="0" err="1"/>
              <a:t>псевдопророки</a:t>
            </a:r>
            <a:r>
              <a:rPr lang="uk-UA" dirty="0"/>
              <a:t> були членами християнської громади, але тепер пішли в світ. </a:t>
            </a:r>
          </a:p>
          <a:p>
            <a:r>
              <a:rPr lang="uk-UA" dirty="0"/>
              <a:t>Слово "світ" тут, очевидно передбачає «не християнське суспільство». Тоді, це може означати, що вони продовжували спокушати віруючих, залучаючи їх, мабуть інтелектуальним аспектом своєї системи.</a:t>
            </a:r>
          </a:p>
          <a:p>
            <a:r>
              <a:rPr lang="uk-UA" dirty="0"/>
              <a:t> Такий стан справ викликав занепокоєння у апостолів і був безпосередньою причиною написання послання.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121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402766" cy="3866440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На щастя, автор сам ясно говорить про мету свого послання. У 1:3-4 він пише «що ми бачили й чули про те ми звіщаємо вам, щоб і ви мали спільність із нами. Спільність же наша з Отцем і Сином Його Ісусом Христом. А це пишемо вам, щоб повна була ваша радість!». У 5:13 він уточнює: «Оце написав я до вас, що віруєте в Ім'я Божого Сина, щоб ви знали, що ви віруючи в Ім'я Божого Сина, маєте вічне життя».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347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ніде більше в Новому Заповіті це поєднання віри і любові не виражається так ясно, як тут, І очевидно воно підкреслюється, тому що поведінка читачів була далека від гідної. </a:t>
            </a:r>
          </a:p>
          <a:p>
            <a:r>
              <a:rPr lang="uk-UA" dirty="0"/>
              <a:t>Письменник змушений просити їх не любити світ (2:15 і далі). ВІН робить це в таких виразах, які передбачають їх бездуховність і засторогу проти ідолопоклонства, так у 5:21 показує їх духовний стан.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370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ru-RU" sz="6000" b="1" dirty="0" err="1"/>
              <a:t>Соборн</a:t>
            </a:r>
            <a:r>
              <a:rPr lang="uk-UA" sz="6000" b="1" dirty="0"/>
              <a:t>і послання: 1Івана</a:t>
            </a:r>
            <a:endParaRPr lang="ru-RU" sz="60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1:8 та 3:8-9 це два важливі місця писання, які можуть викликати збентеження, і здавалося б, суперечать один одному, але відповідь проста.</a:t>
            </a:r>
          </a:p>
          <a:p>
            <a:r>
              <a:rPr lang="uk-UA" dirty="0"/>
              <a:t> Всякий раз, коли Іван говорить про гріх, грецька конструкція має на увазі постійно повторюваний гріх і відповідно вірш 3:8 можна прочитати, </a:t>
            </a:r>
            <a:r>
              <a:rPr lang="uk-UA" i="1" dirty="0"/>
              <a:t>«Хто постійно чинить гріх, той від диявола…».</a:t>
            </a:r>
          </a:p>
        </p:txBody>
      </p:sp>
    </p:spTree>
    <p:extLst>
      <p:ext uri="{BB962C8B-B14F-4D97-AF65-F5344CB8AC3E}">
        <p14:creationId xmlns:p14="http://schemas.microsoft.com/office/powerpoint/2010/main" val="156805336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487</TotalTime>
  <Words>1622</Words>
  <Application>Microsoft Office PowerPoint</Application>
  <PresentationFormat>Широкоэкранный</PresentationFormat>
  <Paragraphs>88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Tw Cen MT</vt:lpstr>
      <vt:lpstr>Капля</vt:lpstr>
      <vt:lpstr>Огляд Нового Заповіту</vt:lpstr>
      <vt:lpstr>Огляд Нового Заповіту – Соборні послання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1Івана</vt:lpstr>
      <vt:lpstr>Огляд Нового Заповіту – Соборні послання: 2 Івана</vt:lpstr>
      <vt:lpstr>Огляд Нового Заповіту – Соборні послання: 2 Івана</vt:lpstr>
      <vt:lpstr>Огляд Нового Заповіту – Соборні послання: 2Івана</vt:lpstr>
      <vt:lpstr>Огляд Нового Заповіту – Соборні послання: 3Івана</vt:lpstr>
      <vt:lpstr>Огляд Нового Заповіту – Соборні послання: 3 Івана</vt:lpstr>
      <vt:lpstr>Огляд Нового Заповіту – Соборні послання: 3 Івана</vt:lpstr>
      <vt:lpstr>Огляд Нового Заповіту – Соборні послання: Юди</vt:lpstr>
      <vt:lpstr>Огляд Нового Заповіту – Соборні послання: Юди</vt:lpstr>
      <vt:lpstr>Огляд Нового Заповіту – Соборні послання: Юди</vt:lpstr>
      <vt:lpstr>Огляд Нового Заповіту – Соборні послання: Юди</vt:lpstr>
      <vt:lpstr>Огляд Нового Заповіту – Соборні послання: Юди</vt:lpstr>
      <vt:lpstr>Огляд Нового Заповіту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Evgenii Lvov</cp:lastModifiedBy>
  <cp:revision>31</cp:revision>
  <dcterms:created xsi:type="dcterms:W3CDTF">2021-02-24T14:35:22Z</dcterms:created>
  <dcterms:modified xsi:type="dcterms:W3CDTF">2021-11-19T11:33:46Z</dcterms:modified>
</cp:coreProperties>
</file>