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6" r:id="rId3"/>
    <p:sldId id="289" r:id="rId4"/>
    <p:sldId id="290" r:id="rId5"/>
    <p:sldId id="293" r:id="rId6"/>
    <p:sldId id="295" r:id="rId7"/>
    <p:sldId id="294" r:id="rId8"/>
    <p:sldId id="296" r:id="rId9"/>
    <p:sldId id="297" r:id="rId10"/>
    <p:sldId id="298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</p:sldIdLst>
  <p:sldSz cx="9144000" cy="6858000" type="screen4x3"/>
  <p:notesSz cx="7010400" cy="93726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>
      <p:cViewPr varScale="1">
        <p:scale>
          <a:sx n="107" d="100"/>
          <a:sy n="107" d="100"/>
        </p:scale>
        <p:origin x="175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71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69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32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57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608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17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147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694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71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623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62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139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588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626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363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173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48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5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94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6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37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70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097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592305-7CE4-47AA-9A7E-0FA34748F22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2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64672" y="4953000"/>
            <a:ext cx="358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Профиль личности Диск (DISC)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200" b="1" dirty="0">
                <a:solidFill>
                  <a:srgbClr val="FF0000"/>
                </a:solidFill>
              </a:rPr>
              <a:t>Учись руководить</a:t>
            </a:r>
          </a:p>
          <a:p>
            <a:r>
              <a:rPr lang="ru" sz="3200" b="1" dirty="0">
                <a:solidFill>
                  <a:srgbClr val="FF0000"/>
                </a:solidFill>
              </a:rPr>
              <a:t> Видео 8</a:t>
            </a:r>
            <a:r>
              <a:rPr lang="ru" b="1" dirty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100889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 err="1"/>
              <a:t>ВлИятельный</a:t>
            </a:r>
            <a:r>
              <a:rPr lang="ru-RU" sz="2400" b="1" u="sng" dirty="0"/>
              <a:t> </a:t>
            </a:r>
            <a:r>
              <a:rPr lang="ru-RU" sz="2400" u="sng" dirty="0"/>
              <a:t>тип личности  </a:t>
            </a:r>
            <a:endParaRPr lang="uk-UA" sz="2400" u="sng" dirty="0"/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814" y="1532114"/>
            <a:ext cx="8723338" cy="359628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500" b="1" dirty="0"/>
              <a:t>Библейский герой</a:t>
            </a:r>
            <a:endParaRPr lang="ru-RU" sz="3500" dirty="0"/>
          </a:p>
          <a:p>
            <a:pPr marL="0" indent="0">
              <a:buNone/>
            </a:pPr>
            <a:r>
              <a:rPr lang="ru-RU" sz="3500" dirty="0"/>
              <a:t>Апостол Пётр является примером человека, обладающего общительным типом темперамента. </a:t>
            </a:r>
          </a:p>
          <a:p>
            <a:pPr marL="0" indent="0">
              <a:buNone/>
            </a:pPr>
            <a:r>
              <a:rPr lang="ru-RU" sz="3500" dirty="0"/>
              <a:t>Часто он говорил, не подумав, но если это было под контролем, то заканчивалось хорошо (</a:t>
            </a:r>
            <a:r>
              <a:rPr lang="ru-RU" sz="3500" dirty="0" err="1"/>
              <a:t>Матф</a:t>
            </a:r>
            <a:r>
              <a:rPr lang="ru-RU" sz="3500" dirty="0"/>
              <a:t>. 16:13-17), без контроля – плохо (</a:t>
            </a:r>
            <a:r>
              <a:rPr lang="ru-RU" sz="3500" dirty="0" err="1"/>
              <a:t>Матф</a:t>
            </a:r>
            <a:r>
              <a:rPr lang="ru-RU" sz="3500" dirty="0"/>
              <a:t>. 16: 21-23). </a:t>
            </a:r>
          </a:p>
          <a:p>
            <a:pPr marL="0" indent="0">
              <a:buNone/>
            </a:pPr>
            <a:r>
              <a:rPr lang="ru-RU" sz="3500" dirty="0"/>
              <a:t>Именно он проповедовал в День Пятидесятницы. Но, несмотря на то, что он был большим оптимистом и не боялся идти на риск, его импульсивность нередко доставляла ему неприятности (Ин. 21:4-7).</a:t>
            </a:r>
            <a:endParaRPr lang="uk-UA" sz="35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2.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42125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u="sng" dirty="0"/>
              <a:t>Стабильный</a:t>
            </a:r>
            <a:r>
              <a:rPr lang="ru-RU" sz="2800" u="sng" dirty="0"/>
              <a:t> тип личности</a:t>
            </a:r>
            <a:endParaRPr lang="ru-RU" sz="20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43" y="1539024"/>
            <a:ext cx="8723338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Э</a:t>
            </a:r>
            <a:r>
              <a:rPr lang="ru-RU" sz="2400" dirty="0"/>
              <a:t>то человек, который поддерживает и проявляет готовность помочь.</a:t>
            </a:r>
          </a:p>
          <a:p>
            <a:pPr marL="0" indent="0">
              <a:buNone/>
            </a:pPr>
            <a:r>
              <a:rPr lang="ru-RU" sz="2400" b="1" dirty="0"/>
              <a:t>Основная потребность и мотивация:</a:t>
            </a:r>
          </a:p>
          <a:p>
            <a:pPr marL="0" indent="0">
              <a:buNone/>
            </a:pPr>
            <a:r>
              <a:rPr lang="ru-RU" sz="2400" dirty="0"/>
              <a:t> • Мотивация для стабильного типа – близкие  </a:t>
            </a:r>
          </a:p>
          <a:p>
            <a:pPr marL="0" indent="0">
              <a:buNone/>
            </a:pPr>
            <a:r>
              <a:rPr lang="ru-RU" sz="2400" dirty="0"/>
              <a:t>    отношения. </a:t>
            </a:r>
          </a:p>
          <a:p>
            <a:pPr marL="0" indent="0">
              <a:buNone/>
            </a:pPr>
            <a:r>
              <a:rPr lang="ru-RU" sz="2400" dirty="0"/>
              <a:t> • Эти люди испытывают сильную потребность в  </a:t>
            </a:r>
          </a:p>
          <a:p>
            <a:pPr marL="0" indent="0">
              <a:buNone/>
            </a:pPr>
            <a:r>
              <a:rPr lang="ru-RU" sz="2400" dirty="0"/>
              <a:t>    признании. </a:t>
            </a:r>
            <a:endParaRPr lang="uk-UA" sz="24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95657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u="sng" dirty="0"/>
              <a:t>Стабильный</a:t>
            </a:r>
            <a:r>
              <a:rPr lang="ru-RU" sz="2800" u="sng" dirty="0"/>
              <a:t> тип личности</a:t>
            </a:r>
            <a:endParaRPr lang="ru-RU" sz="20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Положительные качества: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 • Это очень преданные люди, которые всегда готовы </a:t>
            </a:r>
          </a:p>
          <a:p>
            <a:pPr marL="0" indent="0">
              <a:buNone/>
            </a:pPr>
            <a:r>
              <a:rPr lang="ru-RU" dirty="0"/>
              <a:t>    помочь, абсолютно неконфликтны. </a:t>
            </a:r>
          </a:p>
          <a:p>
            <a:pPr marL="0" indent="0">
              <a:buNone/>
            </a:pPr>
            <a:r>
              <a:rPr lang="ru-RU" dirty="0"/>
              <a:t> • Это стабильные и надёжные люди, их все любят за доброту </a:t>
            </a:r>
          </a:p>
          <a:p>
            <a:pPr marL="0" indent="0">
              <a:buNone/>
            </a:pPr>
            <a:r>
              <a:rPr lang="ru-RU" dirty="0"/>
              <a:t>    и заботу. </a:t>
            </a:r>
          </a:p>
          <a:p>
            <a:pPr marL="0" indent="0">
              <a:buNone/>
            </a:pPr>
            <a:r>
              <a:rPr lang="ru-RU" dirty="0"/>
              <a:t> • Им нравится общаться с людьми, но при этом они любят </a:t>
            </a:r>
          </a:p>
          <a:p>
            <a:pPr marL="0" indent="0">
              <a:buNone/>
            </a:pPr>
            <a:r>
              <a:rPr lang="ru-RU" dirty="0"/>
              <a:t>    выбирать свой круг общения, их не интересует толпа. </a:t>
            </a:r>
          </a:p>
          <a:p>
            <a:pPr marL="0" indent="0">
              <a:buNone/>
            </a:pPr>
            <a:r>
              <a:rPr lang="ru-RU" dirty="0"/>
              <a:t> • С ними легко общаться, однако они предпочитают сохранять </a:t>
            </a:r>
          </a:p>
          <a:p>
            <a:pPr marL="0" indent="0">
              <a:buNone/>
            </a:pPr>
            <a:r>
              <a:rPr lang="ru-RU" dirty="0"/>
              <a:t>    статус </a:t>
            </a:r>
            <a:r>
              <a:rPr lang="ru-RU" dirty="0" err="1"/>
              <a:t>кво</a:t>
            </a:r>
            <a:r>
              <a:rPr lang="ru-RU" dirty="0"/>
              <a:t>, оставляя всё как есть, так как не любят перемен. </a:t>
            </a:r>
            <a:endParaRPr lang="uk-UA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778093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u="sng" dirty="0"/>
              <a:t>Стабильный</a:t>
            </a:r>
            <a:r>
              <a:rPr lang="ru-RU" sz="2800" u="sng" dirty="0"/>
              <a:t> тип личности</a:t>
            </a:r>
            <a:endParaRPr lang="ru-RU" sz="20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Потенциальные слабости: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 • Нерешительность, желание всем угодить – их слабость.  </a:t>
            </a:r>
          </a:p>
          <a:p>
            <a:pPr marL="0" indent="0">
              <a:buNone/>
            </a:pPr>
            <a:r>
              <a:rPr lang="ru-RU" dirty="0"/>
              <a:t>    Они боятся прямоты. </a:t>
            </a:r>
          </a:p>
          <a:p>
            <a:pPr marL="0" indent="0">
              <a:buNone/>
            </a:pPr>
            <a:r>
              <a:rPr lang="ru-RU" dirty="0"/>
              <a:t> • Они предпочитают избегать конфликты и слишком  </a:t>
            </a:r>
          </a:p>
          <a:p>
            <a:pPr marL="0" indent="0">
              <a:buNone/>
            </a:pPr>
            <a:r>
              <a:rPr lang="ru-RU" dirty="0"/>
              <a:t>     терпимы, когда необходимо действовать. </a:t>
            </a:r>
          </a:p>
          <a:p>
            <a:pPr marL="0" indent="0">
              <a:buNone/>
            </a:pPr>
            <a:r>
              <a:rPr lang="ru-RU" dirty="0"/>
              <a:t> • Им свойственно откладывать дела на потом, из-за чего они не  </a:t>
            </a:r>
          </a:p>
          <a:p>
            <a:pPr marL="0" indent="0">
              <a:buNone/>
            </a:pPr>
            <a:r>
              <a:rPr lang="ru-RU" dirty="0"/>
              <a:t>    укладываются в сроки. </a:t>
            </a:r>
          </a:p>
          <a:p>
            <a:pPr marL="0" indent="0">
              <a:buNone/>
            </a:pPr>
            <a:r>
              <a:rPr lang="ru-RU" dirty="0"/>
              <a:t> • Поскольку они очень доверчивы, то их легко обмануть, после чего  </a:t>
            </a:r>
          </a:p>
          <a:p>
            <a:pPr marL="0" indent="0">
              <a:buNone/>
            </a:pPr>
            <a:r>
              <a:rPr lang="ru-RU" dirty="0"/>
              <a:t>    они замыкаются, стараясь защитить и оградить себя. </a:t>
            </a:r>
          </a:p>
          <a:p>
            <a:pPr marL="0" indent="0">
              <a:buNone/>
            </a:pPr>
            <a:r>
              <a:rPr lang="ru-RU" dirty="0"/>
              <a:t> • В стрессовой ситуации склонны терять надежду, сдаваться и опускать </a:t>
            </a:r>
          </a:p>
          <a:p>
            <a:pPr marL="0" indent="0">
              <a:buNone/>
            </a:pPr>
            <a:r>
              <a:rPr lang="ru-RU" dirty="0"/>
              <a:t>    руки. </a:t>
            </a: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76396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u="sng" dirty="0"/>
              <a:t>Стабильный</a:t>
            </a:r>
            <a:r>
              <a:rPr lang="ru-RU" sz="2800" u="sng" dirty="0"/>
              <a:t> тип личности</a:t>
            </a:r>
            <a:endParaRPr lang="ru-RU" sz="20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Библейский герой</a:t>
            </a:r>
            <a:r>
              <a:rPr lang="ru-RU" sz="2400" dirty="0"/>
              <a:t> </a:t>
            </a:r>
          </a:p>
          <a:p>
            <a:pPr marL="0" indent="0">
              <a:buNone/>
            </a:pPr>
            <a:r>
              <a:rPr lang="ru-RU" sz="2400" dirty="0"/>
              <a:t>Апостол Иоанн является примером человека, обладающего стабильным типом темперамента. Он был очень близок с Иисусом Христом, но не выпячивал свою верность и преданность Господу. Несмотря на то, что он тоже написал часть Нового завета, он всегда оставался в тени. Он никогда не упоминал своего имени, называя себя «другой ученик».</a:t>
            </a: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551068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u="sng" dirty="0"/>
              <a:t>Кропотливый </a:t>
            </a:r>
            <a:r>
              <a:rPr lang="ru-RU" sz="2800" u="sng" dirty="0"/>
              <a:t>тип личности</a:t>
            </a:r>
            <a:endParaRPr lang="ru-RU" sz="2000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Это осторожный человек, который хочет, чтобы все было в порядке, все на своих местах прежде, чем он примет решение. </a:t>
            </a: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ru-RU" sz="2400" b="1" dirty="0"/>
              <a:t>Основная потребность и мотивация </a:t>
            </a:r>
            <a:r>
              <a:rPr lang="ru-RU" sz="2400" dirty="0"/>
              <a:t>для кропотливого типа – стремление к совершенству. Таким людям важны правильные ответы и качество абсолютно во всём. </a:t>
            </a: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9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4.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612228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u="sng" dirty="0"/>
              <a:t>Кропотливый </a:t>
            </a:r>
            <a:r>
              <a:rPr lang="ru-RU" sz="2800" u="sng" dirty="0"/>
              <a:t>тип личности</a:t>
            </a:r>
            <a:endParaRPr lang="ru-RU" sz="2000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1" y="1621197"/>
            <a:ext cx="8421760" cy="359628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dirty="0"/>
              <a:t>Положительные качества:</a:t>
            </a:r>
            <a:r>
              <a:rPr lang="ru-RU" sz="2400" dirty="0"/>
              <a:t> </a:t>
            </a:r>
          </a:p>
          <a:p>
            <a:pPr marL="0" indent="0">
              <a:buNone/>
            </a:pPr>
            <a:r>
              <a:rPr lang="ru-RU" sz="2400" dirty="0"/>
              <a:t> • Люди этого типа дисциплинированы, любят порядок, усидчивы и  </a:t>
            </a:r>
          </a:p>
          <a:p>
            <a:pPr marL="0" indent="0">
              <a:buNone/>
            </a:pPr>
            <a:r>
              <a:rPr lang="ru-RU" sz="2400" dirty="0"/>
              <a:t>    склонны к анализу. </a:t>
            </a:r>
          </a:p>
          <a:p>
            <a:pPr marL="0" indent="0">
              <a:buNone/>
            </a:pPr>
            <a:r>
              <a:rPr lang="ru-RU" sz="2400" dirty="0"/>
              <a:t> • Они осторожны, вдумчивы и точны. Способны приспосабливаться  </a:t>
            </a:r>
          </a:p>
          <a:p>
            <a:pPr marL="0" indent="0">
              <a:buNone/>
            </a:pPr>
            <a:r>
              <a:rPr lang="ru-RU" sz="2400" dirty="0"/>
              <a:t>     и терпеть, если не видят решения проблемы. </a:t>
            </a:r>
          </a:p>
          <a:p>
            <a:pPr marL="0" indent="0">
              <a:buNone/>
            </a:pPr>
            <a:r>
              <a:rPr lang="ru-RU" sz="2400" dirty="0"/>
              <a:t> • Пытаются найти выход из сложившейся ситуации. </a:t>
            </a:r>
          </a:p>
          <a:p>
            <a:pPr marL="0" indent="0">
              <a:buNone/>
            </a:pPr>
            <a:r>
              <a:rPr lang="ru-RU" sz="2400" dirty="0"/>
              <a:t> • Они постоянны и кропотливы, всегда доводят дело до конца.</a:t>
            </a:r>
            <a:endParaRPr lang="uk-UA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9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4.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06230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u="sng" dirty="0"/>
              <a:t>Кропотливый </a:t>
            </a:r>
            <a:r>
              <a:rPr lang="ru-RU" sz="2800" u="sng" dirty="0"/>
              <a:t>тип личности</a:t>
            </a:r>
            <a:endParaRPr lang="ru-RU" sz="2000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047" y="1514574"/>
            <a:ext cx="8421760" cy="359628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Потенциальные слабости: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dirty="0"/>
              <a:t>• Они слишком осторожны и боятся перемен. Их сосредоточенность на  </a:t>
            </a:r>
          </a:p>
          <a:p>
            <a:pPr marL="0" indent="0">
              <a:buNone/>
            </a:pPr>
            <a:r>
              <a:rPr lang="ru-RU" dirty="0"/>
              <a:t>    деталях не позволяет им увидеть общую картину. </a:t>
            </a:r>
          </a:p>
          <a:p>
            <a:pPr marL="0" indent="0">
              <a:buNone/>
            </a:pPr>
            <a:r>
              <a:rPr lang="ru-RU" dirty="0"/>
              <a:t> • Их настроение переменчиво, они пессимистичны, иногда излишне   </a:t>
            </a:r>
          </a:p>
          <a:p>
            <a:pPr marL="0" indent="0">
              <a:buNone/>
            </a:pPr>
            <a:r>
              <a:rPr lang="ru-RU" dirty="0"/>
              <a:t>    критичны, зачастую они видят больше негативных, чем позитивных </a:t>
            </a:r>
          </a:p>
          <a:p>
            <a:pPr marL="0" indent="0">
              <a:buNone/>
            </a:pPr>
            <a:r>
              <a:rPr lang="ru-RU" dirty="0"/>
              <a:t>    моментов. Часто жалуются, если долго не видят выхода из проблемы. </a:t>
            </a:r>
          </a:p>
          <a:p>
            <a:pPr marL="0" indent="0">
              <a:buNone/>
            </a:pPr>
            <a:r>
              <a:rPr lang="ru-RU" dirty="0"/>
              <a:t> • Работая над чем-то серьёзным, они предпочитают одиночество. </a:t>
            </a:r>
          </a:p>
          <a:p>
            <a:pPr marL="0" indent="0">
              <a:buNone/>
            </a:pPr>
            <a:r>
              <a:rPr lang="ru-RU" dirty="0"/>
              <a:t> • Из-за боязни совершить ошибку, стараются не рисковать и выбирают </a:t>
            </a:r>
          </a:p>
          <a:p>
            <a:pPr marL="0" indent="0">
              <a:buNone/>
            </a:pPr>
            <a:r>
              <a:rPr lang="ru-RU" dirty="0"/>
              <a:t>    «безопасный» путь. </a:t>
            </a:r>
          </a:p>
          <a:p>
            <a:pPr marL="0" indent="0">
              <a:buNone/>
            </a:pPr>
            <a:r>
              <a:rPr lang="ru-RU" dirty="0"/>
              <a:t> • В стрессовой ситуации избегают других, становятся более замкнутыми, </a:t>
            </a:r>
          </a:p>
          <a:p>
            <a:pPr marL="0" indent="0">
              <a:buNone/>
            </a:pPr>
            <a:r>
              <a:rPr lang="ru-RU" dirty="0"/>
              <a:t>    склонны уходить в себя, долго переживая затаённые обиды. </a:t>
            </a:r>
            <a:endParaRPr lang="uk-UA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9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4.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222132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97377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u="sng" dirty="0"/>
              <a:t>Кропотливый </a:t>
            </a:r>
            <a:r>
              <a:rPr lang="ru-RU" sz="2800" u="sng" dirty="0"/>
              <a:t>тип личности</a:t>
            </a:r>
            <a:endParaRPr lang="ru-RU" sz="2000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565" y="1630857"/>
            <a:ext cx="8421760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Библейский герой</a:t>
            </a:r>
            <a:r>
              <a:rPr lang="ru-RU" sz="2400" dirty="0"/>
              <a:t> </a:t>
            </a:r>
          </a:p>
          <a:p>
            <a:pPr marL="0" indent="0">
              <a:buNone/>
            </a:pPr>
            <a:r>
              <a:rPr lang="ru-RU" sz="2400" dirty="0"/>
              <a:t>Моисей является примером человека, обладающего кропотливым типом темперамента. Он был осторожен и вдумчив во всех трудных ситуациях (Исх. 3:10- 11). </a:t>
            </a:r>
          </a:p>
          <a:p>
            <a:pPr marL="0" indent="0">
              <a:buNone/>
            </a:pPr>
            <a:r>
              <a:rPr lang="ru-RU" sz="2400" dirty="0"/>
              <a:t>Его опытность и «правильность» не позволили ему разделять ответственность с другими (Исх. 18:13-18).  Именно через Моисея Бог донёс до людей Свой закон, ожидая его абсолютного исполнения. (Втор. 4:1-2). </a:t>
            </a: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9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4.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65866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9600" y="1005407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/>
              <a:t>Доминирующий </a:t>
            </a:r>
            <a:r>
              <a:rPr lang="ru-RU" sz="2400" u="sng" dirty="0"/>
              <a:t>тип личности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62" y="1752599"/>
            <a:ext cx="8601182" cy="4495800"/>
          </a:xfrm>
        </p:spPr>
        <p:txBody>
          <a:bodyPr>
            <a:normAutofit/>
          </a:bodyPr>
          <a:lstStyle/>
          <a:p>
            <a:r>
              <a:rPr lang="ru-RU" sz="2400" dirty="0"/>
              <a:t>Усилия будут вознаграждены, если они буду больше сосредоточены на людях в любом деле. </a:t>
            </a:r>
          </a:p>
          <a:p>
            <a:r>
              <a:rPr lang="ru-RU" sz="2400" dirty="0"/>
              <a:t>Полезно быть иногда мягким, открытым и уступчивым. </a:t>
            </a:r>
          </a:p>
          <a:p>
            <a:r>
              <a:rPr lang="ru-RU" sz="2400" dirty="0"/>
              <a:t>Будучи лидером, волевой должен быть готов играть второстепенную роль и не всегда командовать. </a:t>
            </a:r>
          </a:p>
          <a:p>
            <a:r>
              <a:rPr lang="ru-RU" sz="2400" dirty="0"/>
              <a:t>Им следует объяснять мотивы своих решений, здраво оценивать риски, особенно это важно для тех, кто является лидером. </a:t>
            </a:r>
          </a:p>
          <a:p>
            <a:r>
              <a:rPr lang="ru-RU" sz="2400" dirty="0"/>
              <a:t>Эффективный волевой лидер – тот, кто позволил Богу «сокрушить» себя и научился быть слугой тем, кому служит. </a:t>
            </a:r>
            <a:endParaRPr lang="uk-UA" sz="24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1.</a:t>
            </a:r>
            <a:endParaRPr lang="uk-UA" sz="2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8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Практические советы каждому типу темперамента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75888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5F2A45A5-7AB6-48D4-AF66-A8A5D95D36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98" y="1000289"/>
            <a:ext cx="8439404" cy="525663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1524000" y="5771466"/>
            <a:ext cx="6248400" cy="91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sz="4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806193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 err="1"/>
              <a:t>ВлИятельный</a:t>
            </a:r>
            <a:r>
              <a:rPr lang="ru-RU" sz="2400" b="1" u="sng" dirty="0"/>
              <a:t> </a:t>
            </a:r>
            <a:r>
              <a:rPr lang="ru-RU" sz="2400" u="sng" dirty="0"/>
              <a:t>тип личности </a:t>
            </a:r>
            <a:endParaRPr lang="uk-UA" sz="2400" u="sng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601182" cy="4495800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Важно обращать внимание на детали и факты, стараясь быть более реалистичными. </a:t>
            </a:r>
          </a:p>
          <a:p>
            <a:r>
              <a:rPr lang="ru-RU" sz="2400" dirty="0"/>
              <a:t>Следует обдумывать свои поступки заранее и быть менее импульсивными, учиться управлять временем. </a:t>
            </a:r>
          </a:p>
          <a:p>
            <a:r>
              <a:rPr lang="ru-RU" sz="2400" dirty="0"/>
              <a:t>Важно стараться контролировать свои эмоции и не полагаться только на своё природное обаяние и талант влияния на других. </a:t>
            </a:r>
          </a:p>
          <a:p>
            <a:r>
              <a:rPr lang="ru-RU" sz="2400" dirty="0"/>
              <a:t>Нельзя позволять себе манипулировать людьми.</a:t>
            </a:r>
          </a:p>
          <a:p>
            <a:r>
              <a:rPr lang="ru-RU" sz="2400" dirty="0"/>
              <a:t>Нужно учиться больше слушать и меньше говорить. </a:t>
            </a:r>
          </a:p>
          <a:p>
            <a:r>
              <a:rPr lang="ru-RU" sz="2400" dirty="0"/>
              <a:t>Чтобы стать эффективным лидером, общительный должен учиться дисциплинировать себя и ограничивать время общения. </a:t>
            </a: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2.</a:t>
            </a:r>
            <a:endParaRPr lang="uk-UA" sz="2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8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Практические советы каждому типу темперамента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850846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/>
              <a:t>Стабильный </a:t>
            </a:r>
            <a:r>
              <a:rPr lang="ru-RU" sz="2400" u="sng" dirty="0"/>
              <a:t>тип личности </a:t>
            </a:r>
            <a:endParaRPr lang="uk-UA" sz="2400" u="sng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601182" cy="44958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 общении с людьми им не помешает прямота и твёрдость. </a:t>
            </a:r>
          </a:p>
          <a:p>
            <a:r>
              <a:rPr lang="ru-RU" dirty="0"/>
              <a:t>Для лидера важно научиться противостоять при необходимости определённым людям, а не просто смиряться с ситуацией. </a:t>
            </a:r>
          </a:p>
          <a:p>
            <a:r>
              <a:rPr lang="ru-RU" dirty="0"/>
              <a:t>Стоит также ускорить темп работы и быть открытым к переменам: неизменность любой ценой – не всегда хорошо для тех, кого вы собираетесь вести за собой. Изменения могут открыть для вас новые возможности! </a:t>
            </a:r>
          </a:p>
          <a:p>
            <a:r>
              <a:rPr lang="ru-RU" dirty="0"/>
              <a:t>Стабильные должны научиться говорить «нет» несмотря на то, что по натуре они очень услужливы и хотят помочь всем. Необходимо разграничить два понятия: «быть слугой» и «позволять себя использовать». </a:t>
            </a:r>
          </a:p>
          <a:p>
            <a:r>
              <a:rPr lang="ru-RU" dirty="0"/>
              <a:t>Самое главное – научиться слушать Бога, а не других людей. </a:t>
            </a: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3.</a:t>
            </a:r>
            <a:endParaRPr lang="uk-UA" sz="2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8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Практические советы каждому типу темперамента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660582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/>
              <a:t>Кропотливый </a:t>
            </a:r>
            <a:r>
              <a:rPr lang="ru-RU" sz="2400" u="sng" dirty="0"/>
              <a:t>тип личности </a:t>
            </a:r>
            <a:endParaRPr lang="uk-UA" sz="2400" u="sng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8601182" cy="44958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Следует понять, что невозможно учесть всё, а значит, иногда решения стоит принимать не только на основании фактов. </a:t>
            </a:r>
          </a:p>
          <a:p>
            <a:r>
              <a:rPr lang="ru-RU" dirty="0"/>
              <a:t>Лидерам важно научиться быстро реагировать на события, не погружаясь в детали и не теряя из виду общую картину и перспективу. </a:t>
            </a:r>
          </a:p>
          <a:p>
            <a:r>
              <a:rPr lang="ru-RU" dirty="0"/>
              <a:t>Следует обращать внимание на потребности других и укладываться в сроки. </a:t>
            </a:r>
          </a:p>
          <a:p>
            <a:r>
              <a:rPr lang="ru-RU" dirty="0"/>
              <a:t>В общении с людьми стоит быть более оптимистичным и сосредотачиваться на положительных, а не только на негативных последствиях их решений. </a:t>
            </a:r>
          </a:p>
          <a:p>
            <a:r>
              <a:rPr lang="ru-RU" dirty="0"/>
              <a:t>Кропотливым не помешает развивать отношения, учиться быть спонтанными и гибкими. </a:t>
            </a:r>
          </a:p>
          <a:p>
            <a:r>
              <a:rPr lang="ru-RU" dirty="0"/>
              <a:t>Важно научиться справляться с непостоянством и неприятностями, с которыми сталкиваются все лидеры, и воспринимать лидерство не как науку, а как искусство. </a:t>
            </a: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4.</a:t>
            </a:r>
            <a:endParaRPr lang="uk-UA" sz="2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8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Практические советы каждому типу темперамента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773452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80" y="1267017"/>
            <a:ext cx="8601182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Общаясь с: </a:t>
            </a:r>
          </a:p>
          <a:p>
            <a:r>
              <a:rPr lang="ru-RU" sz="2400" b="1" dirty="0"/>
              <a:t>Доминирующим, волевым человеком</a:t>
            </a:r>
            <a:r>
              <a:rPr lang="ru-RU" sz="2400" dirty="0"/>
              <a:t> - говорите прямо и не бойтесь ставить перед ними сложные задачи. </a:t>
            </a:r>
          </a:p>
          <a:p>
            <a:r>
              <a:rPr lang="ru-RU" sz="2400" b="1" dirty="0" err="1"/>
              <a:t>ВлИятельным</a:t>
            </a:r>
            <a:r>
              <a:rPr lang="ru-RU" sz="2400" dirty="0"/>
              <a:t> - проявляйте энтузиазм и оптимизм. </a:t>
            </a:r>
          </a:p>
          <a:p>
            <a:r>
              <a:rPr lang="ru-RU" sz="2400" b="1" dirty="0"/>
              <a:t>Стабильным</a:t>
            </a:r>
            <a:r>
              <a:rPr lang="ru-RU" sz="2400" dirty="0"/>
              <a:t> - будьте терпеливы и добродушны. </a:t>
            </a:r>
          </a:p>
          <a:p>
            <a:r>
              <a:rPr lang="ru-RU" sz="2400" b="1" dirty="0"/>
              <a:t>Кропотливым</a:t>
            </a:r>
            <a:r>
              <a:rPr lang="ru-RU" sz="2400" dirty="0"/>
              <a:t> - говорите конкретно и основательно. </a:t>
            </a:r>
          </a:p>
          <a:p>
            <a:endParaRPr lang="ru-RU" sz="18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9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Советы для общения и развития взаимоотношений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7840124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5" y="1219200"/>
            <a:ext cx="8758837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Убеждая:</a:t>
            </a:r>
            <a:r>
              <a:rPr lang="ru-RU" sz="2400" dirty="0"/>
              <a:t> </a:t>
            </a:r>
          </a:p>
          <a:p>
            <a:r>
              <a:rPr lang="ru-RU" sz="2400" b="1" dirty="0"/>
              <a:t>Доминирующего, волевого человека</a:t>
            </a:r>
            <a:r>
              <a:rPr lang="ru-RU" sz="2400" dirty="0"/>
              <a:t> - ориентируйтесь на результат: сосредотачивайтесь на сроках. </a:t>
            </a:r>
          </a:p>
          <a:p>
            <a:r>
              <a:rPr lang="ru-RU" sz="2400" b="1" dirty="0" err="1"/>
              <a:t>ВлИятельного</a:t>
            </a:r>
            <a:r>
              <a:rPr lang="ru-RU" sz="2400" dirty="0"/>
              <a:t> - проявляйте энтузиазм и приводите доказательства успешности. </a:t>
            </a:r>
          </a:p>
          <a:p>
            <a:r>
              <a:rPr lang="ru-RU" sz="2400" b="1" dirty="0"/>
              <a:t>Стабильного</a:t>
            </a:r>
            <a:r>
              <a:rPr lang="ru-RU" sz="2400" dirty="0"/>
              <a:t> - проявляйте терпение, дружелюбие и заботу. </a:t>
            </a:r>
          </a:p>
          <a:p>
            <a:r>
              <a:rPr lang="ru-RU" sz="2400" b="1" dirty="0"/>
              <a:t>Кропотливого</a:t>
            </a:r>
            <a:r>
              <a:rPr lang="ru-RU" sz="2400" dirty="0"/>
              <a:t> - конкретно изложите цели и их важность.</a:t>
            </a:r>
            <a:endParaRPr lang="ru-RU" sz="14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9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Советы для общения и развития взаимоотношений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260290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418" y="1249088"/>
            <a:ext cx="8601182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Мотивируя (побуждая):</a:t>
            </a:r>
            <a:r>
              <a:rPr lang="ru-RU" sz="2400" dirty="0"/>
              <a:t> </a:t>
            </a:r>
          </a:p>
          <a:p>
            <a:r>
              <a:rPr lang="ru-RU" sz="2400" b="1" dirty="0"/>
              <a:t>Доминирующего, волевого человека</a:t>
            </a:r>
            <a:r>
              <a:rPr lang="ru-RU" sz="2400" dirty="0"/>
              <a:t> - дайте ему право принять решение и определить, как его выполнить. </a:t>
            </a:r>
          </a:p>
          <a:p>
            <a:r>
              <a:rPr lang="ru-RU" sz="2400" b="1" dirty="0" err="1"/>
              <a:t>ВлИятельного</a:t>
            </a:r>
            <a:r>
              <a:rPr lang="ru-RU" sz="2400" dirty="0"/>
              <a:t> - дайте ему право внеси вклад в общее дело и покажите, что вы цените его усилия. </a:t>
            </a:r>
          </a:p>
          <a:p>
            <a:r>
              <a:rPr lang="ru-RU" sz="2400" b="1" dirty="0"/>
              <a:t>Стабильного</a:t>
            </a:r>
            <a:r>
              <a:rPr lang="ru-RU" sz="2400" dirty="0"/>
              <a:t> - делайте вместе с ним и избегайте конфликтов. </a:t>
            </a:r>
          </a:p>
          <a:p>
            <a:r>
              <a:rPr lang="ru-RU" sz="2400" b="1" dirty="0"/>
              <a:t>Кропотливого</a:t>
            </a:r>
            <a:r>
              <a:rPr lang="ru-RU" sz="2400" dirty="0"/>
              <a:t> - делайте вместе с ним и дайте ему время сделать всё как следует.</a:t>
            </a:r>
            <a:endParaRPr lang="uk-UA" sz="14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9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Советы для общения и развития взаимоотношений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6402324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578614" y="1038239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818" y="1181100"/>
            <a:ext cx="8601182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Не соглашаясь с:</a:t>
            </a:r>
            <a:r>
              <a:rPr lang="ru-RU" sz="2400" dirty="0"/>
              <a:t> </a:t>
            </a:r>
            <a:endParaRPr lang="uk-UA" sz="2400" dirty="0"/>
          </a:p>
          <a:p>
            <a:r>
              <a:rPr lang="ru-RU" sz="2400" b="1" dirty="0"/>
              <a:t>Доминирующим, волевым человеком</a:t>
            </a:r>
            <a:r>
              <a:rPr lang="ru-RU" sz="2400" dirty="0"/>
              <a:t> - не вступайте в конфликт; предложите ему варианты. </a:t>
            </a:r>
            <a:endParaRPr lang="uk-UA" sz="2400" dirty="0"/>
          </a:p>
          <a:p>
            <a:r>
              <a:rPr lang="ru-RU" sz="2400" b="1" dirty="0" err="1"/>
              <a:t>ВлИятельным</a:t>
            </a:r>
            <a:r>
              <a:rPr lang="ru-RU" sz="2400" dirty="0"/>
              <a:t> - проявите терпение, со временем его энтузиазм сам угаснет. </a:t>
            </a:r>
            <a:endParaRPr lang="uk-UA" sz="2400" dirty="0"/>
          </a:p>
          <a:p>
            <a:r>
              <a:rPr lang="ru-RU" sz="2400" b="1" dirty="0"/>
              <a:t>Стабильным</a:t>
            </a:r>
            <a:r>
              <a:rPr lang="ru-RU" sz="2400" dirty="0"/>
              <a:t> - сделайте акцент на отношениях и заверьте его в стабильности. </a:t>
            </a:r>
            <a:endParaRPr lang="uk-UA" sz="2400" dirty="0"/>
          </a:p>
          <a:p>
            <a:r>
              <a:rPr lang="ru-RU" sz="2400" b="1" dirty="0"/>
              <a:t>Кропотливым</a:t>
            </a:r>
            <a:r>
              <a:rPr lang="ru-RU" sz="2400" dirty="0"/>
              <a:t> - заранее продумайте факты и чётко их изложите, дайте ему возможность всё взвесить.</a:t>
            </a:r>
            <a:endParaRPr lang="uk-UA" sz="2400" dirty="0"/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7C184559-F291-47BF-9CC5-57CB72115197}"/>
              </a:ext>
            </a:extLst>
          </p:cNvPr>
          <p:cNvSpPr txBox="1">
            <a:spLocks/>
          </p:cNvSpPr>
          <p:nvPr/>
        </p:nvSpPr>
        <p:spPr>
          <a:xfrm>
            <a:off x="462455" y="-42629"/>
            <a:ext cx="82296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Советы для общения и развития взаимоотношений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9059017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5F2A45A5-7AB6-48D4-AF66-A8A5D95D36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98" y="1000289"/>
            <a:ext cx="8439404" cy="525663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1524000" y="5771466"/>
            <a:ext cx="6248400" cy="91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sz="4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14468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9600" y="1005407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/>
              <a:t>Доминирующий </a:t>
            </a:r>
            <a:r>
              <a:rPr lang="ru-RU" sz="2400" u="sng" dirty="0"/>
              <a:t>тип личности</a:t>
            </a:r>
          </a:p>
          <a:p>
            <a:pPr marL="0" indent="0">
              <a:buNone/>
            </a:pPr>
            <a:r>
              <a:rPr lang="ru-RU" sz="2400" dirty="0"/>
              <a:t>Это волевой тип личности, инициативный, ориентированный на достижение целей. Представители данного типа склонны к господству и решительности.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981646"/>
            <a:ext cx="8601182" cy="2407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Основная потребность и мотивация: </a:t>
            </a:r>
          </a:p>
          <a:p>
            <a:pPr marL="0" indent="0">
              <a:buNone/>
            </a:pPr>
            <a:r>
              <a:rPr lang="ru-RU" sz="2400" dirty="0"/>
              <a:t> • Мотивация для доминирующего типа - это трудности и   </a:t>
            </a:r>
          </a:p>
          <a:p>
            <a:pPr marL="0" indent="0">
              <a:buNone/>
            </a:pPr>
            <a:r>
              <a:rPr lang="ru-RU" sz="2400" dirty="0"/>
              <a:t>    постоянный вызов, который бросает нам жизнь.</a:t>
            </a:r>
          </a:p>
          <a:p>
            <a:pPr marL="0" indent="0">
              <a:buNone/>
            </a:pPr>
            <a:r>
              <a:rPr lang="ru-RU" sz="2400" dirty="0"/>
              <a:t> • Таким людям важно чувствовать себя хозяевами положения. </a:t>
            </a:r>
            <a:endParaRPr lang="uk-UA" sz="2400" dirty="0"/>
          </a:p>
          <a:p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152400" y="1005407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81843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36500" y="984428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/>
              <a:t>Доминирующий </a:t>
            </a:r>
            <a:r>
              <a:rPr lang="ru-RU" sz="2400" u="sng" dirty="0"/>
              <a:t>тип личности</a:t>
            </a:r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500" y="1507648"/>
            <a:ext cx="8601182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Положительные качества: </a:t>
            </a:r>
            <a:r>
              <a:rPr lang="ru-RU" sz="2400" dirty="0"/>
              <a:t> </a:t>
            </a:r>
          </a:p>
          <a:p>
            <a:pPr marL="0" indent="0">
              <a:buNone/>
            </a:pPr>
            <a:r>
              <a:rPr lang="ru-RU" sz="2400" dirty="0"/>
              <a:t>• Руководящий, активный тип личности. </a:t>
            </a:r>
          </a:p>
          <a:p>
            <a:pPr marL="0" indent="0">
              <a:buNone/>
            </a:pPr>
            <a:r>
              <a:rPr lang="ru-RU" sz="2400" dirty="0"/>
              <a:t>• Сосредоточен на выполнении задач и очень практичный.</a:t>
            </a:r>
          </a:p>
          <a:p>
            <a:pPr marL="0" indent="0">
              <a:buNone/>
            </a:pPr>
            <a:r>
              <a:rPr lang="ru-RU" sz="2400" dirty="0"/>
              <a:t>• Их сильная сторона – умение решать проблемы и принимать  </a:t>
            </a:r>
          </a:p>
          <a:p>
            <a:pPr marL="0" indent="0">
              <a:buNone/>
            </a:pPr>
            <a:r>
              <a:rPr lang="ru-RU" sz="2400" dirty="0"/>
              <a:t>    решения. </a:t>
            </a:r>
          </a:p>
          <a:p>
            <a:pPr marL="0" indent="0">
              <a:buNone/>
            </a:pPr>
            <a:r>
              <a:rPr lang="ru-RU" sz="2400" dirty="0"/>
              <a:t>• Такие люди не боятся трудностей и настойчивы, всегда  </a:t>
            </a:r>
          </a:p>
          <a:p>
            <a:pPr marL="0" indent="0">
              <a:buNone/>
            </a:pPr>
            <a:r>
              <a:rPr lang="ru-RU" sz="2400" dirty="0"/>
              <a:t>    доводят дело до конца. </a:t>
            </a:r>
            <a:endParaRPr lang="uk-UA" sz="2400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84629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36500" y="984428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/>
              <a:t>Доминирующий </a:t>
            </a:r>
            <a:r>
              <a:rPr lang="ru-RU" sz="2400" u="sng" dirty="0"/>
              <a:t>тип личности</a:t>
            </a:r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69" y="1507648"/>
            <a:ext cx="9133806" cy="35962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/>
              <a:t>Потенциальные слабости:</a:t>
            </a:r>
          </a:p>
          <a:p>
            <a:pPr marL="0" indent="0">
              <a:buNone/>
            </a:pPr>
            <a:r>
              <a:rPr lang="ru-RU" sz="2400" dirty="0"/>
              <a:t> • Этому типу свойственны агрессия и диктаторство. </a:t>
            </a:r>
          </a:p>
          <a:p>
            <a:pPr marL="0" indent="0">
              <a:buNone/>
            </a:pPr>
            <a:r>
              <a:rPr lang="ru-RU" sz="2400" dirty="0"/>
              <a:t> • Это приводит к излишней требовательности и  </a:t>
            </a:r>
          </a:p>
          <a:p>
            <a:pPr marL="0" indent="0">
              <a:buNone/>
            </a:pPr>
            <a:r>
              <a:rPr lang="ru-RU" sz="2400" dirty="0"/>
              <a:t>    невнимательности к нуждам других. </a:t>
            </a:r>
          </a:p>
          <a:p>
            <a:pPr marL="0" indent="0">
              <a:buNone/>
            </a:pPr>
            <a:r>
              <a:rPr lang="ru-RU" sz="2400" dirty="0"/>
              <a:t> • Его настойчивость может перерасти в нетерпимость и  </a:t>
            </a:r>
          </a:p>
          <a:p>
            <a:pPr marL="0" indent="0">
              <a:buNone/>
            </a:pPr>
            <a:r>
              <a:rPr lang="ru-RU" sz="2400" dirty="0"/>
              <a:t>     грубость. </a:t>
            </a:r>
          </a:p>
          <a:p>
            <a:pPr marL="0" indent="0">
              <a:buNone/>
            </a:pPr>
            <a:r>
              <a:rPr lang="ru-RU" sz="2400" dirty="0"/>
              <a:t> • Излишняя самоуверенность не позволяет ему адекватно  </a:t>
            </a:r>
          </a:p>
          <a:p>
            <a:pPr marL="0" indent="0">
              <a:buNone/>
            </a:pPr>
            <a:r>
              <a:rPr lang="ru-RU" sz="2400" dirty="0"/>
              <a:t>     оценить риск и последствия. </a:t>
            </a:r>
          </a:p>
          <a:p>
            <a:pPr marL="0" indent="0">
              <a:buNone/>
            </a:pPr>
            <a:r>
              <a:rPr lang="ru-RU" sz="2400" dirty="0"/>
              <a:t> • В стрессовой ситуации склонен к авторитаризму. </a:t>
            </a:r>
            <a:endParaRPr lang="uk-UA" sz="2800" dirty="0"/>
          </a:p>
          <a:p>
            <a:pPr marL="0" indent="0">
              <a:buNone/>
            </a:pPr>
            <a:endParaRPr lang="uk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9337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36500" y="984428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/>
              <a:t>Доминирующий </a:t>
            </a:r>
            <a:r>
              <a:rPr lang="ru-RU" sz="2400" u="sng" dirty="0"/>
              <a:t>тип личности</a:t>
            </a:r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500" y="1630857"/>
            <a:ext cx="8460886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/>
              <a:t>Библейский герой: </a:t>
            </a:r>
          </a:p>
          <a:p>
            <a:pPr marL="0" indent="0">
              <a:buNone/>
            </a:pPr>
            <a:r>
              <a:rPr lang="ru-RU" sz="2200" dirty="0"/>
              <a:t>Апостол Павел является примером человека, обладающего волевым типом темперамента. Из рьяного гонителя христиан, (Деян. 22:4) он превратился в одного из самых ревностных последователей Христа (Деян. 20:24). Мы знаем его решительность в распространении Евангелия и его прямолинейность в общении с церквями, которые он насадил. Однако Павел постоянно подчёркивал необходимость водительства Духа Святого для того, чтобы обуздать слабости характера. (Обратите внимание на Гал. 5:16-22)</a:t>
            </a:r>
            <a:endParaRPr lang="uk-UA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1031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100889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 err="1"/>
              <a:t>ВлИятельный</a:t>
            </a:r>
            <a:r>
              <a:rPr lang="ru-RU" sz="2400" b="1" u="sng" dirty="0"/>
              <a:t> </a:t>
            </a:r>
            <a:r>
              <a:rPr lang="ru-RU" sz="2400" u="sng" dirty="0"/>
              <a:t>тип личности </a:t>
            </a:r>
            <a:endParaRPr lang="uk-UA" sz="2400" u="sng" dirty="0"/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500" y="1630857"/>
            <a:ext cx="8460886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Этому типу свойственно оказывать влияние и вдохновлять.</a:t>
            </a:r>
          </a:p>
          <a:p>
            <a:pPr marL="0" indent="0">
              <a:buNone/>
            </a:pPr>
            <a:r>
              <a:rPr lang="ru-RU" sz="2400" b="1" dirty="0"/>
              <a:t>Основная потребность и мотивация:</a:t>
            </a:r>
          </a:p>
          <a:p>
            <a:pPr marL="0" indent="0">
              <a:buNone/>
            </a:pPr>
            <a:r>
              <a:rPr lang="ru-RU" sz="2400" dirty="0"/>
              <a:t> • Мотивация для людей вдохновляющего типа характера - это  </a:t>
            </a:r>
          </a:p>
          <a:p>
            <a:pPr marL="0" indent="0">
              <a:buNone/>
            </a:pPr>
            <a:r>
              <a:rPr lang="ru-RU" sz="2400" dirty="0"/>
              <a:t>    признание и одобрение. </a:t>
            </a:r>
          </a:p>
          <a:p>
            <a:pPr marL="0" indent="0">
              <a:buNone/>
            </a:pPr>
            <a:r>
              <a:rPr lang="ru-RU" sz="2400" dirty="0"/>
              <a:t> • Им просто необходимо чувствовать поддержку со стороны  </a:t>
            </a:r>
          </a:p>
          <a:p>
            <a:pPr marL="0" indent="0">
              <a:buNone/>
            </a:pPr>
            <a:r>
              <a:rPr lang="ru-RU" sz="2400" dirty="0"/>
              <a:t>     других людей. </a:t>
            </a:r>
            <a:endParaRPr lang="uk-UA" sz="24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2.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97848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100889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 err="1"/>
              <a:t>ВлИятельный</a:t>
            </a:r>
            <a:r>
              <a:rPr lang="ru-RU" sz="2400" b="1" u="sng" dirty="0"/>
              <a:t> </a:t>
            </a:r>
            <a:r>
              <a:rPr lang="ru-RU" sz="2400" u="sng" dirty="0"/>
              <a:t>тип личности  </a:t>
            </a:r>
            <a:endParaRPr lang="uk-UA" sz="2400" u="sng" dirty="0"/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815" y="1532114"/>
            <a:ext cx="8460886" cy="3596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/>
              <a:t>Положительные качества:</a:t>
            </a:r>
            <a:r>
              <a:rPr lang="ru-RU" sz="2200" dirty="0"/>
              <a:t> </a:t>
            </a:r>
          </a:p>
          <a:p>
            <a:pPr marL="0" indent="0">
              <a:buNone/>
            </a:pPr>
            <a:r>
              <a:rPr lang="ru-RU" sz="2200" dirty="0"/>
              <a:t> • Общительные люди от природы влиятельны. </a:t>
            </a:r>
          </a:p>
          <a:p>
            <a:pPr marL="0" indent="0">
              <a:buNone/>
            </a:pPr>
            <a:r>
              <a:rPr lang="ru-RU" sz="2200" dirty="0"/>
              <a:t> • Они склонны к оптимизму, эмоциональны и  </a:t>
            </a:r>
          </a:p>
          <a:p>
            <a:pPr marL="0" indent="0">
              <a:buNone/>
            </a:pPr>
            <a:r>
              <a:rPr lang="ru-RU" sz="2200" dirty="0"/>
              <a:t>     дружелюбны. </a:t>
            </a:r>
          </a:p>
          <a:p>
            <a:pPr marL="0" indent="0">
              <a:buNone/>
            </a:pPr>
            <a:r>
              <a:rPr lang="ru-RU" sz="2200" dirty="0"/>
              <a:t> • Они прекрасные ораторы, весьма убедительны, легки  </a:t>
            </a:r>
          </a:p>
          <a:p>
            <a:pPr marL="0" indent="0">
              <a:buNone/>
            </a:pPr>
            <a:r>
              <a:rPr lang="ru-RU" sz="2200" dirty="0"/>
              <a:t>     в общении и сострадательны. </a:t>
            </a:r>
          </a:p>
          <a:p>
            <a:pPr marL="0" indent="0">
              <a:buNone/>
            </a:pPr>
            <a:r>
              <a:rPr lang="ru-RU" sz="2200" dirty="0"/>
              <a:t> • Они ориентированы на людей, их главное качество –  </a:t>
            </a:r>
          </a:p>
          <a:p>
            <a:pPr marL="0" indent="0">
              <a:buNone/>
            </a:pPr>
            <a:r>
              <a:rPr lang="ru-RU" sz="2200" dirty="0"/>
              <a:t>     обширный круг знакомств, они умеют объединять людей. </a:t>
            </a:r>
            <a:endParaRPr lang="uk-UA" sz="2200" dirty="0"/>
          </a:p>
          <a:p>
            <a:pPr marL="0" indent="0">
              <a:buNone/>
            </a:pPr>
            <a:endParaRPr lang="uk-UA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2.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660406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1AB3FCD-6889-26C2-AD32-E17529FFB5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7213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Профиль личности Диск (DISC)</a:t>
            </a:r>
            <a:endParaRPr lang="uk-UA" sz="360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E1E1560-8905-4537-EC7A-4352B20FB324}"/>
              </a:ext>
            </a:extLst>
          </p:cNvPr>
          <p:cNvSpPr txBox="1">
            <a:spLocks/>
          </p:cNvSpPr>
          <p:nvPr/>
        </p:nvSpPr>
        <p:spPr>
          <a:xfrm>
            <a:off x="608246" y="1008894"/>
            <a:ext cx="8725906" cy="2290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u="sng" dirty="0" err="1"/>
              <a:t>ВлИятельный</a:t>
            </a:r>
            <a:r>
              <a:rPr lang="ru-RU" sz="2400" b="1" u="sng" dirty="0"/>
              <a:t> </a:t>
            </a:r>
            <a:r>
              <a:rPr lang="ru-RU" sz="2400" u="sng" dirty="0"/>
              <a:t>тип личности  </a:t>
            </a:r>
            <a:endParaRPr lang="uk-UA" sz="2400" u="sng" dirty="0"/>
          </a:p>
          <a:p>
            <a:pPr marL="0" indent="0">
              <a:buNone/>
            </a:pPr>
            <a:endParaRPr lang="ru-RU" sz="2400" b="1" u="sng" dirty="0"/>
          </a:p>
          <a:p>
            <a:pPr marL="0" indent="0">
              <a:buNone/>
            </a:pPr>
            <a:r>
              <a:rPr lang="ru-RU" sz="2400" b="1" u="sng" dirty="0"/>
              <a:t> </a:t>
            </a:r>
            <a:endParaRPr lang="uk-UA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0891924E-0A55-FECB-E40D-FCA6D5EAE67C}"/>
              </a:ext>
            </a:extLst>
          </p:cNvPr>
          <p:cNvSpPr txBox="1">
            <a:spLocks/>
          </p:cNvSpPr>
          <p:nvPr/>
        </p:nvSpPr>
        <p:spPr>
          <a:xfrm>
            <a:off x="462455" y="4000499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ADA663-4923-45A8-AAAF-F697B534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814" y="1532114"/>
            <a:ext cx="8723338" cy="359628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Потенциальные слабости: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 • Несмотря на то, что это влиятельный тип личности, эти люди сами </a:t>
            </a:r>
          </a:p>
          <a:p>
            <a:pPr marL="0" indent="0">
              <a:buNone/>
            </a:pPr>
            <a:r>
              <a:rPr lang="ru-RU" dirty="0"/>
              <a:t>     легко поддаются влиянию. Это может привести к непостоянству. </a:t>
            </a:r>
          </a:p>
          <a:p>
            <a:pPr marL="0" indent="0">
              <a:buNone/>
            </a:pPr>
            <a:r>
              <a:rPr lang="ru-RU" dirty="0"/>
              <a:t> • Они склонны к импульсивности и поверхностному решению </a:t>
            </a:r>
          </a:p>
          <a:p>
            <a:pPr marL="0" indent="0">
              <a:buNone/>
            </a:pPr>
            <a:r>
              <a:rPr lang="ru-RU" dirty="0"/>
              <a:t>     проблем. </a:t>
            </a:r>
          </a:p>
          <a:p>
            <a:pPr marL="0" indent="0">
              <a:buNone/>
            </a:pPr>
            <a:r>
              <a:rPr lang="ru-RU" dirty="0"/>
              <a:t> • Прекрасные ораторские способности могут привести к </a:t>
            </a:r>
          </a:p>
          <a:p>
            <a:pPr marL="0" indent="0">
              <a:buNone/>
            </a:pPr>
            <a:r>
              <a:rPr lang="ru-RU" dirty="0"/>
              <a:t>     многословию, которое может вылиться в манипулирование людьми. </a:t>
            </a:r>
          </a:p>
          <a:p>
            <a:pPr marL="0" indent="0">
              <a:buNone/>
            </a:pPr>
            <a:r>
              <a:rPr lang="ru-RU" dirty="0"/>
              <a:t> • Чрезмерный оптимизм может привести к переоценке собственных  </a:t>
            </a:r>
          </a:p>
          <a:p>
            <a:pPr marL="0" indent="0">
              <a:buNone/>
            </a:pPr>
            <a:r>
              <a:rPr lang="ru-RU" dirty="0"/>
              <a:t>     способностей или к неспособности исполнить взятые на себя </a:t>
            </a:r>
          </a:p>
          <a:p>
            <a:pPr marL="0" indent="0">
              <a:buNone/>
            </a:pPr>
            <a:r>
              <a:rPr lang="ru-RU" dirty="0"/>
              <a:t>     обязательства. </a:t>
            </a:r>
          </a:p>
          <a:p>
            <a:pPr marL="0" indent="0">
              <a:buNone/>
            </a:pPr>
            <a:r>
              <a:rPr lang="ru-RU" dirty="0"/>
              <a:t> • В стрессовой ситуации нападает на других, может обидеть словом. </a:t>
            </a:r>
            <a:endParaRPr lang="uk-UA" dirty="0"/>
          </a:p>
          <a:p>
            <a:pPr marL="0" indent="0">
              <a:buNone/>
            </a:pPr>
            <a:r>
              <a:rPr lang="uk-UA" sz="1800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999697-E408-4263-B539-EFE828CFFE51}"/>
              </a:ext>
            </a:extLst>
          </p:cNvPr>
          <p:cNvSpPr txBox="1"/>
          <p:nvPr/>
        </p:nvSpPr>
        <p:spPr>
          <a:xfrm>
            <a:off x="228600" y="984428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2.</a:t>
            </a:r>
            <a:endParaRPr lang="uk-UA" sz="2800" dirty="0"/>
          </a:p>
        </p:txBody>
      </p:sp>
      <p:pic>
        <p:nvPicPr>
          <p:cNvPr id="9" name="Объект 5">
            <a:extLst>
              <a:ext uri="{FF2B5EF4-FFF2-40B4-BE49-F238E27FC236}">
                <a16:creationId xmlns:a16="http://schemas.microsoft.com/office/drawing/2014/main" id="{AD3E6AF6-A95B-4DF1-B8B6-7712A89E5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274" y="4980905"/>
            <a:ext cx="2719451" cy="16938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35015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19787</TotalTime>
  <Words>1975</Words>
  <Application>Microsoft Office PowerPoint</Application>
  <PresentationFormat>Экран (4:3)</PresentationFormat>
  <Paragraphs>262</Paragraphs>
  <Slides>27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Презентация PowerPoint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Профиль личности Диск (DISC)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Профиль личности Диск (DISC)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25</cp:revision>
  <cp:lastPrinted>2016-07-01T17:46:02Z</cp:lastPrinted>
  <dcterms:created xsi:type="dcterms:W3CDTF">2016-06-02T20:10:49Z</dcterms:created>
  <dcterms:modified xsi:type="dcterms:W3CDTF">2023-03-09T20:13:03Z</dcterms:modified>
</cp:coreProperties>
</file>