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3" r:id="rId5"/>
    <p:sldId id="265" r:id="rId6"/>
    <p:sldId id="278" r:id="rId7"/>
    <p:sldId id="267" r:id="rId8"/>
    <p:sldId id="279" r:id="rId9"/>
    <p:sldId id="268" r:id="rId10"/>
    <p:sldId id="269" r:id="rId11"/>
    <p:sldId id="270" r:id="rId12"/>
    <p:sldId id="277" r:id="rId13"/>
    <p:sldId id="280" r:id="rId14"/>
    <p:sldId id="281" r:id="rId15"/>
    <p:sldId id="262"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41" d="100"/>
          <a:sy n="41" d="100"/>
        </p:scale>
        <p:origin x="60" y="10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9A75136-7210-4D25-B408-4BFA0A5E9125}" type="datetimeFigureOut">
              <a:rPr lang="en-US" smtClean="0"/>
              <a:t>4/17/2018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DAA8B3-B309-480A-8BE3-C3BE7CF4EB91}" type="slidenum">
              <a:rPr lang="en-US" smtClean="0"/>
              <a:t>‹#›</a:t>
            </a:fld>
            <a:endParaRPr lang="en-US"/>
          </a:p>
        </p:txBody>
      </p:sp>
    </p:spTree>
    <p:extLst>
      <p:ext uri="{BB962C8B-B14F-4D97-AF65-F5344CB8AC3E}">
        <p14:creationId xmlns:p14="http://schemas.microsoft.com/office/powerpoint/2010/main" val="6543952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A75136-7210-4D25-B408-4BFA0A5E9125}" type="datetimeFigureOut">
              <a:rPr lang="en-US" smtClean="0"/>
              <a:t>4/17/2018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DAA8B3-B309-480A-8BE3-C3BE7CF4EB91}" type="slidenum">
              <a:rPr lang="en-US" smtClean="0"/>
              <a:t>‹#›</a:t>
            </a:fld>
            <a:endParaRPr lang="en-US"/>
          </a:p>
        </p:txBody>
      </p:sp>
    </p:spTree>
    <p:extLst>
      <p:ext uri="{BB962C8B-B14F-4D97-AF65-F5344CB8AC3E}">
        <p14:creationId xmlns:p14="http://schemas.microsoft.com/office/powerpoint/2010/main" val="15147391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A75136-7210-4D25-B408-4BFA0A5E9125}" type="datetimeFigureOut">
              <a:rPr lang="en-US" smtClean="0"/>
              <a:t>4/17/2018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DAA8B3-B309-480A-8BE3-C3BE7CF4EB91}" type="slidenum">
              <a:rPr lang="en-US" smtClean="0"/>
              <a:t>‹#›</a:t>
            </a:fld>
            <a:endParaRPr lang="en-US"/>
          </a:p>
        </p:txBody>
      </p:sp>
    </p:spTree>
    <p:extLst>
      <p:ext uri="{BB962C8B-B14F-4D97-AF65-F5344CB8AC3E}">
        <p14:creationId xmlns:p14="http://schemas.microsoft.com/office/powerpoint/2010/main" val="8208089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A75136-7210-4D25-B408-4BFA0A5E9125}" type="datetimeFigureOut">
              <a:rPr lang="en-US" smtClean="0"/>
              <a:t>4/17/2018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DAA8B3-B309-480A-8BE3-C3BE7CF4EB91}" type="slidenum">
              <a:rPr lang="en-US" smtClean="0"/>
              <a:t>‹#›</a:t>
            </a:fld>
            <a:endParaRPr lang="en-US"/>
          </a:p>
        </p:txBody>
      </p:sp>
    </p:spTree>
    <p:extLst>
      <p:ext uri="{BB962C8B-B14F-4D97-AF65-F5344CB8AC3E}">
        <p14:creationId xmlns:p14="http://schemas.microsoft.com/office/powerpoint/2010/main" val="2652937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9A75136-7210-4D25-B408-4BFA0A5E9125}" type="datetimeFigureOut">
              <a:rPr lang="en-US" smtClean="0"/>
              <a:t>4/17/2018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DAA8B3-B309-480A-8BE3-C3BE7CF4EB91}" type="slidenum">
              <a:rPr lang="en-US" smtClean="0"/>
              <a:t>‹#›</a:t>
            </a:fld>
            <a:endParaRPr lang="en-US"/>
          </a:p>
        </p:txBody>
      </p:sp>
    </p:spTree>
    <p:extLst>
      <p:ext uri="{BB962C8B-B14F-4D97-AF65-F5344CB8AC3E}">
        <p14:creationId xmlns:p14="http://schemas.microsoft.com/office/powerpoint/2010/main" val="3464917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9A75136-7210-4D25-B408-4BFA0A5E9125}" type="datetimeFigureOut">
              <a:rPr lang="en-US" smtClean="0"/>
              <a:t>4/17/2018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DAA8B3-B309-480A-8BE3-C3BE7CF4EB91}" type="slidenum">
              <a:rPr lang="en-US" smtClean="0"/>
              <a:t>‹#›</a:t>
            </a:fld>
            <a:endParaRPr lang="en-US"/>
          </a:p>
        </p:txBody>
      </p:sp>
    </p:spTree>
    <p:extLst>
      <p:ext uri="{BB962C8B-B14F-4D97-AF65-F5344CB8AC3E}">
        <p14:creationId xmlns:p14="http://schemas.microsoft.com/office/powerpoint/2010/main" val="4076714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9A75136-7210-4D25-B408-4BFA0A5E9125}" type="datetimeFigureOut">
              <a:rPr lang="en-US" smtClean="0"/>
              <a:t>4/17/2018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DAA8B3-B309-480A-8BE3-C3BE7CF4EB91}" type="slidenum">
              <a:rPr lang="en-US" smtClean="0"/>
              <a:t>‹#›</a:t>
            </a:fld>
            <a:endParaRPr lang="en-US"/>
          </a:p>
        </p:txBody>
      </p:sp>
    </p:spTree>
    <p:extLst>
      <p:ext uri="{BB962C8B-B14F-4D97-AF65-F5344CB8AC3E}">
        <p14:creationId xmlns:p14="http://schemas.microsoft.com/office/powerpoint/2010/main" val="26408025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9A75136-7210-4D25-B408-4BFA0A5E9125}" type="datetimeFigureOut">
              <a:rPr lang="en-US" smtClean="0"/>
              <a:t>4/17/2018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DAA8B3-B309-480A-8BE3-C3BE7CF4EB91}" type="slidenum">
              <a:rPr lang="en-US" smtClean="0"/>
              <a:t>‹#›</a:t>
            </a:fld>
            <a:endParaRPr lang="en-US"/>
          </a:p>
        </p:txBody>
      </p:sp>
    </p:spTree>
    <p:extLst>
      <p:ext uri="{BB962C8B-B14F-4D97-AF65-F5344CB8AC3E}">
        <p14:creationId xmlns:p14="http://schemas.microsoft.com/office/powerpoint/2010/main" val="32327939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A75136-7210-4D25-B408-4BFA0A5E9125}" type="datetimeFigureOut">
              <a:rPr lang="en-US" smtClean="0"/>
              <a:t>4/17/2018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DAA8B3-B309-480A-8BE3-C3BE7CF4EB91}" type="slidenum">
              <a:rPr lang="en-US" smtClean="0"/>
              <a:t>‹#›</a:t>
            </a:fld>
            <a:endParaRPr lang="en-US"/>
          </a:p>
        </p:txBody>
      </p:sp>
    </p:spTree>
    <p:extLst>
      <p:ext uri="{BB962C8B-B14F-4D97-AF65-F5344CB8AC3E}">
        <p14:creationId xmlns:p14="http://schemas.microsoft.com/office/powerpoint/2010/main" val="8652222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9A75136-7210-4D25-B408-4BFA0A5E9125}" type="datetimeFigureOut">
              <a:rPr lang="en-US" smtClean="0"/>
              <a:t>4/17/2018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DAA8B3-B309-480A-8BE3-C3BE7CF4EB91}" type="slidenum">
              <a:rPr lang="en-US" smtClean="0"/>
              <a:t>‹#›</a:t>
            </a:fld>
            <a:endParaRPr lang="en-US"/>
          </a:p>
        </p:txBody>
      </p:sp>
    </p:spTree>
    <p:extLst>
      <p:ext uri="{BB962C8B-B14F-4D97-AF65-F5344CB8AC3E}">
        <p14:creationId xmlns:p14="http://schemas.microsoft.com/office/powerpoint/2010/main" val="4435736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9A75136-7210-4D25-B408-4BFA0A5E9125}" type="datetimeFigureOut">
              <a:rPr lang="en-US" smtClean="0"/>
              <a:t>4/17/2018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DAA8B3-B309-480A-8BE3-C3BE7CF4EB91}" type="slidenum">
              <a:rPr lang="en-US" smtClean="0"/>
              <a:t>‹#›</a:t>
            </a:fld>
            <a:endParaRPr lang="en-US"/>
          </a:p>
        </p:txBody>
      </p:sp>
    </p:spTree>
    <p:extLst>
      <p:ext uri="{BB962C8B-B14F-4D97-AF65-F5344CB8AC3E}">
        <p14:creationId xmlns:p14="http://schemas.microsoft.com/office/powerpoint/2010/main" val="6695858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A75136-7210-4D25-B408-4BFA0A5E9125}" type="datetimeFigureOut">
              <a:rPr lang="en-US" smtClean="0"/>
              <a:t>4/17/2018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DAA8B3-B309-480A-8BE3-C3BE7CF4EB91}" type="slidenum">
              <a:rPr lang="en-US" smtClean="0"/>
              <a:t>‹#›</a:t>
            </a:fld>
            <a:endParaRPr lang="en-US"/>
          </a:p>
        </p:txBody>
      </p:sp>
    </p:spTree>
    <p:extLst>
      <p:ext uri="{BB962C8B-B14F-4D97-AF65-F5344CB8AC3E}">
        <p14:creationId xmlns:p14="http://schemas.microsoft.com/office/powerpoint/2010/main" val="33357691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5083"/>
            <a:ext cx="12192000" cy="935037"/>
          </a:xfrm>
        </p:spPr>
        <p:txBody>
          <a:bodyPr>
            <a:normAutofit/>
          </a:bodyPr>
          <a:lstStyle/>
          <a:p>
            <a:r>
              <a:rPr lang="es-AR" sz="4000" b="1" u="sng" dirty="0" smtClean="0">
                <a:latin typeface="Times New Roman" panose="02020603050405020304" pitchFamily="18" charset="0"/>
                <a:cs typeface="Times New Roman" panose="02020603050405020304" pitchFamily="18" charset="0"/>
              </a:rPr>
              <a:t>Paz inteligente para lideres Organizacionales</a:t>
            </a:r>
            <a:endParaRPr lang="es-AR" sz="4000" b="1" u="sng"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0" y="1018858"/>
            <a:ext cx="12192000" cy="924242"/>
          </a:xfrm>
        </p:spPr>
        <p:txBody>
          <a:bodyPr>
            <a:normAutofit/>
          </a:bodyPr>
          <a:lstStyle/>
          <a:p>
            <a:r>
              <a:rPr lang="es-AR" sz="3600" b="1" u="sng" dirty="0" smtClean="0">
                <a:latin typeface="Times New Roman" panose="02020603050405020304" pitchFamily="18" charset="0"/>
                <a:cs typeface="Times New Roman" panose="02020603050405020304" pitchFamily="18" charset="0"/>
              </a:rPr>
              <a:t>LA RELACION </a:t>
            </a:r>
            <a:r>
              <a:rPr lang="es-AR" sz="3600" b="1" u="sng" dirty="0" smtClean="0">
                <a:latin typeface="Times New Roman" panose="02020603050405020304" pitchFamily="18" charset="0"/>
                <a:cs typeface="Times New Roman" panose="02020603050405020304" pitchFamily="18" charset="0"/>
              </a:rPr>
              <a:t>MOTOR </a:t>
            </a:r>
            <a:r>
              <a:rPr lang="es-AR" sz="3600" b="1" u="sng" dirty="0" smtClean="0">
                <a:latin typeface="Times New Roman" panose="02020603050405020304" pitchFamily="18" charset="0"/>
                <a:cs typeface="Times New Roman" panose="02020603050405020304" pitchFamily="18" charset="0"/>
              </a:rPr>
              <a:t>DE AUTORIDAD</a:t>
            </a:r>
            <a:endParaRPr lang="es-AR" sz="3600" b="1" u="sng" dirty="0">
              <a:latin typeface="Times New Roman" panose="02020603050405020304" pitchFamily="18" charset="0"/>
              <a:cs typeface="Times New Roman" panose="02020603050405020304" pitchFamily="18" charset="0"/>
            </a:endParaRPr>
          </a:p>
        </p:txBody>
      </p:sp>
      <p:pic>
        <p:nvPicPr>
          <p:cNvPr id="7" name="Picture 2" descr="Foto 1 - Motor Chevrolet Performance 572 Completo 720hp Delux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943100"/>
            <a:ext cx="6195060" cy="491490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descr="Related im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15100" y="1943099"/>
            <a:ext cx="5676900" cy="48642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45147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 y="1"/>
            <a:ext cx="12131040" cy="822960"/>
          </a:xfrm>
        </p:spPr>
        <p:txBody>
          <a:bodyPr>
            <a:normAutofit/>
          </a:bodyPr>
          <a:lstStyle/>
          <a:p>
            <a:pPr algn="ctr"/>
            <a:r>
              <a:rPr lang="es-AR" sz="4800" b="1" u="sng" dirty="0" smtClean="0">
                <a:latin typeface="Times New Roman" panose="02020603050405020304" pitchFamily="18" charset="0"/>
                <a:cs typeface="Times New Roman" panose="02020603050405020304" pitchFamily="18" charset="0"/>
              </a:rPr>
              <a:t>Autoridad es el poder de Servir</a:t>
            </a:r>
            <a:endParaRPr lang="es-AR" sz="48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0960" y="822960"/>
            <a:ext cx="12131040" cy="6035039"/>
          </a:xfrm>
        </p:spPr>
        <p:txBody>
          <a:bodyPr>
            <a:normAutofit lnSpcReduction="10000"/>
          </a:bodyPr>
          <a:lstStyle/>
          <a:p>
            <a:r>
              <a:rPr lang="es-AR" sz="4000" b="1" dirty="0" smtClean="0">
                <a:latin typeface="Times New Roman" panose="02020603050405020304" pitchFamily="18" charset="0"/>
                <a:cs typeface="Times New Roman" panose="02020603050405020304" pitchFamily="18" charset="0"/>
              </a:rPr>
              <a:t>“</a:t>
            </a:r>
            <a:r>
              <a:rPr lang="es-ES" sz="4000" dirty="0"/>
              <a:t>Jesús los llamó y les </a:t>
            </a:r>
            <a:r>
              <a:rPr lang="es-ES" sz="4000" dirty="0" smtClean="0"/>
              <a:t>dijo: Como </a:t>
            </a:r>
            <a:r>
              <a:rPr lang="es-ES" sz="4000" dirty="0"/>
              <a:t>ustedes saben, los gobernantes de las naciones oprimen a los súbditos, y los altos oficiales abusan de su autoridad</a:t>
            </a:r>
            <a:r>
              <a:rPr lang="es-ES" sz="4000" dirty="0" smtClean="0"/>
              <a:t>.</a:t>
            </a:r>
            <a:r>
              <a:rPr lang="es-ES" sz="4000" b="1" baseline="30000" dirty="0"/>
              <a:t> </a:t>
            </a:r>
            <a:r>
              <a:rPr lang="es-ES" sz="4000" dirty="0"/>
              <a:t>Pero entre ustedes no debe ser así. Al contrario, el que quiera hacerse grande entre ustedes deberá ser su servidor</a:t>
            </a:r>
            <a:r>
              <a:rPr lang="es-ES" sz="4000" dirty="0" smtClean="0"/>
              <a:t>,</a:t>
            </a:r>
            <a:r>
              <a:rPr lang="es-ES" sz="4000" b="1" baseline="30000" dirty="0"/>
              <a:t> </a:t>
            </a:r>
            <a:r>
              <a:rPr lang="es-ES" sz="4000" dirty="0"/>
              <a:t>y el que quiera ser el primero deberá ser esclavo de los demás</a:t>
            </a:r>
            <a:r>
              <a:rPr lang="es-ES" sz="4000" dirty="0" smtClean="0"/>
              <a:t>;</a:t>
            </a:r>
            <a:r>
              <a:rPr lang="es-ES" sz="4000" b="1" baseline="30000" dirty="0"/>
              <a:t> </a:t>
            </a:r>
            <a:r>
              <a:rPr lang="es-ES" sz="4000" dirty="0"/>
              <a:t>así como el Hijo del hombre no vino para que le sirvan, sino para servir y para dar su vida en rescate por muchos</a:t>
            </a:r>
            <a:r>
              <a:rPr lang="es-ES" sz="4000" dirty="0" smtClean="0"/>
              <a:t>.</a:t>
            </a:r>
            <a:r>
              <a:rPr lang="es-AR" sz="4000" b="1" dirty="0" smtClean="0">
                <a:latin typeface="Times New Roman" panose="02020603050405020304" pitchFamily="18" charset="0"/>
                <a:cs typeface="Times New Roman" panose="02020603050405020304" pitchFamily="18" charset="0"/>
              </a:rPr>
              <a:t>” </a:t>
            </a:r>
            <a:r>
              <a:rPr lang="es-AR" sz="4000" b="1" dirty="0" smtClean="0">
                <a:latin typeface="Times New Roman" panose="02020603050405020304" pitchFamily="18" charset="0"/>
                <a:cs typeface="Times New Roman" panose="02020603050405020304" pitchFamily="18" charset="0"/>
              </a:rPr>
              <a:t>Mateo20:25-28</a:t>
            </a:r>
          </a:p>
          <a:p>
            <a:r>
              <a:rPr lang="es-AR" sz="4000" b="1" dirty="0" smtClean="0">
                <a:latin typeface="Times New Roman" panose="02020603050405020304" pitchFamily="18" charset="0"/>
                <a:cs typeface="Times New Roman" panose="02020603050405020304" pitchFamily="18" charset="0"/>
              </a:rPr>
              <a:t>El poder de autoridad no es para controlar es para </a:t>
            </a:r>
            <a:r>
              <a:rPr lang="es-AR" sz="4000" b="1" dirty="0" err="1" smtClean="0">
                <a:latin typeface="Times New Roman" panose="02020603050405020304" pitchFamily="18" charset="0"/>
                <a:cs typeface="Times New Roman" panose="02020603050405020304" pitchFamily="18" charset="0"/>
              </a:rPr>
              <a:t>sevir</a:t>
            </a:r>
            <a:endParaRPr lang="es-AR"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238374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 y="234463"/>
            <a:ext cx="12131040" cy="822960"/>
          </a:xfrm>
        </p:spPr>
        <p:txBody>
          <a:bodyPr>
            <a:normAutofit fontScale="90000"/>
          </a:bodyPr>
          <a:lstStyle/>
          <a:p>
            <a:pPr algn="ctr"/>
            <a:r>
              <a:rPr lang="es-AR" sz="4800" b="1" u="sng" dirty="0" smtClean="0">
                <a:latin typeface="Times New Roman" panose="02020603050405020304" pitchFamily="18" charset="0"/>
                <a:cs typeface="Times New Roman" panose="02020603050405020304" pitchFamily="18" charset="0"/>
              </a:rPr>
              <a:t>Cuando la gasolina para el motor de autoridad es respeto y responsabilidad se sirve a otros</a:t>
            </a:r>
            <a:endParaRPr lang="es-AR" sz="48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775460" y="5074921"/>
            <a:ext cx="8305800" cy="1531620"/>
          </a:xfrm>
        </p:spPr>
        <p:txBody>
          <a:bodyPr>
            <a:normAutofit/>
          </a:bodyPr>
          <a:lstStyle/>
          <a:p>
            <a:r>
              <a:rPr lang="es-AR" sz="4000" b="1" dirty="0" smtClean="0">
                <a:latin typeface="Times New Roman" panose="02020603050405020304" pitchFamily="18" charset="0"/>
                <a:cs typeface="Times New Roman" panose="02020603050405020304" pitchFamily="18" charset="0"/>
              </a:rPr>
              <a:t>RESPETO + RESPONSABILIDAD</a:t>
            </a:r>
          </a:p>
          <a:p>
            <a:r>
              <a:rPr lang="es-AR" sz="4000" b="1" dirty="0" smtClean="0">
                <a:latin typeface="Times New Roman" panose="02020603050405020304" pitchFamily="18" charset="0"/>
                <a:cs typeface="Times New Roman" panose="02020603050405020304" pitchFamily="18" charset="0"/>
              </a:rPr>
              <a:t>Enfoque en servir a otros</a:t>
            </a:r>
            <a:endParaRPr lang="es-AR" sz="4000" b="1" dirty="0">
              <a:latin typeface="Times New Roman" panose="02020603050405020304" pitchFamily="18" charset="0"/>
              <a:cs typeface="Times New Roman" panose="02020603050405020304" pitchFamily="18" charset="0"/>
            </a:endParaRPr>
          </a:p>
        </p:txBody>
      </p:sp>
      <p:pic>
        <p:nvPicPr>
          <p:cNvPr id="2050" name="Picture 2" descr="Image result for gas pump clip 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94860" y="1805940"/>
            <a:ext cx="2971800" cy="2971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448262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 y="187570"/>
            <a:ext cx="12131040" cy="822960"/>
          </a:xfrm>
        </p:spPr>
        <p:txBody>
          <a:bodyPr>
            <a:normAutofit fontScale="90000"/>
          </a:bodyPr>
          <a:lstStyle/>
          <a:p>
            <a:pPr algn="ctr"/>
            <a:r>
              <a:rPr lang="es-AR" sz="4800" b="1" u="sng" dirty="0" smtClean="0">
                <a:latin typeface="Times New Roman" panose="02020603050405020304" pitchFamily="18" charset="0"/>
                <a:cs typeface="Times New Roman" panose="02020603050405020304" pitchFamily="18" charset="0"/>
              </a:rPr>
              <a:t>Cuando se llena ese motor con falta de respeto y irresponsabilidad habrá abuso de autoridad </a:t>
            </a:r>
            <a:endParaRPr lang="es-AR" sz="48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5074921"/>
            <a:ext cx="12192000" cy="1531620"/>
          </a:xfrm>
        </p:spPr>
        <p:txBody>
          <a:bodyPr>
            <a:normAutofit fontScale="92500" lnSpcReduction="20000"/>
          </a:bodyPr>
          <a:lstStyle/>
          <a:p>
            <a:pPr marL="0" indent="0" algn="ctr">
              <a:buNone/>
            </a:pPr>
            <a:r>
              <a:rPr lang="es-AR" sz="4000" b="1" dirty="0" smtClean="0">
                <a:latin typeface="Times New Roman" panose="02020603050405020304" pitchFamily="18" charset="0"/>
                <a:cs typeface="Times New Roman" panose="02020603050405020304" pitchFamily="18" charset="0"/>
              </a:rPr>
              <a:t>FALTA DE RESPETO + IRRESPONSABILIDAD</a:t>
            </a:r>
          </a:p>
          <a:p>
            <a:pPr marL="0" indent="0" algn="ctr">
              <a:buNone/>
            </a:pPr>
            <a:r>
              <a:rPr lang="es-AR" sz="4000" b="1" dirty="0" smtClean="0">
                <a:latin typeface="Times New Roman" panose="02020603050405020304" pitchFamily="18" charset="0"/>
                <a:cs typeface="Times New Roman" panose="02020603050405020304" pitchFamily="18" charset="0"/>
              </a:rPr>
              <a:t>Abuso de autoridad- Disfunción</a:t>
            </a:r>
          </a:p>
          <a:p>
            <a:pPr marL="0" indent="0" algn="ctr">
              <a:buNone/>
            </a:pPr>
            <a:r>
              <a:rPr lang="es-AR" sz="4000" b="1" dirty="0" smtClean="0">
                <a:latin typeface="Times New Roman" panose="02020603050405020304" pitchFamily="18" charset="0"/>
                <a:cs typeface="Times New Roman" panose="02020603050405020304" pitchFamily="18" charset="0"/>
              </a:rPr>
              <a:t>Auto servirse</a:t>
            </a:r>
            <a:endParaRPr lang="es-AR" sz="4000" b="1" dirty="0">
              <a:latin typeface="Times New Roman" panose="02020603050405020304" pitchFamily="18" charset="0"/>
              <a:cs typeface="Times New Roman" panose="02020603050405020304" pitchFamily="18" charset="0"/>
            </a:endParaRPr>
          </a:p>
        </p:txBody>
      </p:sp>
      <p:pic>
        <p:nvPicPr>
          <p:cNvPr id="2050" name="Picture 2" descr="Image result for gas pump clip 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94860" y="1805940"/>
            <a:ext cx="2971800" cy="2971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197414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 y="213360"/>
            <a:ext cx="12131040" cy="822960"/>
          </a:xfrm>
        </p:spPr>
        <p:txBody>
          <a:bodyPr>
            <a:noAutofit/>
          </a:bodyPr>
          <a:lstStyle/>
          <a:p>
            <a:pPr algn="ctr"/>
            <a:r>
              <a:rPr lang="es-AR" sz="4000" b="1" u="sng" dirty="0" smtClean="0">
                <a:latin typeface="Times New Roman" panose="02020603050405020304" pitchFamily="18" charset="0"/>
                <a:cs typeface="Times New Roman" panose="02020603050405020304" pitchFamily="18" charset="0"/>
              </a:rPr>
              <a:t>Una tentación cuando alguien abusa de la autoridad</a:t>
            </a:r>
            <a:endParaRPr lang="es-AR" sz="40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689" y="1036320"/>
            <a:ext cx="12131040" cy="6035039"/>
          </a:xfrm>
        </p:spPr>
        <p:txBody>
          <a:bodyPr>
            <a:normAutofit lnSpcReduction="10000"/>
          </a:bodyPr>
          <a:lstStyle/>
          <a:p>
            <a:r>
              <a:rPr lang="es-AR" sz="4000" b="1" dirty="0" smtClean="0">
                <a:latin typeface="Times New Roman" panose="02020603050405020304" pitchFamily="18" charset="0"/>
                <a:cs typeface="Times New Roman" panose="02020603050405020304" pitchFamily="18" charset="0"/>
              </a:rPr>
              <a:t>Es pensar que podemos justificar que sean abusivos</a:t>
            </a:r>
          </a:p>
          <a:p>
            <a:r>
              <a:rPr lang="es-AR" sz="4000" b="1" dirty="0" smtClean="0">
                <a:latin typeface="Times New Roman" panose="02020603050405020304" pitchFamily="18" charset="0"/>
                <a:cs typeface="Times New Roman" panose="02020603050405020304" pitchFamily="18" charset="0"/>
              </a:rPr>
              <a:t>¿Han sido abusados por alguien que usa su autoridad para controlar y dictar lo que se debe hacer?</a:t>
            </a:r>
          </a:p>
          <a:p>
            <a:r>
              <a:rPr lang="es-AR" sz="4000" b="1" dirty="0" smtClean="0">
                <a:latin typeface="Times New Roman" panose="02020603050405020304" pitchFamily="18" charset="0"/>
                <a:cs typeface="Times New Roman" panose="02020603050405020304" pitchFamily="18" charset="0"/>
              </a:rPr>
              <a:t>¿Como te sientes con respecto a ellos? No quieres servirlos, si alguien abusa de la autoridad no dejes que este te distraiga de servir</a:t>
            </a:r>
          </a:p>
          <a:p>
            <a:r>
              <a:rPr lang="es-AR" sz="4000" b="1" dirty="0" smtClean="0">
                <a:latin typeface="Times New Roman" panose="02020603050405020304" pitchFamily="18" charset="0"/>
                <a:cs typeface="Times New Roman" panose="02020603050405020304" pitchFamily="18" charset="0"/>
              </a:rPr>
              <a:t>¿Que es tu posición de autoridad en tu vida? </a:t>
            </a:r>
            <a:r>
              <a:rPr lang="es-AR" sz="4000" b="1" dirty="0">
                <a:latin typeface="Times New Roman" panose="02020603050405020304" pitchFamily="18" charset="0"/>
                <a:cs typeface="Times New Roman" panose="02020603050405020304" pitchFamily="18" charset="0"/>
              </a:rPr>
              <a:t>¿ </a:t>
            </a:r>
            <a:r>
              <a:rPr lang="es-AR" sz="4000" b="1" dirty="0" smtClean="0">
                <a:latin typeface="Times New Roman" panose="02020603050405020304" pitchFamily="18" charset="0"/>
                <a:cs typeface="Times New Roman" panose="02020603050405020304" pitchFamily="18" charset="0"/>
              </a:rPr>
              <a:t>En tu casa?</a:t>
            </a:r>
            <a:r>
              <a:rPr lang="es-AR" sz="4000" b="1" dirty="0">
                <a:latin typeface="Times New Roman" panose="02020603050405020304" pitchFamily="18" charset="0"/>
                <a:cs typeface="Times New Roman" panose="02020603050405020304" pitchFamily="18" charset="0"/>
              </a:rPr>
              <a:t> ¿</a:t>
            </a:r>
            <a:r>
              <a:rPr lang="es-AR" sz="4000" b="1" dirty="0" smtClean="0">
                <a:latin typeface="Times New Roman" panose="02020603050405020304" pitchFamily="18" charset="0"/>
                <a:cs typeface="Times New Roman" panose="02020603050405020304" pitchFamily="18" charset="0"/>
              </a:rPr>
              <a:t> en el trabajo? </a:t>
            </a:r>
            <a:r>
              <a:rPr lang="es-AR" sz="4000" b="1" dirty="0">
                <a:latin typeface="Times New Roman" panose="02020603050405020304" pitchFamily="18" charset="0"/>
                <a:cs typeface="Times New Roman" panose="02020603050405020304" pitchFamily="18" charset="0"/>
              </a:rPr>
              <a:t>¿ </a:t>
            </a:r>
            <a:r>
              <a:rPr lang="es-AR" sz="4000" b="1" dirty="0" smtClean="0">
                <a:latin typeface="Times New Roman" panose="02020603050405020304" pitchFamily="18" charset="0"/>
                <a:cs typeface="Times New Roman" panose="02020603050405020304" pitchFamily="18" charset="0"/>
              </a:rPr>
              <a:t>Que de la iglesia? Cada posición hay una posición de autoridad y hay la posibilidad de servir aun si esta encima de ti o bajo tu responsabilidad</a:t>
            </a:r>
            <a:endParaRPr lang="es-AR"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313171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 y="213360"/>
            <a:ext cx="12131040" cy="822960"/>
          </a:xfrm>
        </p:spPr>
        <p:txBody>
          <a:bodyPr>
            <a:noAutofit/>
          </a:bodyPr>
          <a:lstStyle/>
          <a:p>
            <a:pPr algn="ctr"/>
            <a:r>
              <a:rPr lang="es-AR" sz="4000" b="1" u="sng" dirty="0" smtClean="0">
                <a:latin typeface="Times New Roman" panose="02020603050405020304" pitchFamily="18" charset="0"/>
                <a:cs typeface="Times New Roman" panose="02020603050405020304" pitchFamily="18" charset="0"/>
              </a:rPr>
              <a:t>Dios da la promoción</a:t>
            </a:r>
            <a:endParaRPr lang="es-AR" sz="40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689" y="1036320"/>
            <a:ext cx="12131040" cy="6035039"/>
          </a:xfrm>
        </p:spPr>
        <p:txBody>
          <a:bodyPr>
            <a:normAutofit lnSpcReduction="10000"/>
          </a:bodyPr>
          <a:lstStyle/>
          <a:p>
            <a:r>
              <a:rPr lang="es-AR" sz="4000" b="1" dirty="0" smtClean="0">
                <a:latin typeface="Times New Roman" panose="02020603050405020304" pitchFamily="18" charset="0"/>
                <a:cs typeface="Times New Roman" panose="02020603050405020304" pitchFamily="18" charset="0"/>
              </a:rPr>
              <a:t>Si manejas la autoridad como un poder para servir y no para controlar</a:t>
            </a:r>
          </a:p>
          <a:p>
            <a:r>
              <a:rPr lang="es-AR" sz="4000" b="1" dirty="0" smtClean="0">
                <a:latin typeface="Times New Roman" panose="02020603050405020304" pitchFamily="18" charset="0"/>
                <a:cs typeface="Times New Roman" panose="02020603050405020304" pitchFamily="18" charset="0"/>
              </a:rPr>
              <a:t>Y si sometes tu autoridad a Cristo ve que hace en tu vida en tu equipo y veras que te promoverá</a:t>
            </a:r>
          </a:p>
          <a:p>
            <a:r>
              <a:rPr lang="es-AR" sz="4000" b="1" dirty="0" smtClean="0">
                <a:latin typeface="Times New Roman" panose="02020603050405020304" pitchFamily="18" charset="0"/>
                <a:cs typeface="Times New Roman" panose="02020603050405020304" pitchFamily="18" charset="0"/>
              </a:rPr>
              <a:t>Puedes chismear del abusador y eso creerá disfunción</a:t>
            </a:r>
          </a:p>
          <a:p>
            <a:r>
              <a:rPr lang="es-AR" sz="4000" b="1" dirty="0" smtClean="0">
                <a:latin typeface="Times New Roman" panose="02020603050405020304" pitchFamily="18" charset="0"/>
                <a:cs typeface="Times New Roman" panose="02020603050405020304" pitchFamily="18" charset="0"/>
              </a:rPr>
              <a:t>Pero si sirves ayudaras al equipo de ir mas allá</a:t>
            </a:r>
          </a:p>
          <a:p>
            <a:r>
              <a:rPr lang="es-AR" sz="4000" b="1" dirty="0" smtClean="0">
                <a:latin typeface="Times New Roman" panose="02020603050405020304" pitchFamily="18" charset="0"/>
                <a:cs typeface="Times New Roman" panose="02020603050405020304" pitchFamily="18" charset="0"/>
              </a:rPr>
              <a:t>El calor de competencia inicia cuando esta el poder de autoridad cerca ya que se da la tentación de querer hablar mal del que esta en autoridad o querer quedar bien con el inapropiadamente, debes reconocer lo que pasa y tráelo a Cristo y que te diga como servir</a:t>
            </a:r>
            <a:endParaRPr lang="es-AR"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348256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 y="1"/>
            <a:ext cx="12131040" cy="822960"/>
          </a:xfrm>
        </p:spPr>
        <p:txBody>
          <a:bodyPr>
            <a:normAutofit/>
          </a:bodyPr>
          <a:lstStyle/>
          <a:p>
            <a:pPr algn="ctr"/>
            <a:r>
              <a:rPr lang="es-AR" sz="4800" b="1" u="sng" smtClean="0">
                <a:latin typeface="Times New Roman" panose="02020603050405020304" pitchFamily="18" charset="0"/>
                <a:cs typeface="Times New Roman" panose="02020603050405020304" pitchFamily="18" charset="0"/>
              </a:rPr>
              <a:t>Nota final</a:t>
            </a:r>
            <a:endParaRPr lang="es-AR" sz="48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0960" y="822960"/>
            <a:ext cx="12131040" cy="6035039"/>
          </a:xfrm>
        </p:spPr>
        <p:txBody>
          <a:bodyPr>
            <a:normAutofit lnSpcReduction="10000"/>
          </a:bodyPr>
          <a:lstStyle/>
          <a:p>
            <a:r>
              <a:rPr lang="es-AR" sz="3600" b="1" dirty="0" smtClean="0">
                <a:latin typeface="Times New Roman" panose="02020603050405020304" pitchFamily="18" charset="0"/>
                <a:cs typeface="Times New Roman" panose="02020603050405020304" pitchFamily="18" charset="0"/>
              </a:rPr>
              <a:t>El poder de servir todos lo podemos hacer cada día de nuestras vidas. Un Rabino estaba hablando que la vida es como un negocio, y que los que te interrelaciones son como clientes y retaba a que como negocio sirves a estos clientes y hacen negocios contigo porque les da un servicio excelente o solo porque deben.</a:t>
            </a:r>
          </a:p>
          <a:p>
            <a:r>
              <a:rPr lang="es-AR" sz="3600" b="1" dirty="0" smtClean="0">
                <a:latin typeface="Times New Roman" panose="02020603050405020304" pitchFamily="18" charset="0"/>
                <a:cs typeface="Times New Roman" panose="02020603050405020304" pitchFamily="18" charset="0"/>
              </a:rPr>
              <a:t>Esta mujer empezó a servir a todos con una actitud de servicio con su jefe, amigos y llego otra persona queriendo ofrecerle un trabajo y necesito alguien como tu, lo acepto y fue a con el rabino y había triplicado su ingreso y nunca había pensado a tratar a todos como clientes. Ese es el poder de la autoridad-SERVIR y traer bendición donde </a:t>
            </a:r>
            <a:r>
              <a:rPr lang="es-AR" sz="3600" b="1" smtClean="0">
                <a:latin typeface="Times New Roman" panose="02020603050405020304" pitchFamily="18" charset="0"/>
                <a:cs typeface="Times New Roman" panose="02020603050405020304" pitchFamily="18" charset="0"/>
              </a:rPr>
              <a:t>quiera que vayas.</a:t>
            </a:r>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53636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 y="1"/>
            <a:ext cx="12131040" cy="822960"/>
          </a:xfrm>
        </p:spPr>
        <p:txBody>
          <a:bodyPr>
            <a:normAutofit/>
          </a:bodyPr>
          <a:lstStyle/>
          <a:p>
            <a:pPr algn="ctr"/>
            <a:r>
              <a:rPr lang="es-AR" sz="4800" b="1" u="sng" dirty="0" smtClean="0">
                <a:latin typeface="Times New Roman" panose="02020603050405020304" pitchFamily="18" charset="0"/>
                <a:cs typeface="Times New Roman" panose="02020603050405020304" pitchFamily="18" charset="0"/>
              </a:rPr>
              <a:t>Introducción</a:t>
            </a:r>
            <a:endParaRPr lang="es-AR" sz="48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0960" y="822960"/>
            <a:ext cx="12131040" cy="6035039"/>
          </a:xfrm>
        </p:spPr>
        <p:txBody>
          <a:bodyPr>
            <a:normAutofit/>
          </a:bodyPr>
          <a:lstStyle/>
          <a:p>
            <a:r>
              <a:rPr lang="es-AR" sz="3600" b="1" dirty="0" smtClean="0">
                <a:latin typeface="Times New Roman" panose="02020603050405020304" pitchFamily="18" charset="0"/>
                <a:cs typeface="Times New Roman" panose="02020603050405020304" pitchFamily="18" charset="0"/>
              </a:rPr>
              <a:t>¿Que piensan cuando digo la palabra Autoridad?</a:t>
            </a:r>
          </a:p>
          <a:p>
            <a:r>
              <a:rPr lang="es-AR" sz="3600" b="1" dirty="0" smtClean="0">
                <a:latin typeface="Times New Roman" panose="02020603050405020304" pitchFamily="18" charset="0"/>
                <a:cs typeface="Times New Roman" panose="02020603050405020304" pitchFamily="18" charset="0"/>
              </a:rPr>
              <a:t>Mucha gente la ve con una connotación negativa</a:t>
            </a:r>
          </a:p>
          <a:p>
            <a:r>
              <a:rPr lang="es-AR" sz="3600" b="1" dirty="0" smtClean="0">
                <a:latin typeface="Times New Roman" panose="02020603050405020304" pitchFamily="18" charset="0"/>
                <a:cs typeface="Times New Roman" panose="02020603050405020304" pitchFamily="18" charset="0"/>
              </a:rPr>
              <a:t>En esta clase estaremos hablando de la relación motor de autoridad </a:t>
            </a:r>
          </a:p>
          <a:p>
            <a:r>
              <a:rPr lang="es-AR" sz="3600" b="1" dirty="0" smtClean="0">
                <a:latin typeface="Times New Roman" panose="02020603050405020304" pitchFamily="18" charset="0"/>
                <a:cs typeface="Times New Roman" panose="02020603050405020304" pitchFamily="18" charset="0"/>
              </a:rPr>
              <a:t>En muchos contextos ven la autoridad como alguien controlando, diciéndoles que hacer y ejercitando el poder</a:t>
            </a:r>
          </a:p>
          <a:p>
            <a:r>
              <a:rPr lang="es-AR" sz="3600" b="1" dirty="0" smtClean="0">
                <a:latin typeface="Times New Roman" panose="02020603050405020304" pitchFamily="18" charset="0"/>
                <a:cs typeface="Times New Roman" panose="02020603050405020304" pitchFamily="18" charset="0"/>
              </a:rPr>
              <a:t>La autoridad es un poder-</a:t>
            </a:r>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20232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 y="1"/>
            <a:ext cx="12131040" cy="822960"/>
          </a:xfrm>
        </p:spPr>
        <p:txBody>
          <a:bodyPr>
            <a:normAutofit/>
          </a:bodyPr>
          <a:lstStyle/>
          <a:p>
            <a:pPr algn="ctr"/>
            <a:r>
              <a:rPr lang="es-AR" sz="4800" b="1" dirty="0">
                <a:latin typeface="Times New Roman" panose="02020603050405020304" pitchFamily="18" charset="0"/>
                <a:cs typeface="Times New Roman" panose="02020603050405020304" pitchFamily="18" charset="0"/>
              </a:rPr>
              <a:t>toda autoridad viene de Dios</a:t>
            </a:r>
            <a:endParaRPr lang="es-AR" sz="48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0960" y="822960"/>
            <a:ext cx="12131040" cy="6035039"/>
          </a:xfrm>
        </p:spPr>
        <p:txBody>
          <a:bodyPr>
            <a:normAutofit fontScale="92500" lnSpcReduction="10000"/>
          </a:bodyPr>
          <a:lstStyle/>
          <a:p>
            <a:r>
              <a:rPr lang="es-AR" sz="4000" b="1" dirty="0" smtClean="0">
                <a:latin typeface="Times New Roman" panose="02020603050405020304" pitchFamily="18" charset="0"/>
                <a:cs typeface="Times New Roman" panose="02020603050405020304" pitchFamily="18" charset="0"/>
              </a:rPr>
              <a:t>“</a:t>
            </a:r>
            <a:r>
              <a:rPr lang="es-ES" sz="4000" dirty="0"/>
              <a:t>Todos deben someterse a las autoridades públicas, pues no hay autoridad que Dios no haya dispuesto, así que las que existen fueron establecidas por él.</a:t>
            </a:r>
            <a:r>
              <a:rPr lang="es-AR" sz="4000" b="1" dirty="0" smtClean="0">
                <a:latin typeface="Times New Roman" panose="02020603050405020304" pitchFamily="18" charset="0"/>
                <a:cs typeface="Times New Roman" panose="02020603050405020304" pitchFamily="18" charset="0"/>
              </a:rPr>
              <a:t>” Romanos </a:t>
            </a:r>
            <a:r>
              <a:rPr lang="es-AR" sz="4000" b="1" dirty="0" smtClean="0">
                <a:latin typeface="Times New Roman" panose="02020603050405020304" pitchFamily="18" charset="0"/>
                <a:cs typeface="Times New Roman" panose="02020603050405020304" pitchFamily="18" charset="0"/>
              </a:rPr>
              <a:t>13:1</a:t>
            </a:r>
          </a:p>
          <a:p>
            <a:r>
              <a:rPr lang="es-AR" sz="4000" b="1" dirty="0" smtClean="0">
                <a:latin typeface="Times New Roman" panose="02020603050405020304" pitchFamily="18" charset="0"/>
                <a:cs typeface="Times New Roman" panose="02020603050405020304" pitchFamily="18" charset="0"/>
              </a:rPr>
              <a:t>Autoridad es el poder que es dado- </a:t>
            </a:r>
            <a:r>
              <a:rPr lang="es-AR" sz="4000" b="1" dirty="0" smtClean="0">
                <a:latin typeface="Times New Roman" panose="02020603050405020304" pitchFamily="18" charset="0"/>
                <a:cs typeface="Times New Roman" panose="02020603050405020304" pitchFamily="18" charset="0"/>
              </a:rPr>
              <a:t>Cada equipo en su organización se le da autoridad, es una tarea que se le da a un individuo</a:t>
            </a:r>
          </a:p>
          <a:p>
            <a:r>
              <a:rPr lang="es-AR" sz="4000" b="1" dirty="0" smtClean="0">
                <a:latin typeface="Times New Roman" panose="02020603050405020304" pitchFamily="18" charset="0"/>
                <a:cs typeface="Times New Roman" panose="02020603050405020304" pitchFamily="18" charset="0"/>
              </a:rPr>
              <a:t>Autoridad tiene un aspecto de estar bajo y arriba, el que la da esta arriba y el que la recibe esta bajo de ellos. En la mayoría de las relaciones hay una dinámica de autoridad </a:t>
            </a:r>
          </a:p>
          <a:p>
            <a:r>
              <a:rPr lang="es-AR" sz="4000" b="1" dirty="0">
                <a:latin typeface="Times New Roman" panose="02020603050405020304" pitchFamily="18" charset="0"/>
                <a:cs typeface="Times New Roman" panose="02020603050405020304" pitchFamily="18" charset="0"/>
              </a:rPr>
              <a:t>Tenemos una connotación negativa de la autoridad porque hemos abusado al tener la autoridad</a:t>
            </a:r>
            <a:endParaRPr lang="es-AR"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080841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 y="1"/>
            <a:ext cx="12131040" cy="822960"/>
          </a:xfrm>
        </p:spPr>
        <p:txBody>
          <a:bodyPr>
            <a:normAutofit/>
          </a:bodyPr>
          <a:lstStyle/>
          <a:p>
            <a:pPr algn="ctr"/>
            <a:r>
              <a:rPr lang="es-AR" sz="4800" b="1" u="sng" dirty="0" smtClean="0">
                <a:latin typeface="Times New Roman" panose="02020603050405020304" pitchFamily="18" charset="0"/>
                <a:cs typeface="Times New Roman" panose="02020603050405020304" pitchFamily="18" charset="0"/>
              </a:rPr>
              <a:t>Cristo fue un hombre bajo autoridad</a:t>
            </a:r>
            <a:endParaRPr lang="es-AR" sz="48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0960" y="822960"/>
            <a:ext cx="12131040" cy="6035039"/>
          </a:xfrm>
        </p:spPr>
        <p:txBody>
          <a:bodyPr>
            <a:normAutofit/>
          </a:bodyPr>
          <a:lstStyle/>
          <a:p>
            <a:r>
              <a:rPr lang="es-AR" sz="4000" b="1" dirty="0" smtClean="0">
                <a:latin typeface="Times New Roman" panose="02020603050405020304" pitchFamily="18" charset="0"/>
                <a:cs typeface="Times New Roman" panose="02020603050405020304" pitchFamily="18" charset="0"/>
              </a:rPr>
              <a:t>“</a:t>
            </a:r>
            <a:r>
              <a:rPr lang="es-ES" sz="4000" dirty="0"/>
              <a:t>Jesús se acercó entonces a ellos y les </a:t>
            </a:r>
            <a:r>
              <a:rPr lang="es-ES" sz="4000" dirty="0" smtClean="0"/>
              <a:t>dijo: Se </a:t>
            </a:r>
            <a:r>
              <a:rPr lang="es-ES" sz="4000" dirty="0"/>
              <a:t>me ha dado toda autoridad en el cielo y en la </a:t>
            </a:r>
            <a:r>
              <a:rPr lang="es-ES" sz="4000" dirty="0" smtClean="0"/>
              <a:t>tierra.</a:t>
            </a:r>
            <a:r>
              <a:rPr lang="es-AR" sz="4000" b="1" dirty="0" smtClean="0">
                <a:latin typeface="Times New Roman" panose="02020603050405020304" pitchFamily="18" charset="0"/>
                <a:cs typeface="Times New Roman" panose="02020603050405020304" pitchFamily="18" charset="0"/>
              </a:rPr>
              <a:t>” </a:t>
            </a:r>
            <a:r>
              <a:rPr lang="es-AR" sz="4000" b="1" dirty="0" smtClean="0">
                <a:latin typeface="Times New Roman" panose="02020603050405020304" pitchFamily="18" charset="0"/>
                <a:cs typeface="Times New Roman" panose="02020603050405020304" pitchFamily="18" charset="0"/>
              </a:rPr>
              <a:t>Mateo28:18</a:t>
            </a:r>
          </a:p>
          <a:p>
            <a:r>
              <a:rPr lang="es-AR" sz="4000" b="1" dirty="0">
                <a:latin typeface="Times New Roman" panose="02020603050405020304" pitchFamily="18" charset="0"/>
                <a:cs typeface="Times New Roman" panose="02020603050405020304" pitchFamily="18" charset="0"/>
              </a:rPr>
              <a:t>“</a:t>
            </a:r>
            <a:r>
              <a:rPr lang="es-ES" sz="4000" dirty="0"/>
              <a:t>Yo no puedo hacer nada por mi propia cuenta; juzgo solo según lo que oigo, y mi juicio es justo, pues no busco hacer mi propia voluntad, sino cumplir la voluntad del que me envió.” Juan </a:t>
            </a:r>
            <a:r>
              <a:rPr lang="es-ES" sz="4000" dirty="0" smtClean="0"/>
              <a:t>5:30</a:t>
            </a:r>
          </a:p>
        </p:txBody>
      </p:sp>
    </p:spTree>
    <p:extLst>
      <p:ext uri="{BB962C8B-B14F-4D97-AF65-F5344CB8AC3E}">
        <p14:creationId xmlns:p14="http://schemas.microsoft.com/office/powerpoint/2010/main" val="31786492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5421" y="211017"/>
            <a:ext cx="12131040" cy="822960"/>
          </a:xfrm>
        </p:spPr>
        <p:txBody>
          <a:bodyPr>
            <a:normAutofit fontScale="90000"/>
          </a:bodyPr>
          <a:lstStyle/>
          <a:p>
            <a:r>
              <a:rPr lang="es-ES" sz="4800" b="1" dirty="0">
                <a:latin typeface="Times New Roman" panose="02020603050405020304" pitchFamily="18" charset="0"/>
                <a:cs typeface="Times New Roman" panose="02020603050405020304" pitchFamily="18" charset="0"/>
              </a:rPr>
              <a:t>Cristo estaba bajo la autoridad del padre</a:t>
            </a:r>
            <a:r>
              <a:rPr lang="es-AR" sz="4800" b="1" dirty="0">
                <a:latin typeface="Times New Roman" panose="02020603050405020304" pitchFamily="18" charset="0"/>
                <a:cs typeface="Times New Roman" panose="02020603050405020304" pitchFamily="18" charset="0"/>
              </a:rPr>
              <a:t/>
            </a:r>
            <a:br>
              <a:rPr lang="es-AR" sz="4800" b="1" dirty="0">
                <a:latin typeface="Times New Roman" panose="02020603050405020304" pitchFamily="18" charset="0"/>
                <a:cs typeface="Times New Roman" panose="02020603050405020304" pitchFamily="18" charset="0"/>
              </a:rPr>
            </a:br>
            <a:endParaRPr lang="es-AR" sz="48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0960" y="822960"/>
            <a:ext cx="12131040" cy="6035039"/>
          </a:xfrm>
        </p:spPr>
        <p:txBody>
          <a:bodyPr>
            <a:normAutofit/>
          </a:bodyPr>
          <a:lstStyle/>
          <a:p>
            <a:r>
              <a:rPr lang="es-AR" sz="4000" b="1" dirty="0" smtClean="0">
                <a:latin typeface="Times New Roman" panose="02020603050405020304" pitchFamily="18" charset="0"/>
                <a:cs typeface="Times New Roman" panose="02020603050405020304" pitchFamily="18" charset="0"/>
              </a:rPr>
              <a:t>“</a:t>
            </a:r>
            <a:r>
              <a:rPr lang="es-ES" sz="4000" dirty="0"/>
              <a:t>Yo no he hablado por mi propia cuenta; el Padre que me envió me ordenó qué decir y cómo decirlo. </a:t>
            </a:r>
            <a:r>
              <a:rPr lang="es-ES" sz="4000" b="1" baseline="30000" dirty="0"/>
              <a:t>50 </a:t>
            </a:r>
            <a:r>
              <a:rPr lang="es-ES" sz="4000" dirty="0"/>
              <a:t>Y sé muy bien que su mandato es vida eterna. Así que todo lo que digo es lo que el Padre me ha ordenado decir».</a:t>
            </a:r>
            <a:r>
              <a:rPr lang="es-AR" sz="4000" b="1" dirty="0" smtClean="0">
                <a:latin typeface="Times New Roman" panose="02020603050405020304" pitchFamily="18" charset="0"/>
                <a:cs typeface="Times New Roman" panose="02020603050405020304" pitchFamily="18" charset="0"/>
              </a:rPr>
              <a:t>” Juan </a:t>
            </a:r>
            <a:r>
              <a:rPr lang="es-AR" sz="4000" b="1" dirty="0" smtClean="0">
                <a:latin typeface="Times New Roman" panose="02020603050405020304" pitchFamily="18" charset="0"/>
                <a:cs typeface="Times New Roman" panose="02020603050405020304" pitchFamily="18" charset="0"/>
              </a:rPr>
              <a:t>12:49-50</a:t>
            </a:r>
          </a:p>
          <a:p>
            <a:r>
              <a:rPr lang="es-AR" sz="4000" b="1" dirty="0">
                <a:latin typeface="Times New Roman" panose="02020603050405020304" pitchFamily="18" charset="0"/>
                <a:cs typeface="Times New Roman" panose="02020603050405020304" pitchFamily="18" charset="0"/>
              </a:rPr>
              <a:t>“</a:t>
            </a:r>
            <a:r>
              <a:rPr lang="es-ES" sz="4000" dirty="0"/>
              <a:t>¿Acaso no crees que yo estoy en el Padre, y que el Padre está en mí? Las palabras que yo les comunico, no las hablo como cosa mía, sino que es el Padre, que está en mí, el que realiza sus obras.” </a:t>
            </a:r>
            <a:r>
              <a:rPr lang="es-ES" sz="4000" dirty="0" err="1"/>
              <a:t>Jn</a:t>
            </a:r>
            <a:r>
              <a:rPr lang="es-ES" sz="4000" dirty="0"/>
              <a:t> 14:10</a:t>
            </a:r>
            <a:endParaRPr lang="es-AR" sz="4000" b="1" dirty="0">
              <a:latin typeface="Times New Roman" panose="02020603050405020304" pitchFamily="18" charset="0"/>
              <a:cs typeface="Times New Roman" panose="02020603050405020304" pitchFamily="18" charset="0"/>
            </a:endParaRPr>
          </a:p>
          <a:p>
            <a:endParaRPr lang="es-AR"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58824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 y="1"/>
            <a:ext cx="12131040" cy="822960"/>
          </a:xfrm>
        </p:spPr>
        <p:txBody>
          <a:bodyPr>
            <a:normAutofit/>
          </a:bodyPr>
          <a:lstStyle/>
          <a:p>
            <a:pPr algn="ctr"/>
            <a:r>
              <a:rPr lang="es-AR" sz="4800" b="1" u="sng" dirty="0" smtClean="0">
                <a:latin typeface="Times New Roman" panose="02020603050405020304" pitchFamily="18" charset="0"/>
                <a:cs typeface="Times New Roman" panose="02020603050405020304" pitchFamily="18" charset="0"/>
              </a:rPr>
              <a:t>En las relaciones se vive esta autoridad</a:t>
            </a:r>
            <a:endParaRPr lang="es-AR" sz="48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0960" y="822960"/>
            <a:ext cx="12131040" cy="6035039"/>
          </a:xfrm>
        </p:spPr>
        <p:txBody>
          <a:bodyPr>
            <a:normAutofit/>
          </a:bodyPr>
          <a:lstStyle/>
          <a:p>
            <a:r>
              <a:rPr lang="es-AR" sz="4000" b="1" dirty="0" smtClean="0">
                <a:latin typeface="Times New Roman" panose="02020603050405020304" pitchFamily="18" charset="0"/>
                <a:cs typeface="Times New Roman" panose="02020603050405020304" pitchFamily="18" charset="0"/>
              </a:rPr>
              <a:t>En le matrimonio se da una relación de autoridad y sumisión</a:t>
            </a:r>
          </a:p>
          <a:p>
            <a:r>
              <a:rPr lang="es-AR" sz="4000" b="1" dirty="0" smtClean="0">
                <a:latin typeface="Times New Roman" panose="02020603050405020304" pitchFamily="18" charset="0"/>
                <a:cs typeface="Times New Roman" panose="02020603050405020304" pitchFamily="18" charset="0"/>
              </a:rPr>
              <a:t>La relación paternal- entre padre he hijo</a:t>
            </a:r>
          </a:p>
          <a:p>
            <a:r>
              <a:rPr lang="es-AR" sz="4000" b="1" dirty="0" smtClean="0">
                <a:latin typeface="Times New Roman" panose="02020603050405020304" pitchFamily="18" charset="0"/>
                <a:cs typeface="Times New Roman" panose="02020603050405020304" pitchFamily="18" charset="0"/>
              </a:rPr>
              <a:t>La relación laboral, empleador- empleado</a:t>
            </a:r>
          </a:p>
          <a:p>
            <a:r>
              <a:rPr lang="es-AR" sz="4000" b="1" dirty="0" smtClean="0">
                <a:latin typeface="Times New Roman" panose="02020603050405020304" pitchFamily="18" charset="0"/>
                <a:cs typeface="Times New Roman" panose="02020603050405020304" pitchFamily="18" charset="0"/>
              </a:rPr>
              <a:t>La relación educativa, maestro - estudiante</a:t>
            </a:r>
            <a:endParaRPr lang="es-AR"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275141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 y="1"/>
            <a:ext cx="12131040" cy="822960"/>
          </a:xfrm>
        </p:spPr>
        <p:txBody>
          <a:bodyPr>
            <a:normAutofit/>
          </a:bodyPr>
          <a:lstStyle/>
          <a:p>
            <a:pPr algn="ctr"/>
            <a:r>
              <a:rPr lang="es-AR" sz="4800" b="1" u="sng" dirty="0" smtClean="0">
                <a:latin typeface="Times New Roman" panose="02020603050405020304" pitchFamily="18" charset="0"/>
                <a:cs typeface="Times New Roman" panose="02020603050405020304" pitchFamily="18" charset="0"/>
              </a:rPr>
              <a:t>El centurión que </a:t>
            </a:r>
            <a:r>
              <a:rPr lang="es-AR" sz="4800" b="1" u="sng" dirty="0" err="1" smtClean="0">
                <a:latin typeface="Times New Roman" panose="02020603050405020304" pitchFamily="18" charset="0"/>
                <a:cs typeface="Times New Roman" panose="02020603050405020304" pitchFamily="18" charset="0"/>
              </a:rPr>
              <a:t>entendia</a:t>
            </a:r>
            <a:r>
              <a:rPr lang="es-AR" sz="4800" b="1" u="sng" dirty="0" smtClean="0">
                <a:latin typeface="Times New Roman" panose="02020603050405020304" pitchFamily="18" charset="0"/>
                <a:cs typeface="Times New Roman" panose="02020603050405020304" pitchFamily="18" charset="0"/>
              </a:rPr>
              <a:t> la Autoridad</a:t>
            </a:r>
            <a:endParaRPr lang="es-AR" sz="48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0960" y="822960"/>
            <a:ext cx="12131040" cy="6035039"/>
          </a:xfrm>
        </p:spPr>
        <p:txBody>
          <a:bodyPr>
            <a:normAutofit lnSpcReduction="10000"/>
          </a:bodyPr>
          <a:lstStyle/>
          <a:p>
            <a:r>
              <a:rPr lang="es-AR" sz="4000" b="1" dirty="0" smtClean="0">
                <a:latin typeface="Times New Roman" panose="02020603050405020304" pitchFamily="18" charset="0"/>
                <a:cs typeface="Times New Roman" panose="02020603050405020304" pitchFamily="18" charset="0"/>
              </a:rPr>
              <a:t>“</a:t>
            </a:r>
            <a:r>
              <a:rPr lang="es-ES" sz="4000" dirty="0"/>
              <a:t>Al entrar Jesús en </a:t>
            </a:r>
            <a:r>
              <a:rPr lang="es-ES" sz="4000" dirty="0" err="1"/>
              <a:t>Capernaúm</a:t>
            </a:r>
            <a:r>
              <a:rPr lang="es-ES" sz="4000" dirty="0"/>
              <a:t>, se le acercó un centurión pidiendo </a:t>
            </a:r>
            <a:r>
              <a:rPr lang="es-ES" sz="4000" dirty="0" smtClean="0"/>
              <a:t>ayuda. Señor</a:t>
            </a:r>
            <a:r>
              <a:rPr lang="es-ES" sz="4000" dirty="0"/>
              <a:t>, mi siervo está postrado en casa con parálisis, y sufre </a:t>
            </a:r>
            <a:r>
              <a:rPr lang="es-ES" sz="4000" dirty="0" smtClean="0"/>
              <a:t>terriblemente. Iré </a:t>
            </a:r>
            <a:r>
              <a:rPr lang="es-ES" sz="4000" dirty="0"/>
              <a:t>a sanarlo —respondió </a:t>
            </a:r>
            <a:r>
              <a:rPr lang="es-ES" sz="4000" dirty="0" smtClean="0"/>
              <a:t>Jesús. Señor</a:t>
            </a:r>
            <a:r>
              <a:rPr lang="es-ES" sz="4000" dirty="0"/>
              <a:t>, no merezco que entres bajo mi techo. Pero basta con que digas una sola palabra, y mi siervo quedará sano</a:t>
            </a:r>
            <a:r>
              <a:rPr lang="es-ES" sz="4000" dirty="0" smtClean="0"/>
              <a:t>.</a:t>
            </a:r>
            <a:r>
              <a:rPr lang="es-ES" sz="4000" b="1" baseline="30000" dirty="0"/>
              <a:t> </a:t>
            </a:r>
            <a:r>
              <a:rPr lang="es-ES" sz="4000" dirty="0"/>
              <a:t>Porque yo mismo soy un hombre sujeto a órdenes superiores, y además tengo soldados bajo mi autoridad. Le digo a uno: “Ve”, y va, y al otro: “Ven”, y viene. Le digo a mi siervo: “Haz esto”, y lo </a:t>
            </a:r>
            <a:r>
              <a:rPr lang="es-ES" sz="4000" dirty="0" smtClean="0"/>
              <a:t>hace. Al </a:t>
            </a:r>
            <a:r>
              <a:rPr lang="es-ES" sz="4000" dirty="0"/>
              <a:t>oír esto, Jesús se asombró y dijo a quienes lo </a:t>
            </a:r>
            <a:r>
              <a:rPr lang="es-ES" sz="4000" dirty="0" smtClean="0"/>
              <a:t>seguían: Les </a:t>
            </a:r>
            <a:r>
              <a:rPr lang="es-ES" sz="4000" dirty="0"/>
              <a:t>aseguro que no he encontrado en Israel a nadie que tenga tanta fe</a:t>
            </a:r>
            <a:r>
              <a:rPr lang="es-ES" sz="4000" dirty="0" smtClean="0"/>
              <a:t>.</a:t>
            </a:r>
            <a:r>
              <a:rPr lang="es-AR" sz="4000" b="1" dirty="0" smtClean="0">
                <a:latin typeface="Times New Roman" panose="02020603050405020304" pitchFamily="18" charset="0"/>
                <a:cs typeface="Times New Roman" panose="02020603050405020304" pitchFamily="18" charset="0"/>
              </a:rPr>
              <a:t>” Mateo8:5-10</a:t>
            </a:r>
            <a:endParaRPr lang="es-AR"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14624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 y="1"/>
            <a:ext cx="12131040" cy="822960"/>
          </a:xfrm>
        </p:spPr>
        <p:txBody>
          <a:bodyPr>
            <a:normAutofit/>
          </a:bodyPr>
          <a:lstStyle/>
          <a:p>
            <a:pPr algn="ctr"/>
            <a:r>
              <a:rPr lang="es-AR" sz="4800" b="1" u="sng" dirty="0" smtClean="0">
                <a:latin typeface="Times New Roman" panose="02020603050405020304" pitchFamily="18" charset="0"/>
                <a:cs typeface="Times New Roman" panose="02020603050405020304" pitchFamily="18" charset="0"/>
              </a:rPr>
              <a:t>Hay una Relación entre la Autoridad y la FE</a:t>
            </a:r>
            <a:endParaRPr lang="es-AR" sz="48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0960" y="822960"/>
            <a:ext cx="12131040" cy="6035039"/>
          </a:xfrm>
        </p:spPr>
        <p:txBody>
          <a:bodyPr>
            <a:normAutofit/>
          </a:bodyPr>
          <a:lstStyle/>
          <a:p>
            <a:r>
              <a:rPr lang="es-AR" sz="4000" b="1" dirty="0" smtClean="0">
                <a:latin typeface="Times New Roman" panose="02020603050405020304" pitchFamily="18" charset="0"/>
                <a:cs typeface="Times New Roman" panose="02020603050405020304" pitchFamily="18" charset="0"/>
              </a:rPr>
              <a:t>Cristo menciono cuando el centurión entendía la autoridad que no había nadie que tenga esa FE</a:t>
            </a:r>
          </a:p>
          <a:p>
            <a:r>
              <a:rPr lang="es-AR" sz="4000" b="1" dirty="0" smtClean="0">
                <a:latin typeface="Times New Roman" panose="02020603050405020304" pitchFamily="18" charset="0"/>
                <a:cs typeface="Times New Roman" panose="02020603050405020304" pitchFamily="18" charset="0"/>
              </a:rPr>
              <a:t>Autoridad no es poder y control</a:t>
            </a:r>
          </a:p>
          <a:p>
            <a:r>
              <a:rPr lang="es-AR" sz="4000" b="1" dirty="0" smtClean="0">
                <a:latin typeface="Times New Roman" panose="02020603050405020304" pitchFamily="18" charset="0"/>
                <a:cs typeface="Times New Roman" panose="02020603050405020304" pitchFamily="18" charset="0"/>
              </a:rPr>
              <a:t>El centurión Vino a Cristo usando su autoridad y pidió que su siervo fuera sanado, uso su autoridad para servir, porque se preocupo por uno de los que estaban bajo su “Mando”</a:t>
            </a:r>
            <a:endParaRPr lang="es-AR"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89941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 y="1"/>
            <a:ext cx="12131040" cy="822960"/>
          </a:xfrm>
        </p:spPr>
        <p:txBody>
          <a:bodyPr>
            <a:normAutofit/>
          </a:bodyPr>
          <a:lstStyle/>
          <a:p>
            <a:pPr algn="ctr"/>
            <a:r>
              <a:rPr lang="es-AR" sz="4800" b="1" u="sng" dirty="0" smtClean="0">
                <a:latin typeface="Times New Roman" panose="02020603050405020304" pitchFamily="18" charset="0"/>
                <a:cs typeface="Times New Roman" panose="02020603050405020304" pitchFamily="18" charset="0"/>
              </a:rPr>
              <a:t>Esto no es Autoridad</a:t>
            </a:r>
            <a:endParaRPr lang="es-AR" sz="4800" b="1" u="sng" dirty="0">
              <a:latin typeface="Times New Roman" panose="02020603050405020304" pitchFamily="18" charset="0"/>
              <a:cs typeface="Times New Roman" panose="02020603050405020304" pitchFamily="18" charset="0"/>
            </a:endParaRPr>
          </a:p>
        </p:txBody>
      </p:sp>
      <p:pic>
        <p:nvPicPr>
          <p:cNvPr id="4" name="Picture 2" descr="Related image"/>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840230" y="1192237"/>
            <a:ext cx="8115300" cy="4896353"/>
          </a:xfrm>
          <a:prstGeom prst="rect">
            <a:avLst/>
          </a:prstGeom>
          <a:noFill/>
          <a:extLst>
            <a:ext uri="{909E8E84-426E-40DD-AFC4-6F175D3DCCD1}">
              <a14:hiddenFill xmlns:a14="http://schemas.microsoft.com/office/drawing/2010/main">
                <a:solidFill>
                  <a:srgbClr val="FFFFFF"/>
                </a:solidFill>
              </a14:hiddenFill>
            </a:ext>
          </a:extLst>
        </p:spPr>
      </p:pic>
      <p:cxnSp>
        <p:nvCxnSpPr>
          <p:cNvPr id="6" name="Straight Connector 5"/>
          <p:cNvCxnSpPr/>
          <p:nvPr/>
        </p:nvCxnSpPr>
        <p:spPr>
          <a:xfrm>
            <a:off x="2034540" y="1257300"/>
            <a:ext cx="7589520" cy="4389120"/>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V="1">
            <a:off x="2354580" y="1257300"/>
            <a:ext cx="7086600" cy="4389120"/>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33821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TotalTime>
  <Words>897</Words>
  <Application>Microsoft Office PowerPoint</Application>
  <PresentationFormat>Widescreen</PresentationFormat>
  <Paragraphs>55</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Times New Roman</vt:lpstr>
      <vt:lpstr>Office Theme</vt:lpstr>
      <vt:lpstr>Paz inteligente para lideres Organizacionales</vt:lpstr>
      <vt:lpstr>Introducción</vt:lpstr>
      <vt:lpstr>toda autoridad viene de Dios</vt:lpstr>
      <vt:lpstr>Cristo fue un hombre bajo autoridad</vt:lpstr>
      <vt:lpstr>Cristo estaba bajo la autoridad del padre </vt:lpstr>
      <vt:lpstr>En las relaciones se vive esta autoridad</vt:lpstr>
      <vt:lpstr>El centurión que entendia la Autoridad</vt:lpstr>
      <vt:lpstr>Hay una Relación entre la Autoridad y la FE</vt:lpstr>
      <vt:lpstr>Esto no es Autoridad</vt:lpstr>
      <vt:lpstr>Autoridad es el poder de Servir</vt:lpstr>
      <vt:lpstr>Cuando la gasolina para el motor de autoridad es respeto y responsabilidad se sirve a otros</vt:lpstr>
      <vt:lpstr>Cuando se llena ese motor con falta de respeto y irresponsabilidad habrá abuso de autoridad </vt:lpstr>
      <vt:lpstr>Una tentación cuando alguien abusa de la autoridad</vt:lpstr>
      <vt:lpstr>Dios da la promoción</vt:lpstr>
      <vt:lpstr>Nota final</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Paz inteligente para lideres Organizacionales</dc:title>
  <dc:creator>Jorge Muniz</dc:creator>
  <cp:lastModifiedBy>Jorge Muniz</cp:lastModifiedBy>
  <cp:revision>9</cp:revision>
  <dcterms:created xsi:type="dcterms:W3CDTF">2018-04-16T03:41:54Z</dcterms:created>
  <dcterms:modified xsi:type="dcterms:W3CDTF">2018-04-18T04:03:10Z</dcterms:modified>
</cp:coreProperties>
</file>