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heme/theme3.xml" ContentType="application/vnd.openxmlformats-officedocument.them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slides/slide20.xml" ContentType="application/vnd.openxmlformats-officedocument.presentationml.slid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24"/>
  </p:notesMasterIdLst>
  <p:handoutMasterIdLst>
    <p:handoutMasterId r:id="rId25"/>
  </p:handoutMasterIdLst>
  <p:sldIdLst>
    <p:sldId id="369" r:id="rId2"/>
    <p:sldId id="257" r:id="rId3"/>
    <p:sldId id="263" r:id="rId4"/>
    <p:sldId id="349" r:id="rId5"/>
    <p:sldId id="350" r:id="rId6"/>
    <p:sldId id="358" r:id="rId7"/>
    <p:sldId id="351" r:id="rId8"/>
    <p:sldId id="352" r:id="rId9"/>
    <p:sldId id="353" r:id="rId10"/>
    <p:sldId id="354" r:id="rId11"/>
    <p:sldId id="355" r:id="rId12"/>
    <p:sldId id="356" r:id="rId13"/>
    <p:sldId id="357" r:id="rId14"/>
    <p:sldId id="359" r:id="rId15"/>
    <p:sldId id="360" r:id="rId16"/>
    <p:sldId id="361" r:id="rId17"/>
    <p:sldId id="363" r:id="rId18"/>
    <p:sldId id="364" r:id="rId19"/>
    <p:sldId id="365" r:id="rId20"/>
    <p:sldId id="366" r:id="rId21"/>
    <p:sldId id="367" r:id="rId22"/>
    <p:sldId id="368"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52C7DE-A2F8-7349-AC52-13EA17214FC6}" type="datetimeFigureOut">
              <a:rPr lang="en-US" smtClean="0"/>
              <a:pPr/>
              <a:t>10/5/15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346E423-08F1-BD47-AD10-AEEADE1175F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741CDEE-D093-3449-BA2B-DDF9F70E8961}" type="datetime1">
              <a:rPr lang="en-US"/>
              <a:pPr>
                <a:defRPr/>
              </a:pPr>
              <a:t>10/5/15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30A5D1D-1501-E549-95C1-93C4525651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ヒラギノ角ゴ Pro W3"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ヒラギノ角ゴ Pro W3" pitchFamily="4" charset="-128"/>
          <a:cs typeface="ヒラギノ角ゴ Pro W3" pitchFamily="4" charset="-128"/>
        </a:defRPr>
      </a:lvl1pPr>
      <a:lvl2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2pPr>
      <a:lvl3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3pPr>
      <a:lvl4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4pPr>
      <a:lvl5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5pPr>
      <a:lvl6pPr marL="4572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6pPr>
      <a:lvl7pPr marL="9144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7pPr>
      <a:lvl8pPr marL="13716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8pPr>
      <a:lvl9pPr marL="18288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9pPr>
    </p:titleStyle>
    <p:bodyStyle>
      <a:lvl1pPr marL="342900" indent="-342900" algn="l" defTabSz="457200" rtl="0" fontAlgn="base">
        <a:spcBef>
          <a:spcPct val="20000"/>
        </a:spcBef>
        <a:spcAft>
          <a:spcPct val="0"/>
        </a:spcAft>
        <a:buFont typeface="Arial" pitchFamily="4" charset="0"/>
        <a:buChar char="•"/>
        <a:defRPr sz="3200" kern="1200">
          <a:solidFill>
            <a:schemeClr val="tx1"/>
          </a:solidFill>
          <a:latin typeface="+mn-lt"/>
          <a:ea typeface="ヒラギノ角ゴ Pro W3" pitchFamily="4" charset="-128"/>
          <a:cs typeface="ヒラギノ角ゴ Pro W3" pitchFamily="4" charset="-128"/>
        </a:defRPr>
      </a:lvl1pPr>
      <a:lvl2pPr marL="742950" indent="-285750" algn="l" defTabSz="457200" rtl="0" fontAlgn="base">
        <a:spcBef>
          <a:spcPct val="20000"/>
        </a:spcBef>
        <a:spcAft>
          <a:spcPct val="0"/>
        </a:spcAft>
        <a:buFont typeface="Arial" pitchFamily="4" charset="0"/>
        <a:buChar char="–"/>
        <a:defRPr sz="2800" kern="1200">
          <a:solidFill>
            <a:schemeClr val="tx1"/>
          </a:solidFill>
          <a:latin typeface="+mn-lt"/>
          <a:ea typeface="ヒラギノ角ゴ Pro W3" pitchFamily="4" charset="-128"/>
          <a:cs typeface="+mn-cs"/>
        </a:defRPr>
      </a:lvl2pPr>
      <a:lvl3pPr marL="1143000" indent="-228600" algn="l" defTabSz="457200" rtl="0" fontAlgn="base">
        <a:spcBef>
          <a:spcPct val="20000"/>
        </a:spcBef>
        <a:spcAft>
          <a:spcPct val="0"/>
        </a:spcAft>
        <a:buFont typeface="Arial" pitchFamily="4" charset="0"/>
        <a:buChar char="•"/>
        <a:defRPr sz="2400" kern="1200">
          <a:solidFill>
            <a:schemeClr val="tx1"/>
          </a:solidFill>
          <a:latin typeface="+mn-lt"/>
          <a:ea typeface="ヒラギノ角ゴ Pro W3" pitchFamily="4" charset="-128"/>
          <a:cs typeface="+mn-cs"/>
        </a:defRPr>
      </a:lvl3pPr>
      <a:lvl4pPr marL="16002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4pPr>
      <a:lvl5pPr marL="20574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title"/>
          </p:nvPr>
        </p:nvSpPr>
        <p:spPr bwMode="auto">
          <a:noFill/>
          <a:ln>
            <a:miter lim="800000"/>
            <a:headEnd/>
            <a:tailEnd/>
          </a:ln>
        </p:spPr>
        <p:txBody>
          <a:bodyPr wrap="square" lIns="91440" tIns="45720" rIns="91440" bIns="45720" numCol="1" anchor="t" anchorCtr="0" compatLnSpc="1">
            <a:prstTxWarp prst="textNoShape">
              <a:avLst/>
            </a:prstTxWarp>
          </a:bodyPr>
          <a:lstStyle/>
          <a:p>
            <a:pPr eaLnBrk="1" hangingPunct="1"/>
            <a:r>
              <a:rPr lang="en-US" b="1" dirty="0" smtClean="0">
                <a:latin typeface="Arial" pitchFamily="4" charset="0"/>
                <a:ea typeface="Arial" pitchFamily="4" charset="0"/>
                <a:cs typeface="Arial" pitchFamily="4" charset="0"/>
              </a:rPr>
              <a:t>Sound</a:t>
            </a:r>
            <a:endParaRPr lang="en-US" dirty="0" smtClean="0"/>
          </a:p>
        </p:txBody>
      </p:sp>
      <p:sp>
        <p:nvSpPr>
          <p:cNvPr id="3" name="Content Placeholder 2"/>
          <p:cNvSpPr>
            <a:spLocks noGrp="1"/>
          </p:cNvSpPr>
          <p:nvPr>
            <p:ph idx="1"/>
          </p:nvPr>
        </p:nvSpPr>
        <p:spPr>
          <a:xfrm>
            <a:off x="457200" y="1652588"/>
            <a:ext cx="8229600" cy="4525962"/>
          </a:xfrm>
        </p:spPr>
        <p:txBody>
          <a:bodyPr/>
          <a:lstStyle/>
          <a:p>
            <a:pPr marL="514350" indent="-514350" algn="ctr" eaLnBrk="1" hangingPunct="1">
              <a:buFont typeface="Arial" pitchFamily="4" charset="0"/>
              <a:buNone/>
              <a:defRPr/>
            </a:pPr>
            <a:r>
              <a:rPr lang="en-US" b="1" dirty="0" smtClean="0">
                <a:solidFill>
                  <a:srgbClr val="7F7F7F"/>
                </a:solidFill>
              </a:rPr>
              <a:t>The</a:t>
            </a:r>
            <a:r>
              <a:rPr lang="en-US" b="1" dirty="0" smtClean="0">
                <a:solidFill>
                  <a:srgbClr val="7F7F7F"/>
                </a:solidFill>
              </a:rPr>
              <a:t> 8 </a:t>
            </a:r>
            <a:r>
              <a:rPr lang="en-US" b="1" dirty="0" smtClean="0">
                <a:solidFill>
                  <a:srgbClr val="7F7F7F"/>
                </a:solidFill>
              </a:rPr>
              <a:t>most common problems and how to fix them</a:t>
            </a:r>
          </a:p>
          <a:p>
            <a:pPr algn="ctr" eaLnBrk="1" hangingPunct="1">
              <a:buFont typeface="Arial" pitchFamily="4" charset="0"/>
              <a:buNone/>
              <a:defRPr/>
            </a:pPr>
            <a:r>
              <a:rPr lang="en-US" sz="2000" dirty="0" smtClean="0">
                <a:solidFill>
                  <a:schemeClr val="tx1">
                    <a:lumMod val="50000"/>
                    <a:lumOff val="50000"/>
                  </a:schemeClr>
                </a:solidFill>
              </a:rPr>
              <a:t>Steve </a:t>
            </a:r>
            <a:r>
              <a:rPr lang="en-US" sz="2000" dirty="0" err="1" smtClean="0">
                <a:solidFill>
                  <a:schemeClr val="tx1">
                    <a:lumMod val="50000"/>
                    <a:lumOff val="50000"/>
                  </a:schemeClr>
                </a:solidFill>
              </a:rPr>
              <a:t>Elzinga</a:t>
            </a:r>
            <a:endParaRPr lang="en-US" sz="2000" dirty="0" smtClean="0">
              <a:solidFill>
                <a:schemeClr val="tx1">
                  <a:lumMod val="50000"/>
                  <a:lumOff val="50000"/>
                </a:schemeClr>
              </a:solidFill>
            </a:endParaRPr>
          </a:p>
          <a:p>
            <a:pPr eaLnBrk="1" hangingPunct="1">
              <a:defRPr/>
            </a:pP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530176" y="468502"/>
            <a:ext cx="8613825" cy="1576103"/>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4. Unclear words in the songs, tin can sound or like the sound is distant, booming sound, harsh ear splitting sound</a:t>
            </a:r>
          </a:p>
          <a:p>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50252"/>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640751"/>
            <a:ext cx="1407326" cy="523220"/>
          </a:xfrm>
          <a:prstGeom prst="rect">
            <a:avLst/>
          </a:prstGeom>
          <a:noFill/>
        </p:spPr>
        <p:txBody>
          <a:bodyPr wrap="square" rtlCol="0">
            <a:spAutoFit/>
          </a:bodyPr>
          <a:lstStyle/>
          <a:p>
            <a:pPr marL="457200" indent="-457200"/>
            <a:r>
              <a:rPr lang="en-US" sz="2800" dirty="0" smtClean="0"/>
              <a:t>EQ </a:t>
            </a:r>
          </a:p>
        </p:txBody>
      </p:sp>
      <p:sp>
        <p:nvSpPr>
          <p:cNvPr id="4" name="TextBox 3"/>
          <p:cNvSpPr txBox="1"/>
          <p:nvPr/>
        </p:nvSpPr>
        <p:spPr>
          <a:xfrm>
            <a:off x="1186351" y="2163971"/>
            <a:ext cx="7136184" cy="4770537"/>
          </a:xfrm>
          <a:prstGeom prst="rect">
            <a:avLst/>
          </a:prstGeom>
          <a:noFill/>
        </p:spPr>
        <p:txBody>
          <a:bodyPr wrap="square" rtlCol="0">
            <a:spAutoFit/>
          </a:bodyPr>
          <a:lstStyle/>
          <a:p>
            <a:pPr marL="457200" indent="-457200"/>
            <a:r>
              <a:rPr lang="en-US" sz="2800" dirty="0" smtClean="0"/>
              <a:t>Why is EQ needed:</a:t>
            </a:r>
          </a:p>
          <a:p>
            <a:pPr marL="914400" lvl="1" indent="-457200">
              <a:buFont typeface="+mj-lt"/>
              <a:buAutoNum type="arabicPeriod"/>
            </a:pPr>
            <a:r>
              <a:rPr lang="en-US" sz="2800" dirty="0" smtClean="0"/>
              <a:t>All rooms absorb different frequencies at different rates (frequencies give notes their pitch, high or low</a:t>
            </a:r>
            <a:r>
              <a:rPr lang="en-US" sz="2800" dirty="0" smtClean="0"/>
              <a:t>), </a:t>
            </a:r>
            <a:r>
              <a:rPr lang="en-US" sz="2800" dirty="0" smtClean="0"/>
              <a:t>so sound boards can add or take away certain various frequencies. Each channel strip will have at least 3 frequencies that can be added to or taken away = high, mid, and low.</a:t>
            </a:r>
          </a:p>
          <a:p>
            <a:pPr marL="914400" lvl="1" indent="-457200">
              <a:buFont typeface="+mj-lt"/>
              <a:buAutoNum type="arabicPeriod"/>
            </a:pPr>
            <a:r>
              <a:rPr lang="en-US" sz="2800" dirty="0" smtClean="0"/>
              <a:t>32 Band EQ </a:t>
            </a:r>
          </a:p>
          <a:p>
            <a:pPr marL="914400" lvl="1" indent="-457200">
              <a:buFont typeface="+mj-lt"/>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bldLvl="2"/>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14609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How to diagnose and fix sound problems with EQ</a:t>
            </a:r>
          </a:p>
          <a:p>
            <a:endParaRPr lang="en-US" sz="3200" b="1" dirty="0">
              <a:latin typeface="Arial" pitchFamily="4" charset="0"/>
            </a:endParaRPr>
          </a:p>
        </p:txBody>
      </p:sp>
      <p:sp>
        <p:nvSpPr>
          <p:cNvPr id="5" name="TextBox 4"/>
          <p:cNvSpPr txBox="1"/>
          <p:nvPr/>
        </p:nvSpPr>
        <p:spPr>
          <a:xfrm>
            <a:off x="458788" y="1347831"/>
            <a:ext cx="8442177" cy="5262980"/>
          </a:xfrm>
          <a:prstGeom prst="rect">
            <a:avLst/>
          </a:prstGeom>
          <a:noFill/>
        </p:spPr>
        <p:txBody>
          <a:bodyPr wrap="square" rtlCol="0">
            <a:spAutoFit/>
          </a:bodyPr>
          <a:lstStyle/>
          <a:p>
            <a:pPr marL="457200" indent="-457200">
              <a:buFont typeface="+mj-lt"/>
              <a:buAutoNum type="arabicPeriod"/>
            </a:pPr>
            <a:r>
              <a:rPr lang="en-US" sz="2800" dirty="0" smtClean="0"/>
              <a:t>If sound is not clear, but muddy, hard to understand words, dull …. Add high on the EQ</a:t>
            </a:r>
          </a:p>
          <a:p>
            <a:pPr marL="457200" indent="-457200">
              <a:buFont typeface="+mj-lt"/>
              <a:buAutoNum type="arabicPeriod"/>
            </a:pPr>
            <a:r>
              <a:rPr lang="en-US" sz="2800" dirty="0" smtClean="0"/>
              <a:t>If sound is screechy, or harsh, or piercing so that your ears hurt …. Turn down high on the EQ</a:t>
            </a:r>
          </a:p>
          <a:p>
            <a:pPr marL="457200" indent="-457200">
              <a:buFont typeface="+mj-lt"/>
              <a:buAutoNum type="arabicPeriod"/>
            </a:pPr>
            <a:r>
              <a:rPr lang="en-US" sz="2800" dirty="0" smtClean="0"/>
              <a:t>If the sound seems like it is coming out of an old speaker, or is coming from a different room, distant … Turn down the </a:t>
            </a:r>
            <a:r>
              <a:rPr lang="en-US" sz="2800" dirty="0" err="1" smtClean="0"/>
              <a:t>mids</a:t>
            </a:r>
            <a:r>
              <a:rPr lang="en-US" sz="2800" dirty="0" smtClean="0"/>
              <a:t> on the EQ</a:t>
            </a:r>
          </a:p>
          <a:p>
            <a:pPr marL="457200" indent="-457200">
              <a:buFont typeface="+mj-lt"/>
              <a:buAutoNum type="arabicPeriod"/>
            </a:pPr>
            <a:r>
              <a:rPr lang="en-US" sz="2800" dirty="0" smtClean="0"/>
              <a:t>If the sound, especially the voices lack warmth …</a:t>
            </a:r>
            <a:r>
              <a:rPr lang="en-US" sz="2800" dirty="0" smtClean="0"/>
              <a:t> Turn </a:t>
            </a:r>
            <a:r>
              <a:rPr lang="en-US" sz="2800" dirty="0" smtClean="0"/>
              <a:t>up the </a:t>
            </a:r>
            <a:r>
              <a:rPr lang="en-US" sz="2800" dirty="0" err="1" smtClean="0"/>
              <a:t>mids</a:t>
            </a:r>
            <a:endParaRPr lang="en-US" sz="2800" dirty="0" smtClean="0"/>
          </a:p>
          <a:p>
            <a:pPr marL="457200" indent="-457200">
              <a:buFont typeface="+mj-lt"/>
              <a:buAutoNum type="arabicPeriod"/>
            </a:pPr>
            <a:r>
              <a:rPr lang="en-US" sz="2800" dirty="0" smtClean="0"/>
              <a:t>If the sound is lacking depth, </a:t>
            </a:r>
            <a:r>
              <a:rPr lang="en-US" sz="2800" dirty="0" smtClean="0"/>
              <a:t>thump </a:t>
            </a:r>
            <a:r>
              <a:rPr lang="en-US" sz="2800" dirty="0" smtClean="0"/>
              <a:t>... Turn up bass.</a:t>
            </a:r>
          </a:p>
          <a:p>
            <a:pPr marL="457200" indent="-457200">
              <a:buFont typeface="+mj-lt"/>
              <a:buAutoNum type="arabicPeriod"/>
            </a:pPr>
            <a:r>
              <a:rPr lang="en-US" sz="2800" dirty="0" smtClean="0"/>
              <a:t>If the sound is </a:t>
            </a:r>
            <a:r>
              <a:rPr lang="en-US" sz="2800" dirty="0" err="1" smtClean="0"/>
              <a:t>boomy</a:t>
            </a:r>
            <a:r>
              <a:rPr lang="en-US" sz="2800" dirty="0" smtClean="0"/>
              <a:t> … turn down the bass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530176" y="468502"/>
            <a:ext cx="8613825" cy="1576103"/>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5. Unclear, distant sound, like the sound is coming from another room</a:t>
            </a:r>
          </a:p>
          <a:p>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17740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117531"/>
            <a:ext cx="2480008" cy="523220"/>
          </a:xfrm>
          <a:prstGeom prst="rect">
            <a:avLst/>
          </a:prstGeom>
          <a:noFill/>
        </p:spPr>
        <p:txBody>
          <a:bodyPr wrap="square" rtlCol="0">
            <a:spAutoFit/>
          </a:bodyPr>
          <a:lstStyle/>
          <a:p>
            <a:pPr marL="457200" indent="-457200"/>
            <a:r>
              <a:rPr lang="en-US" sz="2800" dirty="0" smtClean="0"/>
              <a:t>Monitor issues</a:t>
            </a:r>
          </a:p>
        </p:txBody>
      </p:sp>
      <p:sp>
        <p:nvSpPr>
          <p:cNvPr id="4" name="TextBox 3"/>
          <p:cNvSpPr txBox="1"/>
          <p:nvPr/>
        </p:nvSpPr>
        <p:spPr>
          <a:xfrm>
            <a:off x="820417" y="1798083"/>
            <a:ext cx="7911970" cy="5201424"/>
          </a:xfrm>
          <a:prstGeom prst="rect">
            <a:avLst/>
          </a:prstGeom>
          <a:noFill/>
        </p:spPr>
        <p:txBody>
          <a:bodyPr wrap="square" rtlCol="0">
            <a:spAutoFit/>
          </a:bodyPr>
          <a:lstStyle/>
          <a:p>
            <a:pPr marL="914400" lvl="1" indent="-457200">
              <a:buFont typeface="+mj-lt"/>
              <a:buAutoNum type="arabicPeriod"/>
            </a:pPr>
            <a:r>
              <a:rPr lang="en-US" sz="2800" dirty="0" smtClean="0"/>
              <a:t>Escalation of sound on the stage.</a:t>
            </a:r>
          </a:p>
          <a:p>
            <a:pPr marL="914400" lvl="1" indent="-457200">
              <a:buFont typeface="+mj-lt"/>
              <a:buAutoNum type="arabicPeriod"/>
            </a:pPr>
            <a:r>
              <a:rPr lang="en-US" sz="2800" dirty="0" smtClean="0"/>
              <a:t>The sound person hears the combined volume of the sound on the </a:t>
            </a:r>
            <a:r>
              <a:rPr lang="en-US" sz="2800" dirty="0" smtClean="0"/>
              <a:t>stage, </a:t>
            </a:r>
            <a:r>
              <a:rPr lang="en-US" sz="2800" dirty="0" smtClean="0"/>
              <a:t>which bounces off from the front </a:t>
            </a:r>
            <a:r>
              <a:rPr lang="en-US" sz="2800" dirty="0" smtClean="0"/>
              <a:t>wall, </a:t>
            </a:r>
            <a:r>
              <a:rPr lang="en-US" sz="2800" dirty="0" smtClean="0"/>
              <a:t>and the main speakers that are pointed at the congregation. Because the sound on the stage gets louder and </a:t>
            </a:r>
            <a:r>
              <a:rPr lang="en-US" sz="2800" dirty="0" smtClean="0"/>
              <a:t>louder, </a:t>
            </a:r>
            <a:r>
              <a:rPr lang="en-US" sz="2800" dirty="0" smtClean="0"/>
              <a:t>the sound man has to turn down main speakers.</a:t>
            </a:r>
          </a:p>
          <a:p>
            <a:pPr marL="914400" lvl="1" indent="-457200">
              <a:buFont typeface="+mj-lt"/>
              <a:buAutoNum type="arabicPeriod"/>
            </a:pPr>
            <a:r>
              <a:rPr lang="en-US" sz="2800" dirty="0" smtClean="0"/>
              <a:t>Soon half the sound that the congregation hears is the monitors bouncing off the front wall. That</a:t>
            </a:r>
            <a:r>
              <a:rPr lang="en-US" sz="2800" dirty="0" smtClean="0"/>
              <a:t> sound </a:t>
            </a:r>
            <a:r>
              <a:rPr lang="en-US" sz="2800" dirty="0" smtClean="0"/>
              <a:t>is poor quality.</a:t>
            </a:r>
          </a:p>
          <a:p>
            <a:pPr marL="914400" lvl="1" indent="-457200">
              <a:buFont typeface="+mj-lt"/>
              <a:buAutoNum type="arabicPeriod"/>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204056" y="-280220"/>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How to fix the monitor issue</a:t>
            </a:r>
            <a:endParaRPr lang="en-US" sz="3200" b="1" dirty="0">
              <a:latin typeface="Arial" pitchFamily="4" charset="0"/>
            </a:endParaRPr>
          </a:p>
        </p:txBody>
      </p:sp>
      <p:sp>
        <p:nvSpPr>
          <p:cNvPr id="5" name="TextBox 4"/>
          <p:cNvSpPr txBox="1"/>
          <p:nvPr/>
        </p:nvSpPr>
        <p:spPr>
          <a:xfrm>
            <a:off x="382112" y="733246"/>
            <a:ext cx="8586285" cy="5693867"/>
          </a:xfrm>
          <a:prstGeom prst="rect">
            <a:avLst/>
          </a:prstGeom>
          <a:noFill/>
        </p:spPr>
        <p:txBody>
          <a:bodyPr wrap="square" rtlCol="0">
            <a:spAutoFit/>
          </a:bodyPr>
          <a:lstStyle/>
          <a:p>
            <a:pPr marL="457200" indent="-457200">
              <a:buFont typeface="+mj-lt"/>
              <a:buAutoNum type="arabicPeriod"/>
            </a:pPr>
            <a:r>
              <a:rPr lang="en-US" sz="2800" dirty="0" smtClean="0"/>
              <a:t>The</a:t>
            </a:r>
            <a:r>
              <a:rPr lang="en-US" sz="2800" dirty="0" smtClean="0"/>
              <a:t> best </a:t>
            </a:r>
            <a:r>
              <a:rPr lang="en-US" sz="2800" dirty="0" smtClean="0"/>
              <a:t>solution is an “in ear” monitor system. This system is </a:t>
            </a:r>
            <a:r>
              <a:rPr lang="en-US" sz="2800" dirty="0" smtClean="0"/>
              <a:t>expensive, but it </a:t>
            </a:r>
            <a:r>
              <a:rPr lang="en-US" sz="2800" dirty="0" smtClean="0"/>
              <a:t>is coming down in price because of digital mixing boards. The “in ear” monitor system sends a signal from the sound board to the stage via</a:t>
            </a:r>
            <a:r>
              <a:rPr lang="en-US" sz="2800" dirty="0" smtClean="0"/>
              <a:t> a cat </a:t>
            </a:r>
            <a:r>
              <a:rPr lang="en-US" sz="2800" dirty="0" smtClean="0"/>
              <a:t>5 wire to a box that has 16 channels. Each person on the stage gets one of these boxes. With this box each person on stage can make their own monitor mix that is delivered to them via ear buds. Thus illuminating noise on the stage.</a:t>
            </a:r>
          </a:p>
          <a:p>
            <a:pPr marL="457200" indent="-457200">
              <a:buFont typeface="+mj-lt"/>
              <a:buAutoNum type="arabicPeriod"/>
            </a:pPr>
            <a:r>
              <a:rPr lang="en-US" sz="2800" dirty="0" smtClean="0"/>
              <a:t>The next best solution is to get </a:t>
            </a:r>
            <a:r>
              <a:rPr lang="en-US" sz="2800" dirty="0" smtClean="0"/>
              <a:t>everyone </a:t>
            </a:r>
            <a:r>
              <a:rPr lang="en-US" sz="2800" dirty="0" smtClean="0"/>
              <a:t>on stage used to less overall monitor on the stage. Especially those who have control over their own amp. i.e. guitar players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530176" y="727410"/>
            <a:ext cx="8613825" cy="1576103"/>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6. </a:t>
            </a:r>
            <a:r>
              <a:rPr lang="en-US" sz="3200" b="1" dirty="0" smtClean="0">
                <a:latin typeface="Arial" pitchFamily="4" charset="0"/>
              </a:rPr>
              <a:t>When a single voice starts a </a:t>
            </a:r>
            <a:r>
              <a:rPr lang="en-US" sz="3200" b="1" dirty="0" smtClean="0">
                <a:latin typeface="Arial" pitchFamily="4" charset="0"/>
              </a:rPr>
              <a:t>song, or </a:t>
            </a:r>
            <a:r>
              <a:rPr lang="en-US" sz="3200" b="1" dirty="0" smtClean="0">
                <a:latin typeface="Arial" pitchFamily="4" charset="0"/>
              </a:rPr>
              <a:t>maybe just a </a:t>
            </a:r>
            <a:r>
              <a:rPr lang="en-US" sz="3200" b="1" dirty="0" smtClean="0">
                <a:latin typeface="Arial" pitchFamily="4" charset="0"/>
              </a:rPr>
              <a:t>piano, </a:t>
            </a:r>
            <a:r>
              <a:rPr lang="en-US" sz="3200" b="1" dirty="0" smtClean="0">
                <a:latin typeface="Arial" pitchFamily="4" charset="0"/>
              </a:rPr>
              <a:t>and the sound is really soft compared to when the whole band joins in</a:t>
            </a:r>
          </a:p>
          <a:p>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640751"/>
            <a:ext cx="2480008" cy="523220"/>
          </a:xfrm>
          <a:prstGeom prst="rect">
            <a:avLst/>
          </a:prstGeom>
          <a:noFill/>
        </p:spPr>
        <p:txBody>
          <a:bodyPr wrap="square" rtlCol="0">
            <a:spAutoFit/>
          </a:bodyPr>
          <a:lstStyle/>
          <a:p>
            <a:pPr marL="457200" indent="-457200"/>
            <a:r>
              <a:rPr lang="en-US" sz="2800" dirty="0" smtClean="0"/>
              <a:t>The</a:t>
            </a:r>
            <a:r>
              <a:rPr lang="en-US" sz="2800" dirty="0" smtClean="0"/>
              <a:t> Problem</a:t>
            </a:r>
            <a:endParaRPr lang="en-US" sz="2800" dirty="0" smtClean="0"/>
          </a:p>
        </p:txBody>
      </p:sp>
      <p:sp>
        <p:nvSpPr>
          <p:cNvPr id="4" name="TextBox 3"/>
          <p:cNvSpPr txBox="1"/>
          <p:nvPr/>
        </p:nvSpPr>
        <p:spPr>
          <a:xfrm>
            <a:off x="1186351" y="2410989"/>
            <a:ext cx="7136184" cy="4401205"/>
          </a:xfrm>
          <a:prstGeom prst="rect">
            <a:avLst/>
          </a:prstGeom>
          <a:noFill/>
        </p:spPr>
        <p:txBody>
          <a:bodyPr wrap="square" rtlCol="0">
            <a:spAutoFit/>
          </a:bodyPr>
          <a:lstStyle/>
          <a:p>
            <a:pPr marL="914400" lvl="1" indent="-457200"/>
            <a:r>
              <a:rPr lang="en-US" sz="2800" dirty="0" smtClean="0"/>
              <a:t>Sound board operators tend to set the volume of each singer or instrument based on the total volume of all the </a:t>
            </a:r>
            <a:r>
              <a:rPr lang="en-US" sz="2800" dirty="0" smtClean="0"/>
              <a:t>singers </a:t>
            </a:r>
            <a:r>
              <a:rPr lang="en-US" sz="2800" dirty="0" smtClean="0"/>
              <a:t>singing </a:t>
            </a:r>
            <a:r>
              <a:rPr lang="en-US" sz="2800" dirty="0" smtClean="0"/>
              <a:t>at </a:t>
            </a:r>
            <a:r>
              <a:rPr lang="en-US" sz="2800" dirty="0" smtClean="0"/>
              <a:t>one time and all the instruments playing at one time. So when a song starts out with just a piano, the overall sound is now really low. Or if the song starts out with one singer, again the overall sound is really </a:t>
            </a:r>
            <a:r>
              <a:rPr lang="en-US" sz="2800" dirty="0" smtClean="0"/>
              <a:t>low</a:t>
            </a:r>
            <a:r>
              <a:rPr lang="en-US" dirty="0" smtClean="0"/>
              <a:t>.</a:t>
            </a:r>
            <a:endParaRPr lang="en-US" sz="2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How to fix the lack of volume issue</a:t>
            </a:r>
            <a:endParaRPr lang="en-US" sz="3200" b="1" dirty="0">
              <a:latin typeface="Arial" pitchFamily="4" charset="0"/>
            </a:endParaRPr>
          </a:p>
        </p:txBody>
      </p:sp>
      <p:sp>
        <p:nvSpPr>
          <p:cNvPr id="5" name="TextBox 4"/>
          <p:cNvSpPr txBox="1"/>
          <p:nvPr/>
        </p:nvSpPr>
        <p:spPr>
          <a:xfrm>
            <a:off x="1033951" y="1595021"/>
            <a:ext cx="7248892" cy="3108544"/>
          </a:xfrm>
          <a:prstGeom prst="rect">
            <a:avLst/>
          </a:prstGeom>
          <a:noFill/>
        </p:spPr>
        <p:txBody>
          <a:bodyPr wrap="square" rtlCol="0">
            <a:spAutoFit/>
          </a:bodyPr>
          <a:lstStyle/>
          <a:p>
            <a:pPr marL="457200" indent="-457200">
              <a:buFont typeface="+mj-lt"/>
              <a:buAutoNum type="arabicPeriod"/>
            </a:pPr>
            <a:r>
              <a:rPr lang="en-US" sz="2800" dirty="0" smtClean="0"/>
              <a:t>The sound board operator has to temporarily </a:t>
            </a:r>
            <a:r>
              <a:rPr lang="en-US" sz="2800" dirty="0" smtClean="0"/>
              <a:t>boost </a:t>
            </a:r>
            <a:r>
              <a:rPr lang="en-US" sz="2800" dirty="0" smtClean="0"/>
              <a:t>or turn </a:t>
            </a:r>
            <a:r>
              <a:rPr lang="en-US" sz="2800" dirty="0" smtClean="0"/>
              <a:t>up </a:t>
            </a:r>
            <a:r>
              <a:rPr lang="en-US" sz="2800" dirty="0" smtClean="0"/>
              <a:t>the volume of the single instrument or </a:t>
            </a:r>
            <a:r>
              <a:rPr lang="en-US" sz="2800" dirty="0" smtClean="0"/>
              <a:t>singer, </a:t>
            </a:r>
            <a:r>
              <a:rPr lang="en-US" sz="2800" dirty="0" smtClean="0"/>
              <a:t>and then when the rest of the band joins in, he or she must adjust them back down in volume.</a:t>
            </a:r>
          </a:p>
          <a:p>
            <a:pPr marL="457200" indent="-457200">
              <a:buFont typeface="+mj-lt"/>
              <a:buAutoNum type="arabicPeriod"/>
            </a:pPr>
            <a:r>
              <a:rPr lang="en-US" sz="2800" dirty="0" smtClean="0"/>
              <a:t>i.e. the making of a CD</a:t>
            </a:r>
          </a:p>
          <a:p>
            <a:pPr marL="457200" indent="-457200">
              <a:buFont typeface="+mj-lt"/>
              <a:buAutoNum type="arabicPeriod"/>
            </a:pPr>
            <a:r>
              <a:rPr lang="en-US" sz="2800" dirty="0" smtClean="0"/>
              <a:t>Compression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530176" y="727410"/>
            <a:ext cx="8613825" cy="1576103"/>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7</a:t>
            </a:r>
            <a:r>
              <a:rPr lang="en-US" sz="3200" b="1" dirty="0" smtClean="0">
                <a:latin typeface="Arial" pitchFamily="4" charset="0"/>
              </a:rPr>
              <a:t>. </a:t>
            </a:r>
            <a:r>
              <a:rPr lang="en-US" sz="3200" b="1" dirty="0" smtClean="0">
                <a:latin typeface="Arial" pitchFamily="4" charset="0"/>
              </a:rPr>
              <a:t>The overall sound is too loud according to some people in the congregation and too soft for others</a:t>
            </a:r>
          </a:p>
          <a:p>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457200" y="274638"/>
            <a:ext cx="8229600" cy="1479550"/>
          </a:xfrm>
          <a:noFill/>
          <a:ln>
            <a:miter lim="800000"/>
            <a:headEnd/>
            <a:tailEnd/>
          </a:ln>
        </p:spPr>
        <p:txBody>
          <a:bodyPr wrap="square" lIns="91440" tIns="45720" rIns="91440" bIns="45720" numCol="1" anchor="t" anchorCtr="0" compatLnSpc="1">
            <a:prstTxWarp prst="textNoShape">
              <a:avLst/>
            </a:prstTxWarp>
          </a:bodyPr>
          <a:lstStyle/>
          <a:p>
            <a:pPr algn="l"/>
            <a:r>
              <a:rPr lang="en-US" b="1" dirty="0" smtClean="0">
                <a:latin typeface="Arial" pitchFamily="4" charset="0"/>
                <a:ea typeface="Arial" pitchFamily="4" charset="0"/>
                <a:cs typeface="Arial" pitchFamily="4" charset="0"/>
              </a:rPr>
              <a:t>Sound – The</a:t>
            </a:r>
            <a:r>
              <a:rPr lang="en-US" b="1" dirty="0" smtClean="0">
                <a:latin typeface="Arial" pitchFamily="4" charset="0"/>
                <a:ea typeface="Arial" pitchFamily="4" charset="0"/>
                <a:cs typeface="Arial" pitchFamily="4" charset="0"/>
              </a:rPr>
              <a:t> 8 </a:t>
            </a:r>
            <a:r>
              <a:rPr lang="en-US" b="1" dirty="0" smtClean="0">
                <a:latin typeface="Arial" pitchFamily="4" charset="0"/>
                <a:ea typeface="Arial" pitchFamily="4" charset="0"/>
                <a:cs typeface="Arial" pitchFamily="4" charset="0"/>
              </a:rPr>
              <a:t>most common problems and how to fix them</a:t>
            </a:r>
          </a:p>
        </p:txBody>
      </p:sp>
      <p:sp>
        <p:nvSpPr>
          <p:cNvPr id="14339" name="Content Placeholder 2"/>
          <p:cNvSpPr>
            <a:spLocks noGrp="1"/>
          </p:cNvSpPr>
          <p:nvPr>
            <p:ph idx="1"/>
          </p:nvPr>
        </p:nvSpPr>
        <p:spPr bwMode="auto">
          <a:xfrm>
            <a:off x="731838" y="2256205"/>
            <a:ext cx="8229600" cy="4251154"/>
          </a:xfrm>
          <a:noFill/>
          <a:ln>
            <a:miter lim="800000"/>
            <a:headEnd/>
            <a:tailEnd/>
          </a:ln>
        </p:spPr>
        <p:txBody>
          <a:bodyPr wrap="square" lIns="91440" tIns="45720" rIns="91440" bIns="45720" numCol="1" anchor="t" anchorCtr="0" compatLnSpc="1">
            <a:prstTxWarp prst="textNoShape">
              <a:avLst/>
            </a:prstTxWarp>
          </a:bodyPr>
          <a:lstStyle/>
          <a:p>
            <a:pPr marL="514350" indent="0">
              <a:buNone/>
            </a:pPr>
            <a:r>
              <a:rPr lang="en-US" dirty="0" smtClean="0"/>
              <a:t>Nehemiah 12:43 (NIV)  And on that day they offered great sacrifices, rejoicing because God had given them great joy. The women and children also rejoiced. The </a:t>
            </a:r>
            <a:r>
              <a:rPr lang="en-US" b="1" dirty="0" smtClean="0"/>
              <a:t>sound </a:t>
            </a:r>
            <a:r>
              <a:rPr lang="en-US" dirty="0" smtClean="0"/>
              <a:t>of rejoicing in Jerusalem could be heard far away.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4" name="TextBox 3"/>
          <p:cNvSpPr txBox="1"/>
          <p:nvPr/>
        </p:nvSpPr>
        <p:spPr>
          <a:xfrm>
            <a:off x="1186351" y="1831797"/>
            <a:ext cx="7136184" cy="2246769"/>
          </a:xfrm>
          <a:prstGeom prst="rect">
            <a:avLst/>
          </a:prstGeom>
          <a:noFill/>
        </p:spPr>
        <p:txBody>
          <a:bodyPr wrap="square" rtlCol="0">
            <a:spAutoFit/>
          </a:bodyPr>
          <a:lstStyle/>
          <a:p>
            <a:pPr marL="0" lvl="1"/>
            <a:r>
              <a:rPr lang="en-US" sz="2800" dirty="0" smtClean="0"/>
              <a:t>Buy a sound meter or find an app on your phone that measures decibels.</a:t>
            </a:r>
          </a:p>
          <a:p>
            <a:pPr marL="0" lvl="1"/>
            <a:r>
              <a:rPr lang="en-US" sz="2800" dirty="0" smtClean="0"/>
              <a:t>The average contemporary church service runs at not more the 95 db. A rock concert is about 120 db.</a:t>
            </a:r>
          </a:p>
          <a:p>
            <a:pPr marL="914400" lvl="1" indent="-457200">
              <a:buFont typeface="+mj-lt"/>
              <a:buAutoNum type="arabicPeriod"/>
            </a:pP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530176" y="727410"/>
            <a:ext cx="8613825" cy="1576103"/>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8. </a:t>
            </a:r>
            <a:r>
              <a:rPr lang="en-US" sz="3200" b="1" dirty="0" err="1" smtClean="0">
                <a:latin typeface="Arial" pitchFamily="4" charset="0"/>
              </a:rPr>
              <a:t>Mics</a:t>
            </a:r>
            <a:r>
              <a:rPr lang="en-US" sz="3200" b="1" dirty="0" smtClean="0">
                <a:latin typeface="Arial" pitchFamily="4" charset="0"/>
              </a:rPr>
              <a:t> not on when person sings or the solo instrument is not loud enough</a:t>
            </a:r>
          </a:p>
          <a:p>
            <a:endParaRPr lang="en-US" sz="3200" b="1" dirty="0">
              <a:latin typeface="Arial" pitchFamily="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4" name="TextBox 3"/>
          <p:cNvSpPr txBox="1"/>
          <p:nvPr/>
        </p:nvSpPr>
        <p:spPr>
          <a:xfrm>
            <a:off x="1186351" y="1831797"/>
            <a:ext cx="7136184" cy="3477875"/>
          </a:xfrm>
          <a:prstGeom prst="rect">
            <a:avLst/>
          </a:prstGeom>
          <a:noFill/>
        </p:spPr>
        <p:txBody>
          <a:bodyPr wrap="square" rtlCol="0">
            <a:spAutoFit/>
          </a:bodyPr>
          <a:lstStyle/>
          <a:p>
            <a:pPr lvl="1" indent="-457200">
              <a:buFont typeface="+mj-lt"/>
              <a:buAutoNum type="arabicPeriod"/>
            </a:pPr>
            <a:r>
              <a:rPr lang="en-US" sz="2800" dirty="0" smtClean="0"/>
              <a:t>Sound operator does not know the music well enough. Should have marked lead sheet</a:t>
            </a:r>
            <a:r>
              <a:rPr lang="en-US" sz="2800" smtClean="0"/>
              <a:t>, listened </a:t>
            </a:r>
            <a:r>
              <a:rPr lang="en-US" sz="2800" dirty="0" smtClean="0"/>
              <a:t>to tape where possible, and come to practice.</a:t>
            </a:r>
          </a:p>
          <a:p>
            <a:pPr lvl="1" indent="-457200">
              <a:buFont typeface="+mj-lt"/>
              <a:buAutoNum type="arabicPeriod"/>
            </a:pPr>
            <a:r>
              <a:rPr lang="en-US" sz="2800" dirty="0" smtClean="0"/>
              <a:t>Sound operator needs to clearly label each channel on the sound board for every singer and instrument player.</a:t>
            </a:r>
          </a:p>
          <a:p>
            <a:pPr marL="914400" lvl="1" indent="-457200">
              <a:buFont typeface="+mj-lt"/>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1. Not enough power</a:t>
            </a:r>
          </a:p>
          <a:p>
            <a:endParaRPr lang="en-US" sz="3200" b="1" dirty="0">
              <a:latin typeface="Arial" pitchFamily="4" charset="0"/>
            </a:endParaRPr>
          </a:p>
        </p:txBody>
      </p:sp>
      <p:sp>
        <p:nvSpPr>
          <p:cNvPr id="5" name="TextBox 4"/>
          <p:cNvSpPr txBox="1"/>
          <p:nvPr/>
        </p:nvSpPr>
        <p:spPr>
          <a:xfrm>
            <a:off x="1033951" y="1257557"/>
            <a:ext cx="7248892" cy="5201424"/>
          </a:xfrm>
          <a:prstGeom prst="rect">
            <a:avLst/>
          </a:prstGeom>
          <a:noFill/>
        </p:spPr>
        <p:txBody>
          <a:bodyPr wrap="square" rtlCol="0">
            <a:spAutoFit/>
          </a:bodyPr>
          <a:lstStyle/>
          <a:p>
            <a:pPr marL="457200" indent="-457200">
              <a:buFont typeface="+mj-lt"/>
              <a:buAutoNum type="arabicPeriod"/>
            </a:pPr>
            <a:endParaRPr lang="en-US" dirty="0" smtClean="0"/>
          </a:p>
          <a:p>
            <a:r>
              <a:rPr lang="en-US" sz="2800" dirty="0" smtClean="0"/>
              <a:t>Years </a:t>
            </a:r>
            <a:r>
              <a:rPr lang="en-US" sz="2800" dirty="0" smtClean="0"/>
              <a:t>ago, </a:t>
            </a:r>
            <a:r>
              <a:rPr lang="en-US" sz="2800" dirty="0" smtClean="0"/>
              <a:t>the power (rated in </a:t>
            </a:r>
            <a:r>
              <a:rPr lang="en-US" sz="2800" dirty="0" smtClean="0"/>
              <a:t>watts, </a:t>
            </a:r>
            <a:r>
              <a:rPr lang="en-US" sz="2800" dirty="0" smtClean="0"/>
              <a:t>but called amps) was expensive, so speakers were made really efficient. Now, powerful amps are relatively cheap and so speakers are made more </a:t>
            </a:r>
            <a:r>
              <a:rPr lang="en-US" sz="2800" dirty="0" smtClean="0"/>
              <a:t>cheaply, </a:t>
            </a:r>
            <a:r>
              <a:rPr lang="en-US" sz="2800" dirty="0" smtClean="0"/>
              <a:t>thus requiring a lot of power. Most </a:t>
            </a:r>
            <a:r>
              <a:rPr lang="en-US" sz="2800" dirty="0" smtClean="0"/>
              <a:t>churches </a:t>
            </a:r>
            <a:r>
              <a:rPr lang="en-US" sz="2800" dirty="0" smtClean="0"/>
              <a:t>do not have enough power for the speakers </a:t>
            </a:r>
            <a:r>
              <a:rPr lang="en-US" sz="2800" dirty="0" smtClean="0"/>
              <a:t>they are </a:t>
            </a:r>
            <a:r>
              <a:rPr lang="en-US" sz="2800" dirty="0" smtClean="0"/>
              <a:t>running and the volume level</a:t>
            </a:r>
            <a:r>
              <a:rPr lang="en-US" sz="2800" dirty="0" smtClean="0"/>
              <a:t> they </a:t>
            </a:r>
            <a:r>
              <a:rPr lang="en-US" sz="2800" dirty="0" smtClean="0"/>
              <a:t>are running </a:t>
            </a:r>
            <a:r>
              <a:rPr lang="en-US" sz="2800" dirty="0" smtClean="0"/>
              <a:t>them at.</a:t>
            </a:r>
            <a:endParaRPr lang="en-US" sz="2800" dirty="0" smtClean="0"/>
          </a:p>
          <a:p>
            <a:endParaRPr lang="en-US" sz="2800" dirty="0" smtClean="0"/>
          </a:p>
          <a:p>
            <a:r>
              <a:rPr lang="en-US" sz="2800" dirty="0" smtClean="0"/>
              <a:t>The result is a lot of feedback and distorted sound.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257557"/>
            <a:ext cx="7248892" cy="1323439"/>
          </a:xfrm>
          <a:prstGeom prst="rect">
            <a:avLst/>
          </a:prstGeom>
          <a:noFill/>
        </p:spPr>
        <p:txBody>
          <a:bodyPr wrap="square" rtlCol="0">
            <a:spAutoFit/>
          </a:bodyPr>
          <a:lstStyle/>
          <a:p>
            <a:pPr marL="457200" indent="-457200">
              <a:buFont typeface="+mj-lt"/>
              <a:buAutoNum type="arabicPeriod"/>
            </a:pPr>
            <a:endParaRPr lang="en-US" dirty="0" smtClean="0"/>
          </a:p>
          <a:p>
            <a:r>
              <a:rPr lang="en-US" sz="2800" dirty="0" smtClean="0"/>
              <a:t>Check the power rating of your speakers and double it when looking for a new amp.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2. Distortion problems</a:t>
            </a:r>
          </a:p>
          <a:p>
            <a:endParaRPr lang="en-US" sz="3200" b="1" dirty="0">
              <a:latin typeface="Arial" pitchFamily="4" charset="0"/>
            </a:endParaRPr>
          </a:p>
        </p:txBody>
      </p:sp>
      <p:sp>
        <p:nvSpPr>
          <p:cNvPr id="5" name="TextBox 4"/>
          <p:cNvSpPr txBox="1"/>
          <p:nvPr/>
        </p:nvSpPr>
        <p:spPr>
          <a:xfrm>
            <a:off x="1033951" y="1257557"/>
            <a:ext cx="7248892" cy="2185214"/>
          </a:xfrm>
          <a:prstGeom prst="rect">
            <a:avLst/>
          </a:prstGeom>
          <a:noFill/>
        </p:spPr>
        <p:txBody>
          <a:bodyPr wrap="square" rtlCol="0">
            <a:spAutoFit/>
          </a:bodyPr>
          <a:lstStyle/>
          <a:p>
            <a:pPr marL="457200" indent="-457200">
              <a:buFont typeface="+mj-lt"/>
              <a:buAutoNum type="arabicPeriod"/>
            </a:pPr>
            <a:endParaRPr lang="en-US" dirty="0" smtClean="0"/>
          </a:p>
          <a:p>
            <a:r>
              <a:rPr lang="en-US" sz="2800" dirty="0" smtClean="0"/>
              <a:t>Might be lack of power or it might be you are too high on the gain volume level for some or all of the channels on your sound board (or mixing board)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640751"/>
            <a:ext cx="1407326" cy="523220"/>
          </a:xfrm>
          <a:prstGeom prst="rect">
            <a:avLst/>
          </a:prstGeom>
          <a:noFill/>
        </p:spPr>
        <p:txBody>
          <a:bodyPr wrap="square" rtlCol="0">
            <a:spAutoFit/>
          </a:bodyPr>
          <a:lstStyle/>
          <a:p>
            <a:pPr marL="457200" indent="-457200"/>
            <a:r>
              <a:rPr lang="en-US" sz="2800" dirty="0" smtClean="0"/>
              <a:t>Gain </a:t>
            </a:r>
            <a:endParaRPr lang="en-US" sz="2800" dirty="0" smtClean="0"/>
          </a:p>
        </p:txBody>
      </p:sp>
      <p:sp>
        <p:nvSpPr>
          <p:cNvPr id="4" name="TextBox 3"/>
          <p:cNvSpPr txBox="1"/>
          <p:nvPr/>
        </p:nvSpPr>
        <p:spPr>
          <a:xfrm>
            <a:off x="1186351" y="2410989"/>
            <a:ext cx="7136184" cy="2185214"/>
          </a:xfrm>
          <a:prstGeom prst="rect">
            <a:avLst/>
          </a:prstGeom>
          <a:noFill/>
        </p:spPr>
        <p:txBody>
          <a:bodyPr wrap="square" rtlCol="0">
            <a:spAutoFit/>
          </a:bodyPr>
          <a:lstStyle/>
          <a:p>
            <a:pPr marL="457200" indent="-457200"/>
            <a:r>
              <a:rPr lang="en-US" sz="2800" dirty="0" smtClean="0"/>
              <a:t>Why is Gain needed:</a:t>
            </a:r>
          </a:p>
          <a:p>
            <a:pPr marL="914400" lvl="1" indent="-457200">
              <a:buFont typeface="+mj-lt"/>
              <a:buAutoNum type="arabicPeriod"/>
            </a:pPr>
            <a:r>
              <a:rPr lang="en-US" sz="2800" dirty="0" err="1" smtClean="0"/>
              <a:t>Mics</a:t>
            </a:r>
            <a:r>
              <a:rPr lang="en-US" sz="2800" dirty="0" smtClean="0"/>
              <a:t> </a:t>
            </a:r>
            <a:r>
              <a:rPr lang="en-US" sz="2800" dirty="0" smtClean="0"/>
              <a:t>and sometimes guitars have little amplification in themselves and need a boost</a:t>
            </a:r>
          </a:p>
          <a:p>
            <a:pPr marL="914400" lvl="1" indent="-457200">
              <a:buFont typeface="+mj-lt"/>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bldLvl="2"/>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257557"/>
            <a:ext cx="3330756" cy="2677656"/>
          </a:xfrm>
          <a:prstGeom prst="rect">
            <a:avLst/>
          </a:prstGeom>
          <a:noFill/>
        </p:spPr>
        <p:txBody>
          <a:bodyPr wrap="square" rtlCol="0">
            <a:spAutoFit/>
          </a:bodyPr>
          <a:lstStyle/>
          <a:p>
            <a:pPr marL="457200" indent="-457200">
              <a:buFont typeface="+mj-lt"/>
              <a:buAutoNum type="arabicPeriod"/>
            </a:pPr>
            <a:endParaRPr lang="en-US" dirty="0" smtClean="0"/>
          </a:p>
          <a:p>
            <a:pPr marL="457200" indent="-457200">
              <a:buFont typeface="+mj-lt"/>
              <a:buAutoNum type="arabicPeriod"/>
            </a:pPr>
            <a:r>
              <a:rPr lang="en-US" dirty="0" smtClean="0"/>
              <a:t>Turn down the volume level on the instrument</a:t>
            </a:r>
          </a:p>
          <a:p>
            <a:pPr marL="457200" indent="-457200">
              <a:buFont typeface="+mj-lt"/>
              <a:buAutoNum type="arabicPeriod"/>
            </a:pPr>
            <a:r>
              <a:rPr lang="en-US" dirty="0" smtClean="0"/>
              <a:t>Turn down the volume level on the</a:t>
            </a:r>
            <a:r>
              <a:rPr lang="en-US" dirty="0" smtClean="0"/>
              <a:t> Gain Control</a:t>
            </a:r>
            <a:endParaRPr lang="en-US" dirty="0" smtClean="0"/>
          </a:p>
        </p:txBody>
      </p:sp>
      <p:pic>
        <p:nvPicPr>
          <p:cNvPr id="4" name="Picture 3" descr="mixing-songs-channel-strip.jpg"/>
          <p:cNvPicPr>
            <a:picLocks noChangeAspect="1"/>
          </p:cNvPicPr>
          <p:nvPr/>
        </p:nvPicPr>
        <p:blipFill>
          <a:blip r:embed="rId2"/>
          <a:stretch>
            <a:fillRect/>
          </a:stretch>
        </p:blipFill>
        <p:spPr>
          <a:xfrm>
            <a:off x="4601242" y="-94512"/>
            <a:ext cx="4542758" cy="962448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3. Harsh sound,</a:t>
            </a:r>
            <a:r>
              <a:rPr lang="en-US" sz="3200" b="1" dirty="0" smtClean="0">
                <a:latin typeface="Arial" pitchFamily="4" charset="0"/>
              </a:rPr>
              <a:t> harmonies </a:t>
            </a:r>
            <a:r>
              <a:rPr lang="en-US" sz="3200" b="1" dirty="0" smtClean="0">
                <a:latin typeface="Arial" pitchFamily="4" charset="0"/>
              </a:rPr>
              <a:t>don’t blend,</a:t>
            </a:r>
            <a:r>
              <a:rPr lang="en-US" sz="3200" b="1" dirty="0" smtClean="0">
                <a:latin typeface="Arial" pitchFamily="4" charset="0"/>
              </a:rPr>
              <a:t> hard </a:t>
            </a:r>
            <a:r>
              <a:rPr lang="en-US" sz="3200" b="1" dirty="0" smtClean="0">
                <a:latin typeface="Arial" pitchFamily="4" charset="0"/>
              </a:rPr>
              <a:t>to sing</a:t>
            </a:r>
          </a:p>
          <a:p>
            <a:endParaRPr lang="en-US" sz="3200" b="1" dirty="0">
              <a:latin typeface="Arial" pitchFamily="4" charset="0"/>
            </a:endParaRPr>
          </a:p>
        </p:txBody>
      </p:sp>
      <p:sp>
        <p:nvSpPr>
          <p:cNvPr id="5" name="TextBox 4"/>
          <p:cNvSpPr txBox="1"/>
          <p:nvPr/>
        </p:nvSpPr>
        <p:spPr>
          <a:xfrm>
            <a:off x="1033951" y="1849348"/>
            <a:ext cx="7248892" cy="523220"/>
          </a:xfrm>
          <a:prstGeom prst="rect">
            <a:avLst/>
          </a:prstGeom>
          <a:noFill/>
        </p:spPr>
        <p:txBody>
          <a:bodyPr wrap="square" rtlCol="0">
            <a:spAutoFit/>
          </a:bodyPr>
          <a:lstStyle/>
          <a:p>
            <a:pPr marL="457200" indent="-457200"/>
            <a:r>
              <a:rPr lang="en-US" sz="2800" dirty="0" smtClean="0"/>
              <a:t>i.e. library vs. shower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The fix</a:t>
            </a:r>
          </a:p>
          <a:p>
            <a:endParaRPr lang="en-US" sz="3200" b="1" dirty="0">
              <a:latin typeface="Arial" pitchFamily="4" charset="0"/>
            </a:endParaRPr>
          </a:p>
        </p:txBody>
      </p:sp>
      <p:sp>
        <p:nvSpPr>
          <p:cNvPr id="5" name="TextBox 4"/>
          <p:cNvSpPr txBox="1"/>
          <p:nvPr/>
        </p:nvSpPr>
        <p:spPr>
          <a:xfrm>
            <a:off x="1033951" y="1640751"/>
            <a:ext cx="1937502" cy="523220"/>
          </a:xfrm>
          <a:prstGeom prst="rect">
            <a:avLst/>
          </a:prstGeom>
          <a:noFill/>
        </p:spPr>
        <p:txBody>
          <a:bodyPr wrap="square" rtlCol="0">
            <a:spAutoFit/>
          </a:bodyPr>
          <a:lstStyle/>
          <a:p>
            <a:pPr marL="457200" indent="-457200"/>
            <a:r>
              <a:rPr lang="en-US" sz="2800" dirty="0" smtClean="0"/>
              <a:t>Reverb</a:t>
            </a:r>
          </a:p>
        </p:txBody>
      </p:sp>
      <p:sp>
        <p:nvSpPr>
          <p:cNvPr id="4" name="TextBox 3"/>
          <p:cNvSpPr txBox="1"/>
          <p:nvPr/>
        </p:nvSpPr>
        <p:spPr>
          <a:xfrm>
            <a:off x="1186351" y="2410989"/>
            <a:ext cx="7136184" cy="3046988"/>
          </a:xfrm>
          <a:prstGeom prst="rect">
            <a:avLst/>
          </a:prstGeom>
          <a:noFill/>
        </p:spPr>
        <p:txBody>
          <a:bodyPr wrap="square" rtlCol="0">
            <a:spAutoFit/>
          </a:bodyPr>
          <a:lstStyle/>
          <a:p>
            <a:pPr marL="457200" indent="-457200"/>
            <a:r>
              <a:rPr lang="en-US" sz="2800" dirty="0" smtClean="0"/>
              <a:t>Why reverb is needed:</a:t>
            </a:r>
          </a:p>
          <a:p>
            <a:pPr marL="914400" lvl="1" indent="-457200">
              <a:buFont typeface="+mj-lt"/>
              <a:buAutoNum type="arabicPeriod"/>
            </a:pPr>
            <a:r>
              <a:rPr lang="en-US" sz="2800" dirty="0" smtClean="0"/>
              <a:t>Most singers are a bit off with pitch and reverb spreads the pitch out – makes it bigger, less accurate</a:t>
            </a:r>
          </a:p>
          <a:p>
            <a:pPr marL="914400" lvl="1" indent="-457200">
              <a:buFont typeface="+mj-lt"/>
              <a:buAutoNum type="arabicPeriod"/>
            </a:pPr>
            <a:r>
              <a:rPr lang="en-US" sz="2800" dirty="0" smtClean="0"/>
              <a:t>Helps blend different voices into one sound</a:t>
            </a:r>
          </a:p>
          <a:p>
            <a:pPr marL="914400" lvl="1" indent="-457200">
              <a:buFont typeface="+mj-lt"/>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5390</TotalTime>
  <Words>1051</Words>
  <Application>Microsoft Macintosh PowerPoint</Application>
  <PresentationFormat>On-screen Show (4:3)</PresentationFormat>
  <Paragraphs>69</Paragraphs>
  <Slides>22</Slides>
  <Notes>0</Notes>
  <HiddenSlides>0</HiddenSlides>
  <MMClips>0</MMClips>
  <ScaleCrop>false</ScaleCrop>
  <HeadingPairs>
    <vt:vector size="4" baseType="variant">
      <vt:variant>
        <vt:lpstr>Design Template</vt:lpstr>
      </vt:variant>
      <vt:variant>
        <vt:i4>1</vt:i4>
      </vt:variant>
      <vt:variant>
        <vt:lpstr>Slide Titles</vt:lpstr>
      </vt:variant>
      <vt:variant>
        <vt:i4>22</vt:i4>
      </vt:variant>
    </vt:vector>
  </HeadingPairs>
  <TitlesOfParts>
    <vt:vector size="23" baseType="lpstr">
      <vt:lpstr>Office Theme</vt:lpstr>
      <vt:lpstr>Sound</vt:lpstr>
      <vt:lpstr>Sound – The 8 most common problems and how to fix them</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Christian Leaders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Brianna Prince</cp:lastModifiedBy>
  <cp:revision>183</cp:revision>
  <cp:lastPrinted>2015-07-27T22:45:10Z</cp:lastPrinted>
  <dcterms:created xsi:type="dcterms:W3CDTF">2015-10-05T14:36:04Z</dcterms:created>
  <dcterms:modified xsi:type="dcterms:W3CDTF">2015-10-05T15:28:55Z</dcterms:modified>
</cp:coreProperties>
</file>