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6" autoAdjust="0"/>
    <p:restoredTop sz="94660"/>
  </p:normalViewPr>
  <p:slideViewPr>
    <p:cSldViewPr snapToGrid="0">
      <p:cViewPr>
        <p:scale>
          <a:sx n="86" d="100"/>
          <a:sy n="86" d="100"/>
        </p:scale>
        <p:origin x="48" y="1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82639F-5452-43D6-9CAF-E0E0976B5EB6}" type="datetimeFigureOut">
              <a:rPr lang="en-US" smtClean="0"/>
              <a:t>11/16/2017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448335-DCBA-400C-8F9C-49B186A9B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335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59319F-C21A-4C81-9403-FCA52A400F98}" type="slidenum">
              <a:rPr lang="en-AU" altLang="en-US" smtClean="0"/>
              <a:pPr>
                <a:defRPr/>
              </a:pPr>
              <a:t>8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940197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A5EB43-16EA-4BBE-A3C1-75098732D6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Marketing Mix - Price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5FA35B-9D8F-4935-B0DD-4BBDD5B93C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Part Two</a:t>
            </a:r>
          </a:p>
        </p:txBody>
      </p:sp>
    </p:spTree>
    <p:extLst>
      <p:ext uri="{BB962C8B-B14F-4D97-AF65-F5344CB8AC3E}">
        <p14:creationId xmlns:p14="http://schemas.microsoft.com/office/powerpoint/2010/main" val="2929785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27F3B7C3-7435-4FCA-9299-94198B7D6A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dirty="0"/>
              <a:t>Competitive Pricing Strategy</a:t>
            </a:r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9529DCAD-C271-449F-9EE7-9E418ECF25E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711625" y="1628800"/>
            <a:ext cx="7704855" cy="4282422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AU" altLang="en-US" sz="2800" dirty="0"/>
              <a:t>Always try to predict what the competition may do if prices are changed. </a:t>
            </a:r>
          </a:p>
          <a:p>
            <a:pPr marL="0" indent="0">
              <a:lnSpc>
                <a:spcPct val="90000"/>
              </a:lnSpc>
              <a:buNone/>
            </a:pPr>
            <a:endParaRPr lang="en-AU" altLang="en-US" sz="2800" dirty="0"/>
          </a:p>
          <a:p>
            <a:pPr>
              <a:lnSpc>
                <a:spcPct val="90000"/>
              </a:lnSpc>
            </a:pPr>
            <a:r>
              <a:rPr lang="en-AU" altLang="en-US" b="1" dirty="0"/>
              <a:t>Example:	</a:t>
            </a:r>
          </a:p>
          <a:p>
            <a:pPr lvl="1">
              <a:lnSpc>
                <a:spcPct val="90000"/>
              </a:lnSpc>
            </a:pPr>
            <a:r>
              <a:rPr lang="en-AU" altLang="en-US" sz="2000" dirty="0"/>
              <a:t>You are in charge of pricing of hotel rooms in a highly competitive market. You are considering a tactical price reduction in an attempt to gain market share. What may the competition do to respond?</a:t>
            </a:r>
          </a:p>
        </p:txBody>
      </p:sp>
    </p:spTree>
    <p:extLst>
      <p:ext uri="{BB962C8B-B14F-4D97-AF65-F5344CB8AC3E}">
        <p14:creationId xmlns:p14="http://schemas.microsoft.com/office/powerpoint/2010/main" val="1435085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7" grpId="0" build="p" bldLvl="5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EF42BCD2-6C47-4555-A5C3-F6173734F0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/>
              <a:t>Competition</a:t>
            </a:r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57571335-7CEC-42DC-911B-C29F2B957FE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783633" y="1905000"/>
            <a:ext cx="7274768" cy="4006222"/>
          </a:xfrm>
        </p:spPr>
        <p:txBody>
          <a:bodyPr/>
          <a:lstStyle/>
          <a:p>
            <a:pPr marL="0" indent="0">
              <a:buNone/>
            </a:pPr>
            <a:r>
              <a:rPr lang="en-AU" altLang="en-US" sz="2800" dirty="0"/>
              <a:t>They could respond to your tactical price reduction in a number of ways:</a:t>
            </a:r>
          </a:p>
          <a:p>
            <a:pPr lvl="1"/>
            <a:r>
              <a:rPr lang="en-AU" altLang="en-US" sz="2400" dirty="0"/>
              <a:t>Do nothing (highly unlikely).</a:t>
            </a:r>
          </a:p>
          <a:p>
            <a:pPr lvl="1"/>
            <a:r>
              <a:rPr lang="en-AU" altLang="en-US" sz="2400" dirty="0"/>
              <a:t>Reduce their prices to the same level as yours (or even lower!).</a:t>
            </a:r>
          </a:p>
          <a:p>
            <a:pPr lvl="1"/>
            <a:r>
              <a:rPr lang="en-AU" altLang="en-US" sz="2400" dirty="0"/>
              <a:t>Try and stress their advantages and superiority in the market place. </a:t>
            </a:r>
          </a:p>
        </p:txBody>
      </p:sp>
    </p:spTree>
    <p:extLst>
      <p:ext uri="{BB962C8B-B14F-4D97-AF65-F5344CB8AC3E}">
        <p14:creationId xmlns:p14="http://schemas.microsoft.com/office/powerpoint/2010/main" val="2438622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 bldLvl="4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039E8-9461-42DF-92A6-D8F89C95B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Competitive Pricing Strategy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537142-C2AD-4A7C-9EA2-10B8839C92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71664" y="2133600"/>
            <a:ext cx="8017513" cy="3777622"/>
          </a:xfrm>
        </p:spPr>
        <p:txBody>
          <a:bodyPr>
            <a:normAutofit fontScale="92500"/>
          </a:bodyPr>
          <a:lstStyle/>
          <a:p>
            <a:r>
              <a:rPr lang="en-AU" altLang="en-US" sz="2800" dirty="0"/>
              <a:t>Their reaction will depend on </a:t>
            </a:r>
          </a:p>
          <a:p>
            <a:pPr lvl="1"/>
            <a:r>
              <a:rPr lang="en-AU" altLang="en-US" sz="2400" dirty="0"/>
              <a:t>the position they are in particularly in relation to cost structure and market power.  </a:t>
            </a:r>
          </a:p>
          <a:p>
            <a:pPr lvl="1"/>
            <a:r>
              <a:rPr lang="en-AU" altLang="en-US" sz="2400" dirty="0"/>
              <a:t>It is important, however, that you predict the likely outcome of your temporary price reduction.  </a:t>
            </a:r>
          </a:p>
          <a:p>
            <a:pPr lvl="1"/>
            <a:r>
              <a:rPr lang="en-AU" altLang="en-US" sz="2400" dirty="0"/>
              <a:t>If the competition is very responsive, it may do little to your overall long term market position</a:t>
            </a:r>
          </a:p>
          <a:p>
            <a:pPr lvl="2"/>
            <a:r>
              <a:rPr lang="en-AU" altLang="en-US" sz="2400" dirty="0"/>
              <a:t>merely generate some extra short term cash flow.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6822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ABE728C5-D6E8-4151-9189-23DF15D354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dirty="0">
                <a:solidFill>
                  <a:schemeClr val="tx1"/>
                </a:solidFill>
              </a:rPr>
              <a:t>Legal and Regulatory Issues</a:t>
            </a:r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AD1B9951-82CD-4C2A-A91D-6BCC843E1EB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215681" y="2133600"/>
            <a:ext cx="6842720" cy="377762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AU" altLang="en-US" sz="2800" dirty="0"/>
              <a:t>There are cases where prices can be regulated by legal and regulatory issues. </a:t>
            </a:r>
          </a:p>
          <a:p>
            <a:pPr lvl="1"/>
            <a:r>
              <a:rPr lang="en-AU" altLang="en-US" sz="2400" dirty="0"/>
              <a:t>Government intervention.  Price controls. </a:t>
            </a:r>
          </a:p>
          <a:p>
            <a:pPr lvl="1"/>
            <a:r>
              <a:rPr lang="en-AU" altLang="en-US" sz="2400" dirty="0"/>
              <a:t>Legal restrictions on price fixing and collusion</a:t>
            </a:r>
          </a:p>
          <a:p>
            <a:pPr lvl="2"/>
            <a:r>
              <a:rPr lang="en-AU" altLang="en-US" sz="2200" dirty="0"/>
              <a:t>The Commerce Act 1986</a:t>
            </a:r>
          </a:p>
          <a:p>
            <a:pPr lvl="1"/>
            <a:r>
              <a:rPr lang="en-AU" altLang="en-US" sz="2600" dirty="0"/>
              <a:t>Consumer Legislation</a:t>
            </a:r>
          </a:p>
          <a:p>
            <a:pPr lvl="2"/>
            <a:r>
              <a:rPr lang="en-AU" altLang="en-US" sz="2200" dirty="0"/>
              <a:t>Fair Trading Act 1986</a:t>
            </a:r>
          </a:p>
        </p:txBody>
      </p:sp>
    </p:spTree>
    <p:extLst>
      <p:ext uri="{BB962C8B-B14F-4D97-AF65-F5344CB8AC3E}">
        <p14:creationId xmlns:p14="http://schemas.microsoft.com/office/powerpoint/2010/main" val="3250169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 bldLvl="5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4B96D4DD-E3F9-4850-8E34-18C97EBFA4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>
                <a:solidFill>
                  <a:schemeClr val="accent1"/>
                </a:solidFill>
              </a:rPr>
              <a:t>The Different Methods of Pricing</a:t>
            </a:r>
            <a:endParaRPr lang="en-AU" altLang="en-US">
              <a:solidFill>
                <a:schemeClr val="tx1"/>
              </a:solidFill>
            </a:endParaRPr>
          </a:p>
        </p:txBody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8F6563E8-3878-4734-853F-1D6049BFC31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855640" y="2348880"/>
            <a:ext cx="7867777" cy="35623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altLang="en-US" sz="2800" dirty="0"/>
              <a:t>The way in which prices are derived, depends on the company’s </a:t>
            </a:r>
            <a:r>
              <a:rPr lang="en-AU" altLang="en-US" sz="2800" b="1" i="1" dirty="0"/>
              <a:t>pricing policy</a:t>
            </a:r>
            <a:r>
              <a:rPr lang="en-AU" alt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63430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build="p" bldLvl="4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C07F4D98-29A6-4763-8109-1032AC1D1E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/>
              <a:t>PRICING POLICY</a:t>
            </a:r>
          </a:p>
        </p:txBody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B9EDEB64-E096-4EA2-8830-E43F9D4B4C9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999657" y="2133600"/>
            <a:ext cx="7272808" cy="377762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AU" altLang="en-US" sz="2800" i="1" dirty="0"/>
              <a:t>“Pricing policy is a guiding philosophy or course of action designed to influence and determine pricing decisions.”</a:t>
            </a:r>
          </a:p>
          <a:p>
            <a:r>
              <a:rPr lang="en-AU" altLang="en-US" sz="2800" dirty="0"/>
              <a:t>Once the company has decided on a pricing policy, it must then choose a </a:t>
            </a:r>
            <a:r>
              <a:rPr lang="en-AU" altLang="en-US" sz="2800" b="1" i="1" dirty="0"/>
              <a:t>pricing method</a:t>
            </a:r>
            <a:r>
              <a:rPr lang="en-AU" altLang="en-US" sz="2800" dirty="0"/>
              <a:t>. </a:t>
            </a:r>
          </a:p>
          <a:p>
            <a:pPr lvl="1"/>
            <a:r>
              <a:rPr lang="en-AU" altLang="en-US" sz="2400" i="1" dirty="0"/>
              <a:t>“A pricing method is a mechanical procedure for setting prices on a regular basis.”</a:t>
            </a:r>
            <a:endParaRPr lang="en-AU" altLang="en-US" sz="2400" dirty="0"/>
          </a:p>
          <a:p>
            <a:pPr lvl="1"/>
            <a:endParaRPr lang="en-AU" altLang="en-US" dirty="0"/>
          </a:p>
        </p:txBody>
      </p:sp>
    </p:spTree>
    <p:extLst>
      <p:ext uri="{BB962C8B-B14F-4D97-AF65-F5344CB8AC3E}">
        <p14:creationId xmlns:p14="http://schemas.microsoft.com/office/powerpoint/2010/main" val="2817903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 build="p" bldLvl="4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21857DA3-7ED1-4A85-9B9B-928112DEAC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71665" y="624110"/>
            <a:ext cx="7272807" cy="1280890"/>
          </a:xfrm>
        </p:spPr>
        <p:txBody>
          <a:bodyPr/>
          <a:lstStyle/>
          <a:p>
            <a:r>
              <a:rPr lang="en-AU" altLang="en-US" dirty="0">
                <a:solidFill>
                  <a:schemeClr val="tx1"/>
                </a:solidFill>
              </a:rPr>
              <a:t>3 COMMON PRICING METHODS</a:t>
            </a:r>
            <a:endParaRPr lang="en-AU" altLang="en-US" i="0" dirty="0">
              <a:solidFill>
                <a:schemeClr val="tx1"/>
              </a:solidFill>
            </a:endParaRPr>
          </a:p>
        </p:txBody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EEF1A2B5-41A0-4F31-87A3-640BFE505BA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AU" altLang="en-US" sz="2800" dirty="0"/>
              <a:t>Cost Orientated Pricing</a:t>
            </a:r>
          </a:p>
          <a:p>
            <a:r>
              <a:rPr lang="en-AU" altLang="en-US" sz="2800" dirty="0"/>
              <a:t>Demand Orientated Pricing</a:t>
            </a:r>
          </a:p>
          <a:p>
            <a:r>
              <a:rPr lang="en-AU" altLang="en-US" sz="2800" dirty="0"/>
              <a:t>Competition Orientated Pricing</a:t>
            </a:r>
            <a:endParaRPr lang="en-AU" altLang="en-US" dirty="0"/>
          </a:p>
        </p:txBody>
      </p:sp>
    </p:spTree>
    <p:extLst>
      <p:ext uri="{BB962C8B-B14F-4D97-AF65-F5344CB8AC3E}">
        <p14:creationId xmlns:p14="http://schemas.microsoft.com/office/powerpoint/2010/main" val="3417936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3" grpId="0" build="p" bldLvl="4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2E2919A2-475D-4936-A528-FE37686406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/>
              <a:t>Cost Orientated Pricing</a:t>
            </a:r>
          </a:p>
        </p:txBody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81B37292-8C00-4CEC-81AD-835DF780C70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783633" y="2133600"/>
            <a:ext cx="7488832" cy="3777622"/>
          </a:xfrm>
        </p:spPr>
        <p:txBody>
          <a:bodyPr>
            <a:normAutofit fontScale="92500"/>
          </a:bodyPr>
          <a:lstStyle/>
          <a:p>
            <a:r>
              <a:rPr lang="en-AU" altLang="en-US" sz="2800" dirty="0"/>
              <a:t>The price of a product or service is calculated and a specific profit margin applied to derive a selling price</a:t>
            </a:r>
          </a:p>
          <a:p>
            <a:pPr lvl="1"/>
            <a:r>
              <a:rPr lang="en-AU" altLang="en-US" sz="2400" dirty="0"/>
              <a:t>This is the simplest method of pricing and is often used by companies for calculating prices.</a:t>
            </a:r>
          </a:p>
          <a:p>
            <a:pPr lvl="1"/>
            <a:r>
              <a:rPr lang="en-AU" altLang="en-US" sz="2400" dirty="0"/>
              <a:t>It has the disadvantage of not taking into account the economic aspects of supply and demand and often does not relate to pricing objectives</a:t>
            </a:r>
          </a:p>
        </p:txBody>
      </p:sp>
    </p:spTree>
    <p:extLst>
      <p:ext uri="{BB962C8B-B14F-4D97-AF65-F5344CB8AC3E}">
        <p14:creationId xmlns:p14="http://schemas.microsoft.com/office/powerpoint/2010/main" val="2741631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7" grpId="0" build="p" bldLvl="4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23D7D10E-F37A-470D-8B8C-4679FE1964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dirty="0">
                <a:solidFill>
                  <a:schemeClr val="tx1"/>
                </a:solidFill>
              </a:rPr>
              <a:t>Demand Oriented Pricing</a:t>
            </a:r>
            <a:endParaRPr lang="en-AU" altLang="en-US" i="0" dirty="0">
              <a:solidFill>
                <a:schemeClr val="tx1"/>
              </a:solidFill>
            </a:endParaRPr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E5959647-D79F-4CC1-A191-F1EF8A24E75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639617" y="2133600"/>
            <a:ext cx="7560839" cy="3777622"/>
          </a:xfrm>
        </p:spPr>
        <p:txBody>
          <a:bodyPr/>
          <a:lstStyle/>
          <a:p>
            <a:pPr marL="0" indent="0">
              <a:buNone/>
            </a:pPr>
            <a:r>
              <a:rPr lang="en-AU" altLang="en-US" sz="2400" dirty="0"/>
              <a:t>Allows for high prices when the demand is high and lower prices when the demand is low, regardless of the cost of the product or services. </a:t>
            </a:r>
          </a:p>
          <a:p>
            <a:pPr lvl="1"/>
            <a:r>
              <a:rPr lang="en-AU" altLang="en-US" sz="2400" dirty="0"/>
              <a:t>Demand orientated pricing allows a firm to make higher profits as long as the buyers value the products above the cost price. </a:t>
            </a:r>
          </a:p>
        </p:txBody>
      </p:sp>
    </p:spTree>
    <p:extLst>
      <p:ext uri="{BB962C8B-B14F-4D97-AF65-F5344CB8AC3E}">
        <p14:creationId xmlns:p14="http://schemas.microsoft.com/office/powerpoint/2010/main" val="1468912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 bldLvl="4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A2C5A443-982D-45F5-80B5-C9181EC125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55641" y="624110"/>
            <a:ext cx="7202760" cy="1280890"/>
          </a:xfrm>
        </p:spPr>
        <p:txBody>
          <a:bodyPr/>
          <a:lstStyle/>
          <a:p>
            <a:r>
              <a:rPr lang="en-AU" altLang="en-US" dirty="0">
                <a:solidFill>
                  <a:schemeClr val="tx1"/>
                </a:solidFill>
              </a:rPr>
              <a:t>Competition Oriented Pricing</a:t>
            </a:r>
            <a:endParaRPr lang="en-AU" altLang="en-US" i="0" dirty="0">
              <a:solidFill>
                <a:schemeClr val="tx1"/>
              </a:solidFill>
            </a:endParaRPr>
          </a:p>
        </p:txBody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A2E8841E-361F-4C8E-8B7D-8FA785253CC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783633" y="2133600"/>
            <a:ext cx="7274768" cy="3777622"/>
          </a:xfrm>
        </p:spPr>
        <p:txBody>
          <a:bodyPr>
            <a:normAutofit/>
          </a:bodyPr>
          <a:lstStyle/>
          <a:p>
            <a:r>
              <a:rPr lang="en-AU" altLang="en-US" sz="2400" dirty="0"/>
              <a:t>The firm fixes the prices of the products and services in relation to the competitor’s prices.  </a:t>
            </a:r>
          </a:p>
          <a:p>
            <a:r>
              <a:rPr lang="en-AU" altLang="en-US" sz="2400" dirty="0"/>
              <a:t>This has the advantage of giving the firm the opportunity to increase sales or market share. </a:t>
            </a:r>
          </a:p>
        </p:txBody>
      </p:sp>
    </p:spTree>
    <p:extLst>
      <p:ext uri="{BB962C8B-B14F-4D97-AF65-F5344CB8AC3E}">
        <p14:creationId xmlns:p14="http://schemas.microsoft.com/office/powerpoint/2010/main" val="3675669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5" grpId="0" build="p" bldLvl="3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3F0511E5-413A-4DF0-A966-ED227DAF2E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>
                <a:solidFill>
                  <a:schemeClr val="accent1"/>
                </a:solidFill>
              </a:rPr>
              <a:t>Buyers Perceptions</a:t>
            </a:r>
            <a:endParaRPr lang="en-AU" altLang="en-US">
              <a:solidFill>
                <a:schemeClr val="tx1"/>
              </a:solidFill>
            </a:endParaRP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C7E13341-A954-4738-B2D0-64F7ED07B8A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altLang="en-US" sz="2800" dirty="0"/>
              <a:t>The marketer must consider the importance of price to the customer in the target market segments when setting prices. </a:t>
            </a:r>
          </a:p>
          <a:p>
            <a:r>
              <a:rPr lang="en-AU" altLang="en-US" sz="2800" dirty="0"/>
              <a:t>Try the following activity to illustrate this:</a:t>
            </a:r>
          </a:p>
        </p:txBody>
      </p:sp>
    </p:spTree>
    <p:extLst>
      <p:ext uri="{BB962C8B-B14F-4D97-AF65-F5344CB8AC3E}">
        <p14:creationId xmlns:p14="http://schemas.microsoft.com/office/powerpoint/2010/main" val="2653979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 bldLvl="5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>
            <a:extLst>
              <a:ext uri="{FF2B5EF4-FFF2-40B4-BE49-F238E27FC236}">
                <a16:creationId xmlns:a16="http://schemas.microsoft.com/office/drawing/2014/main" id="{5888BE3F-C32D-45F2-A753-42D8F0294FA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999657" y="2133600"/>
            <a:ext cx="7058744" cy="377762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AU" altLang="en-US" sz="2800" i="1" dirty="0"/>
              <a:t>You have been given the job of pricing two new products as follows:</a:t>
            </a:r>
            <a:r>
              <a:rPr lang="en-AU" altLang="en-US" sz="2000" i="1" dirty="0"/>
              <a:t>	</a:t>
            </a:r>
          </a:p>
          <a:p>
            <a:pPr lvl="1"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AU" altLang="en-US" sz="2200" i="1" dirty="0"/>
              <a:t>Product A – Budget hotel room	</a:t>
            </a:r>
            <a:r>
              <a:rPr lang="en-AU" altLang="en-US" sz="2200" dirty="0">
                <a:sym typeface="Wingdings" panose="05000000000000000000" pitchFamily="2" charset="2"/>
              </a:rPr>
              <a:t> </a:t>
            </a:r>
            <a:r>
              <a:rPr lang="en-AU" altLang="en-US" sz="2200" i="1" dirty="0"/>
              <a:t>Target – Families    ( lower middle to low income)</a:t>
            </a:r>
            <a:endParaRPr lang="en-AU" altLang="en-US" sz="2200" dirty="0"/>
          </a:p>
          <a:p>
            <a:pPr lvl="1"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AU" altLang="en-US" sz="2200" i="1" dirty="0"/>
              <a:t>Product B – Luxury hotel room	</a:t>
            </a:r>
            <a:r>
              <a:rPr lang="en-AU" altLang="en-US" sz="2200" dirty="0">
                <a:sym typeface="Wingdings" panose="05000000000000000000" pitchFamily="2" charset="2"/>
              </a:rPr>
              <a:t></a:t>
            </a:r>
            <a:r>
              <a:rPr lang="en-AU" altLang="en-US" sz="2200" i="1" dirty="0"/>
              <a:t>Target – Business People ( High to middle income )</a:t>
            </a:r>
          </a:p>
          <a:p>
            <a:pPr>
              <a:lnSpc>
                <a:spcPct val="90000"/>
              </a:lnSpc>
            </a:pPr>
            <a:r>
              <a:rPr lang="en-AU" altLang="en-US" sz="2800" i="1" dirty="0"/>
              <a:t>How important will the price be to the target customers?</a:t>
            </a:r>
            <a:r>
              <a:rPr lang="en-AU" altLang="en-US" sz="2400" i="1" dirty="0"/>
              <a:t>	</a:t>
            </a:r>
          </a:p>
          <a:p>
            <a:pPr lvl="1"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AU" altLang="en-US" sz="2200" i="1" dirty="0"/>
              <a:t>Product A</a:t>
            </a:r>
          </a:p>
          <a:p>
            <a:pPr lvl="1"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AU" altLang="en-US" sz="2200" i="1" dirty="0"/>
              <a:t>Product B	</a:t>
            </a:r>
          </a:p>
          <a:p>
            <a:pPr>
              <a:lnSpc>
                <a:spcPct val="90000"/>
              </a:lnSpc>
            </a:pPr>
            <a:endParaRPr lang="en-AU" altLang="en-US" sz="2400" dirty="0"/>
          </a:p>
        </p:txBody>
      </p:sp>
      <p:sp>
        <p:nvSpPr>
          <p:cNvPr id="49156" name="Rectangle 4">
            <a:extLst>
              <a:ext uri="{FF2B5EF4-FFF2-40B4-BE49-F238E27FC236}">
                <a16:creationId xmlns:a16="http://schemas.microsoft.com/office/drawing/2014/main" id="{280E13CB-866F-494C-8124-1599C4923D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AU" altLang="en-US" sz="4400" i="1">
                <a:solidFill>
                  <a:schemeClr val="tx2"/>
                </a:solidFill>
              </a:rPr>
              <a:t>Activity</a:t>
            </a:r>
          </a:p>
        </p:txBody>
      </p:sp>
      <p:graphicFrame>
        <p:nvGraphicFramePr>
          <p:cNvPr id="49158" name="Object 6">
            <a:extLst>
              <a:ext uri="{FF2B5EF4-FFF2-40B4-BE49-F238E27FC236}">
                <a16:creationId xmlns:a16="http://schemas.microsoft.com/office/drawing/2014/main" id="{70921B42-95C8-4675-B9F8-54072A0D738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8001" y="685801"/>
          <a:ext cx="1985963" cy="271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Clip" r:id="rId3" imgW="4732934" imgH="423367" progId="MS_ClipArt_Gallery.2">
                  <p:embed/>
                </p:oleObj>
              </mc:Choice>
              <mc:Fallback>
                <p:oleObj name="Clip" r:id="rId3" imgW="4732934" imgH="423367" progId="MS_ClipArt_Gallery.2">
                  <p:embed/>
                  <p:pic>
                    <p:nvPicPr>
                      <p:cNvPr id="49158" name="Object 6">
                        <a:extLst>
                          <a:ext uri="{FF2B5EF4-FFF2-40B4-BE49-F238E27FC236}">
                            <a16:creationId xmlns:a16="http://schemas.microsoft.com/office/drawing/2014/main" id="{70921B42-95C8-4675-B9F8-54072A0D738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1" y="685801"/>
                        <a:ext cx="1985963" cy="271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68448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 bldLvl="5" autoUpdateAnimBg="0"/>
      <p:bldP spid="49156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01CE4479-02AC-4E0A-964E-144B35F818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/>
              <a:t>Feedback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E6316BC0-2830-4AA2-8E0F-70D9C84D51A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71665" y="2132856"/>
            <a:ext cx="7488832" cy="3777622"/>
          </a:xfrm>
        </p:spPr>
        <p:txBody>
          <a:bodyPr>
            <a:normAutofit fontScale="92500"/>
          </a:bodyPr>
          <a:lstStyle/>
          <a:p>
            <a:r>
              <a:rPr lang="en-AU" altLang="en-US" sz="3000" dirty="0"/>
              <a:t>Price will be very important in both markets as follows:</a:t>
            </a:r>
          </a:p>
          <a:p>
            <a:pPr lvl="1"/>
            <a:r>
              <a:rPr lang="en-AU" altLang="en-US" sz="3000" dirty="0"/>
              <a:t>Product A</a:t>
            </a:r>
          </a:p>
          <a:p>
            <a:pPr lvl="2"/>
            <a:r>
              <a:rPr lang="en-AU" altLang="en-US" sz="2600" dirty="0"/>
              <a:t>Price must be reasonable or cheap to reflect the nature of the product on offer.  </a:t>
            </a:r>
          </a:p>
          <a:p>
            <a:pPr lvl="2"/>
            <a:r>
              <a:rPr lang="en-AU" altLang="en-US" sz="2600" dirty="0"/>
              <a:t>Price will often be the first consideration of the target customers – value for money is a key characteristic.</a:t>
            </a:r>
            <a:r>
              <a:rPr lang="en-AU" altLang="en-US" sz="13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19413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 bldLvl="5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5DFB3E08-B6C6-481E-816B-B4C581E580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/>
              <a:t>Feedback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9EBA1472-EA6D-41FC-873B-E988A6C0C64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09800" y="2057400"/>
            <a:ext cx="7772400" cy="4267200"/>
          </a:xfrm>
        </p:spPr>
        <p:txBody>
          <a:bodyPr/>
          <a:lstStyle/>
          <a:p>
            <a:r>
              <a:rPr lang="en-AU" altLang="en-US" sz="2800" dirty="0"/>
              <a:t>Price will be very important in both markets </a:t>
            </a:r>
          </a:p>
          <a:p>
            <a:pPr lvl="1"/>
            <a:r>
              <a:rPr lang="en-AU" altLang="en-US" sz="2800" dirty="0"/>
              <a:t>Product B</a:t>
            </a:r>
          </a:p>
          <a:p>
            <a:pPr lvl="2"/>
            <a:r>
              <a:rPr lang="en-AU" altLang="en-US" sz="2400" dirty="0"/>
              <a:t>Prices here will be much higher but price is just as important to the business traveller </a:t>
            </a:r>
          </a:p>
          <a:p>
            <a:pPr lvl="2"/>
            <a:r>
              <a:rPr lang="en-AU" altLang="en-US" sz="2400" dirty="0"/>
              <a:t>It must be high enough to give a “quality” impression but competitive in relation to other luxury hotels. </a:t>
            </a:r>
          </a:p>
        </p:txBody>
      </p:sp>
    </p:spTree>
    <p:extLst>
      <p:ext uri="{BB962C8B-B14F-4D97-AF65-F5344CB8AC3E}">
        <p14:creationId xmlns:p14="http://schemas.microsoft.com/office/powerpoint/2010/main" val="1314970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build="p" bldLvl="4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D98E9D4E-5F3F-4D55-9EC9-75B486B543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/>
              <a:t>Feedback</a:t>
            </a:r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35BEF414-65FE-4784-892D-4F9613B4DE5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999657" y="2133600"/>
            <a:ext cx="7058744" cy="3777622"/>
          </a:xfrm>
        </p:spPr>
        <p:txBody>
          <a:bodyPr/>
          <a:lstStyle/>
          <a:p>
            <a:pPr marL="0" indent="0">
              <a:buNone/>
            </a:pPr>
            <a:r>
              <a:rPr lang="en-AU" altLang="en-US" sz="2800" dirty="0"/>
              <a:t>Prices of products and services are key in both budget and luxury markets.  </a:t>
            </a:r>
          </a:p>
          <a:p>
            <a:r>
              <a:rPr lang="en-AU" altLang="en-US" sz="2400" dirty="0"/>
              <a:t>It is possible to overprice and </a:t>
            </a:r>
            <a:r>
              <a:rPr lang="en-AU" altLang="en-US" sz="2400" dirty="0" err="1"/>
              <a:t>underprice</a:t>
            </a:r>
            <a:r>
              <a:rPr lang="en-AU" altLang="en-US" sz="2400" dirty="0"/>
              <a:t> in both examples, </a:t>
            </a:r>
            <a:r>
              <a:rPr lang="en-AU" altLang="en-US" sz="2400" b="1" dirty="0"/>
              <a:t>in the eyes of the customer.</a:t>
            </a:r>
            <a:endParaRPr lang="en-AU" altLang="en-US" sz="2400" dirty="0"/>
          </a:p>
          <a:p>
            <a:r>
              <a:rPr lang="en-AU" altLang="en-US" sz="2400" dirty="0"/>
              <a:t>It is also important that the price reflects the other elements of the marketing mix.</a:t>
            </a:r>
          </a:p>
        </p:txBody>
      </p:sp>
    </p:spTree>
    <p:extLst>
      <p:ext uri="{BB962C8B-B14F-4D97-AF65-F5344CB8AC3E}">
        <p14:creationId xmlns:p14="http://schemas.microsoft.com/office/powerpoint/2010/main" val="1578784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build="p" bldLvl="5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C0CCB782-0C90-4564-BAE1-A013B6C24D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/>
              <a:t>Competition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DD58F30F-DADE-4E09-8B75-2E802E84E03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AU" altLang="en-US" sz="2400" dirty="0"/>
              <a:t>Companies who are selling products and services in competitive markets try to win customers over from rival companies.  </a:t>
            </a:r>
          </a:p>
          <a:p>
            <a:pPr algn="just"/>
            <a:r>
              <a:rPr lang="en-AU" altLang="en-US" dirty="0"/>
              <a:t>This is achieved in one of two ways:</a:t>
            </a:r>
          </a:p>
          <a:p>
            <a:pPr lvl="1" algn="just"/>
            <a:r>
              <a:rPr lang="en-AU" altLang="en-US" b="1" dirty="0"/>
              <a:t>PRICE COMPETITION</a:t>
            </a:r>
          </a:p>
          <a:p>
            <a:pPr lvl="1" algn="just"/>
            <a:r>
              <a:rPr lang="en-AU" altLang="en-US" b="1" dirty="0"/>
              <a:t>NON PRICE COMPETITION</a:t>
            </a:r>
          </a:p>
        </p:txBody>
      </p:sp>
    </p:spTree>
    <p:extLst>
      <p:ext uri="{BB962C8B-B14F-4D97-AF65-F5344CB8AC3E}">
        <p14:creationId xmlns:p14="http://schemas.microsoft.com/office/powerpoint/2010/main" val="1562865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build="p" bldLvl="5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F6EB23DE-310B-4E29-84DE-89FA676A3B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b="1" i="0">
                <a:solidFill>
                  <a:schemeClr val="tx1"/>
                </a:solidFill>
              </a:rPr>
              <a:t>PRICE COMPETITION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45DC3345-0B1B-448B-A246-D90708459EE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AU" altLang="en-US" sz="2800" dirty="0"/>
              <a:t>Offering the product or service at a lower price than that of its competitors products or services. </a:t>
            </a:r>
          </a:p>
        </p:txBody>
      </p:sp>
    </p:spTree>
    <p:extLst>
      <p:ext uri="{BB962C8B-B14F-4D97-AF65-F5344CB8AC3E}">
        <p14:creationId xmlns:p14="http://schemas.microsoft.com/office/powerpoint/2010/main" val="3274353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 bldLvl="4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20DC5E9D-D03A-4C4C-9287-DBA4C38DC8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i="0" dirty="0">
                <a:solidFill>
                  <a:schemeClr val="tx1"/>
                </a:solidFill>
              </a:rPr>
              <a:t>NON PRICE COMPETITION</a:t>
            </a:r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8E827F9E-3A4F-4A18-8E77-5FC21D67E07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711625" y="2133600"/>
            <a:ext cx="7560840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altLang="en-US" sz="3400" dirty="0"/>
              <a:t>Trying to increase market share of a product or service by </a:t>
            </a:r>
          </a:p>
          <a:p>
            <a:pPr lvl="1"/>
            <a:r>
              <a:rPr lang="en-AU" altLang="en-US" sz="2800" dirty="0"/>
              <a:t>Leaving the price of its product or service unchanged but by persuading the target customers of the superiority or advantages associated with it. </a:t>
            </a:r>
          </a:p>
        </p:txBody>
      </p:sp>
    </p:spTree>
    <p:extLst>
      <p:ext uri="{BB962C8B-B14F-4D97-AF65-F5344CB8AC3E}">
        <p14:creationId xmlns:p14="http://schemas.microsoft.com/office/powerpoint/2010/main" val="2863317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 bldLvl="4" autoUpdateAnimBg="0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</TotalTime>
  <Words>709</Words>
  <Application>Microsoft Office PowerPoint</Application>
  <PresentationFormat>Widescreen</PresentationFormat>
  <Paragraphs>80</Paragraphs>
  <Slides>19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Calibri</vt:lpstr>
      <vt:lpstr>Century Gothic</vt:lpstr>
      <vt:lpstr>Times New Roman</vt:lpstr>
      <vt:lpstr>Wingdings</vt:lpstr>
      <vt:lpstr>Wingdings 3</vt:lpstr>
      <vt:lpstr>Wisp</vt:lpstr>
      <vt:lpstr>Clip</vt:lpstr>
      <vt:lpstr>Marketing Mix - Price</vt:lpstr>
      <vt:lpstr>Buyers Perceptions</vt:lpstr>
      <vt:lpstr>PowerPoint Presentation</vt:lpstr>
      <vt:lpstr>Feedback</vt:lpstr>
      <vt:lpstr>Feedback</vt:lpstr>
      <vt:lpstr>Feedback</vt:lpstr>
      <vt:lpstr>Competition</vt:lpstr>
      <vt:lpstr>PRICE COMPETITION</vt:lpstr>
      <vt:lpstr>NON PRICE COMPETITION</vt:lpstr>
      <vt:lpstr>Competitive Pricing Strategy</vt:lpstr>
      <vt:lpstr>Competition</vt:lpstr>
      <vt:lpstr>Competitive Pricing Strategy</vt:lpstr>
      <vt:lpstr>Legal and Regulatory Issues</vt:lpstr>
      <vt:lpstr>The Different Methods of Pricing</vt:lpstr>
      <vt:lpstr>PRICING POLICY</vt:lpstr>
      <vt:lpstr>3 COMMON PRICING METHODS</vt:lpstr>
      <vt:lpstr>Cost Orientated Pricing</vt:lpstr>
      <vt:lpstr>Demand Oriented Pricing</vt:lpstr>
      <vt:lpstr>Competition Oriented Pricing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 Mix - Price</dc:title>
  <dc:creator>Tom Tubergen</dc:creator>
  <cp:lastModifiedBy>Tom Tubergen</cp:lastModifiedBy>
  <cp:revision>2</cp:revision>
  <dcterms:created xsi:type="dcterms:W3CDTF">2017-11-16T14:36:38Z</dcterms:created>
  <dcterms:modified xsi:type="dcterms:W3CDTF">2017-11-16T19:33:19Z</dcterms:modified>
</cp:coreProperties>
</file>