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II. COMPRENSIÓN LECTORA"/>
          <p:cNvSpPr txBox="1"/>
          <p:nvPr>
            <p:ph type="title"/>
          </p:nvPr>
        </p:nvSpPr>
        <p:spPr>
          <a:xfrm>
            <a:off x="1079500" y="5308600"/>
            <a:ext cx="11176000" cy="1625600"/>
          </a:xfrm>
          <a:prstGeom prst="rect">
            <a:avLst/>
          </a:prstGeom>
        </p:spPr>
        <p:txBody>
          <a:bodyPr/>
          <a:lstStyle>
            <a:lvl1pPr defTabSz="560830">
              <a:defRPr b="1" spc="199" sz="5500">
                <a:effectLst>
                  <a:outerShdw sx="100000" sy="100000" kx="0" ky="0" algn="b" rotWithShape="0" blurRad="25400" dist="24384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II. COMPRENSIÓN LECTORA</a:t>
            </a:r>
          </a:p>
        </p:txBody>
      </p:sp>
      <p:sp>
        <p:nvSpPr>
          <p:cNvPr id="139" name="Lección 6. Lectura, Escritura y Expresión"/>
          <p:cNvSpPr txBox="1"/>
          <p:nvPr>
            <p:ph type="body" sz="quarter" idx="1"/>
          </p:nvPr>
        </p:nvSpPr>
        <p:spPr>
          <a:xfrm>
            <a:off x="1079500" y="7004050"/>
            <a:ext cx="11176000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3. Procesos Previos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as etapas en que se divide el proceso de percepción del lenguaje (transformación y representación) son divididos en los procesos de percepción en cuatro etapas:…"/>
          <p:cNvSpPr txBox="1"/>
          <p:nvPr/>
        </p:nvSpPr>
        <p:spPr>
          <a:xfrm>
            <a:off x="1242366" y="952500"/>
            <a:ext cx="11305682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6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26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5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2600"/>
              <a:t> </a:t>
            </a:r>
            <a:r>
              <a:t>. Leo y comprendo y  aprendo…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xamen I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00">
                <a:solidFill>
                  <a:srgbClr val="D4FB79"/>
                </a:solidFill>
              </a:defRPr>
            </a:lvl1pPr>
          </a:lstStyle>
          <a:p>
            <a:pPr/>
            <a:r>
              <a:t>Examen II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l lenguaje (palabras) oral y escrito es un instrumento del proceso de aprendizaje (porque/cuando comprendemos las palabras).…"/>
          <p:cNvSpPr txBox="1"/>
          <p:nvPr/>
        </p:nvSpPr>
        <p:spPr>
          <a:xfrm>
            <a:off x="848667" y="1778000"/>
            <a:ext cx="11917066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4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LECTORA</a:t>
            </a:r>
          </a:p>
          <a:p>
            <a:pPr marL="586740" indent="-293370" algn="l" defTabSz="457200">
              <a:buClr>
                <a:srgbClr val="FFFFFF"/>
              </a:buClr>
              <a:buSzPct val="100000"/>
              <a:buChar char="•"/>
              <a:defRPr b="0" sz="5000">
                <a:solidFill>
                  <a:srgbClr val="D4FB79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</a:t>
            </a:r>
            <a:r>
              <a:rPr sz="4200"/>
              <a:t>Proceso Complejo (RIAI+SET+SPC+RL)</a:t>
            </a:r>
            <a:endParaRPr sz="4200"/>
          </a:p>
          <a:p>
            <a:pPr marL="1334770" indent="-293370" algn="l" defTabSz="457200">
              <a:buClr>
                <a:srgbClr val="FFFFFF"/>
              </a:buClr>
              <a:buSzPct val="100000"/>
              <a:buChar char="•"/>
              <a:defRPr b="0"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Sub-proceso de </a:t>
            </a:r>
            <a:r>
              <a:rPr>
                <a:solidFill>
                  <a:srgbClr val="FF7E79"/>
                </a:solidFill>
                <a:latin typeface="Avenir Heavy"/>
                <a:ea typeface="Avenir Heavy"/>
                <a:cs typeface="Avenir Heavy"/>
                <a:sym typeface="Avenir Heavy"/>
              </a:rPr>
              <a:t>leer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marL="1334770" indent="-293370" algn="l" defTabSz="457200">
              <a:buClr>
                <a:srgbClr val="FFFFFF"/>
              </a:buClr>
              <a:buSzPct val="100000"/>
              <a:buChar char="•"/>
              <a:defRPr b="0"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Sub-proceso de </a:t>
            </a:r>
            <a:r>
              <a:rPr>
                <a:solidFill>
                  <a:srgbClr val="FF7E79"/>
                </a:solidFill>
                <a:latin typeface="Avenir Heavy"/>
                <a:ea typeface="Avenir Heavy"/>
                <a:cs typeface="Avenir Heavy"/>
                <a:sym typeface="Avenir Heavy"/>
              </a:rPr>
              <a:t>comprender</a:t>
            </a:r>
            <a:endParaRPr>
              <a:solidFill>
                <a:srgbClr val="FF7E79"/>
              </a:solidFill>
              <a:latin typeface="Avenir Heavy"/>
              <a:ea typeface="Avenir Heavy"/>
              <a:cs typeface="Avenir Heavy"/>
              <a:sym typeface="Avenir Heavy"/>
            </a:endParaRPr>
          </a:p>
          <a:p>
            <a:pPr marL="1334770" indent="-293370" algn="l" defTabSz="457200">
              <a:buClr>
                <a:srgbClr val="FFFFFF"/>
              </a:buClr>
              <a:buSzPct val="100000"/>
              <a:buChar char="•"/>
              <a:defRPr b="0"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Sub-proceso de </a:t>
            </a:r>
            <a:r>
              <a:rPr>
                <a:solidFill>
                  <a:srgbClr val="FF7E79"/>
                </a:solidFill>
                <a:latin typeface="Avenir Heavy"/>
                <a:ea typeface="Avenir Heavy"/>
                <a:cs typeface="Avenir Heavy"/>
                <a:sym typeface="Avenir Heavy"/>
              </a:rPr>
              <a:t>aprender</a:t>
            </a:r>
            <a:endParaRPr sz="2200">
              <a:solidFill>
                <a:srgbClr val="FF7E79"/>
              </a:solidFill>
              <a:latin typeface="Avenir Heavy"/>
              <a:ea typeface="Avenir Heavy"/>
              <a:cs typeface="Avenir Heavy"/>
              <a:sym typeface="Avenir Heavy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l lenguaje (palabras) oral y escrito es un instrumento del proceso de aprendizaje (porque/cuando comprendemos las palabras).…"/>
          <p:cNvSpPr txBox="1"/>
          <p:nvPr/>
        </p:nvSpPr>
        <p:spPr>
          <a:xfrm>
            <a:off x="378767" y="431800"/>
            <a:ext cx="11917066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4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LECTORA</a:t>
            </a:r>
          </a:p>
          <a:p>
            <a:pPr marL="586740" indent="-293370" algn="l" defTabSz="457200">
              <a:buClr>
                <a:srgbClr val="FFFFFF"/>
              </a:buClr>
              <a:buSzPct val="100000"/>
              <a:buChar char="•"/>
              <a:defRPr b="0" sz="5000">
                <a:solidFill>
                  <a:srgbClr val="D4FB79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</a:t>
            </a:r>
            <a:r>
              <a:rPr sz="4200"/>
              <a:t>Proceso Complejo (RIAI+SET+SPC+RL)</a:t>
            </a:r>
            <a:endParaRPr sz="4200"/>
          </a:p>
          <a:p>
            <a:pPr marL="1334770" indent="-293370" algn="l" defTabSz="457200">
              <a:buClr>
                <a:srgbClr val="FFFFFF"/>
              </a:buClr>
              <a:buSzPct val="100000"/>
              <a:buChar char="•"/>
              <a:defRPr b="0"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Sub-proceso de </a:t>
            </a:r>
            <a:r>
              <a:rPr>
                <a:solidFill>
                  <a:srgbClr val="FF7E79"/>
                </a:solidFill>
              </a:rPr>
              <a:t>leer</a:t>
            </a:r>
          </a:p>
          <a:p>
            <a:pPr marL="1334770" indent="-293370" algn="l" defTabSz="457200">
              <a:buClr>
                <a:srgbClr val="FFFFFF"/>
              </a:buClr>
              <a:buSzPct val="100000"/>
              <a:buChar char="•"/>
              <a:defRPr b="0"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Sub-proceso de </a:t>
            </a:r>
            <a:r>
              <a:rPr>
                <a:solidFill>
                  <a:srgbClr val="FF7E79"/>
                </a:solidFill>
              </a:rPr>
              <a:t>comprender</a:t>
            </a:r>
            <a:endParaRPr>
              <a:solidFill>
                <a:srgbClr val="FF7E79"/>
              </a:solidFill>
            </a:endParaRPr>
          </a:p>
          <a:p>
            <a:pPr marL="1334770" indent="-293370" algn="l" defTabSz="457200">
              <a:buClr>
                <a:srgbClr val="FFFFFF"/>
              </a:buClr>
              <a:buSzPct val="100000"/>
              <a:buChar char="•"/>
              <a:defRPr b="0"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Sub-proceso de </a:t>
            </a:r>
            <a:r>
              <a:rPr>
                <a:solidFill>
                  <a:srgbClr val="FF7E79"/>
                </a:solidFill>
              </a:rPr>
              <a:t>aprender</a:t>
            </a:r>
            <a:endParaRPr sz="2200">
              <a:solidFill>
                <a:srgbClr val="FF7E7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l lenguaje (palabras) oral y escrito es un instrumento del proceso de aprendizaje (porque/cuando comprendemos las palabras).…"/>
          <p:cNvSpPr txBox="1"/>
          <p:nvPr/>
        </p:nvSpPr>
        <p:spPr>
          <a:xfrm>
            <a:off x="645467" y="647700"/>
            <a:ext cx="11917066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4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leer, comprender y aprender</a:t>
            </a:r>
          </a:p>
          <a:p>
            <a:pPr algn="l" defTabSz="457200">
              <a:defRPr b="0" sz="4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* </a:t>
            </a:r>
            <a:r>
              <a:rPr>
                <a:solidFill>
                  <a:srgbClr val="FFFFFF"/>
                </a:solidFill>
              </a:rPr>
              <a:t>Inter-texto del lector</a:t>
            </a:r>
            <a:endParaRPr sz="2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l lenguaje (palabras) oral y escrito es un instrumento del proceso de aprendizaje (porque/cuando comprendemos las palabras).…"/>
          <p:cNvSpPr txBox="1"/>
          <p:nvPr/>
        </p:nvSpPr>
        <p:spPr>
          <a:xfrm>
            <a:off x="543867" y="1231900"/>
            <a:ext cx="11917066" cy="332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4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leer, comprender y aprender</a:t>
            </a:r>
          </a:p>
          <a:p>
            <a:pPr algn="l" defTabSz="457200">
              <a:defRPr b="0" sz="4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* </a:t>
            </a:r>
            <a:r>
              <a:rPr>
                <a:solidFill>
                  <a:srgbClr val="FF7E79"/>
                </a:solidFill>
              </a:rPr>
              <a:t>Inter-texto del lector</a:t>
            </a:r>
            <a:r>
              <a:rPr>
                <a:solidFill>
                  <a:srgbClr val="FFFFFF"/>
                </a:solidFill>
              </a:rPr>
              <a:t>, conjunto de conocimientos inmediatos y previos del lector.</a:t>
            </a:r>
            <a:endParaRPr sz="2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l lenguaje (palabras) oral y escrito es un instrumento del proceso de aprendizaje (porque/cuando comprendemos las palabras).…"/>
          <p:cNvSpPr txBox="1"/>
          <p:nvPr/>
        </p:nvSpPr>
        <p:spPr>
          <a:xfrm>
            <a:off x="543867" y="1441450"/>
            <a:ext cx="11917066" cy="852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z="79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FFFF"/>
                </a:solidFill>
              </a:rPr>
              <a:t>¿Cuál es la utilidad de conocer que la </a:t>
            </a:r>
            <a:r>
              <a:t>Comprensión Lectora </a:t>
            </a:r>
            <a:r>
              <a:rPr>
                <a:solidFill>
                  <a:srgbClr val="FFFFFF"/>
                </a:solidFill>
              </a:rPr>
              <a:t>es un proceso?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l lenguaje (palabras) oral y escrito es un instrumento del proceso de aprendizaje (porque/cuando comprendemos las palabras).…"/>
          <p:cNvSpPr txBox="1"/>
          <p:nvPr/>
        </p:nvSpPr>
        <p:spPr>
          <a:xfrm>
            <a:off x="315267" y="1600200"/>
            <a:ext cx="11917066" cy="711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0" sz="79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Al leer queremos comprender, queremos tener comprensión.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El lenguaje (palabras) oral y escrito es un instrumento del proceso de aprendizaje (porque/cuando comprendemos las palabras).…"/>
          <p:cNvSpPr txBox="1"/>
          <p:nvPr/>
        </p:nvSpPr>
        <p:spPr>
          <a:xfrm>
            <a:off x="391467" y="2292350"/>
            <a:ext cx="11917066" cy="570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0" sz="79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Comprensión es el producto terminado de la lectura.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El lenguaje (palabras) oral y escrito es un instrumento del proceso de aprendizaje (porque/cuando comprendemos las palabras).…"/>
          <p:cNvSpPr txBox="1"/>
          <p:nvPr/>
        </p:nvSpPr>
        <p:spPr>
          <a:xfrm>
            <a:off x="366067" y="527050"/>
            <a:ext cx="11917066" cy="288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0" sz="79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Comprensión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