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60" r:id="rId5"/>
    <p:sldId id="262" r:id="rId6"/>
    <p:sldId id="264" r:id="rId7"/>
    <p:sldId id="263" r:id="rId8"/>
    <p:sldId id="265" r:id="rId9"/>
    <p:sldId id="266" r:id="rId10"/>
    <p:sldId id="270" r:id="rId11"/>
    <p:sldId id="269" r:id="rId12"/>
    <p:sldId id="268" r:id="rId13"/>
    <p:sldId id="267" r:id="rId14"/>
    <p:sldId id="271" r:id="rId15"/>
    <p:sldId id="274" r:id="rId16"/>
    <p:sldId id="273" r:id="rId17"/>
    <p:sldId id="272" r:id="rId18"/>
    <p:sldId id="275" r:id="rId19"/>
    <p:sldId id="278" r:id="rId20"/>
    <p:sldId id="277" r:id="rId21"/>
    <p:sldId id="276" r:id="rId22"/>
    <p:sldId id="279" r:id="rId23"/>
    <p:sldId id="282" r:id="rId24"/>
    <p:sldId id="281" r:id="rId25"/>
    <p:sldId id="280" r:id="rId26"/>
    <p:sldId id="283" r:id="rId27"/>
    <p:sldId id="285" r:id="rId28"/>
    <p:sldId id="284" r:id="rId29"/>
    <p:sldId id="286" r:id="rId30"/>
    <p:sldId id="288" r:id="rId31"/>
    <p:sldId id="287" r:id="rId32"/>
    <p:sldId id="289" r:id="rId33"/>
    <p:sldId id="290" r:id="rId34"/>
    <p:sldId id="294" r:id="rId35"/>
    <p:sldId id="293" r:id="rId36"/>
    <p:sldId id="292" r:id="rId37"/>
    <p:sldId id="291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215" autoAdjust="0"/>
  </p:normalViewPr>
  <p:slideViewPr>
    <p:cSldViewPr snapToGrid="0">
      <p:cViewPr varScale="1">
        <p:scale>
          <a:sx n="56" d="100"/>
          <a:sy n="56" d="100"/>
        </p:scale>
        <p:origin x="102" y="119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5</a:t>
            </a:r>
            <a:r>
              <a:rPr lang="uk-UA" sz="128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.2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Питання, пов’язані зі вченням про Трійцю</a:t>
            </a:r>
            <a:endParaRPr lang="uk-UA" sz="3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7355" y="1596177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Синівство Христа: вічне чи втілене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ΈΓΕΝΝΗΘΗΝ народжений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329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Питання, пов’язані зі вченням про Трійцю</a:t>
            </a:r>
            <a:endParaRPr lang="uk-UA" sz="3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7355" y="1596177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Синівство Христа: вічне чи втілене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ΈΓΕΝΝΗΘΗΝ народжений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ΠΡΩΤΟΤΟΚΟΝ первородний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205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Питання, пов’язані зі вченням про Трійцю</a:t>
            </a:r>
            <a:endParaRPr lang="uk-UA" sz="3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7355" y="1596177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Синівство Христа: вічне чи втілене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ΈΓΕΝΝΗΘΗΝ народжений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ΠΡΩΤΟΤΟΚΟΝ первородний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ΜΟΝΟΓΕΝΉΣ єдинородний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217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Питання, пов’язані зі вченням про Трійцю</a:t>
            </a:r>
            <a:endParaRPr lang="uk-UA" sz="3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7355" y="1596177"/>
            <a:ext cx="6223452" cy="473458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Синівство Христа: вічне чи втілене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ΈΓΕΝΝΗΘΗΝ народжений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ΠΡΩΤΟΤΟΚΟΝ первородний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ΜΟΝΟΓΕΝΉΣ єдинородний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Філеокве</a:t>
            </a: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FILIOQUE</a:t>
            </a: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– що виходить від Батька і Сина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387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7355" y="1596177"/>
            <a:ext cx="6223452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Природні якості (які не передаються):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028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7355" y="1596177"/>
            <a:ext cx="6223452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Природні якості (які не передаються):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 є Дух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047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7355" y="1596177"/>
            <a:ext cx="6223452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Природні якості (які не передаються):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 є Дух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Всезнання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348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7355" y="1596177"/>
            <a:ext cx="6223452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Природні якості (які не передаються):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 є Дух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Всезнання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Всемогутність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631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Всюдисущність</a:t>
            </a: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795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Всюдисущність</a:t>
            </a: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Вічність та незмінність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27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Визначення Трійці</a:t>
            </a:r>
            <a:endParaRPr lang="uk-UA" sz="4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4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Trinitas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56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Всюдисущність</a:t>
            </a: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Вічність та незмінність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Нескінченність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716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Всюдисущність</a:t>
            </a: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Вічність та незмінність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Нескінченність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Суверенність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6293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Моральні якості (які передаються):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056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Моральні якості (які передаються):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Божа святість, праведність та справедливість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7865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Моральні якості (які передаються):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Божа святість, праведність та справедливість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Божа милість та істина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9984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Сутність та природа Бога</a:t>
            </a:r>
            <a:endParaRPr lang="uk-UA" sz="148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Моральні якості (які передаються):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Божа святість, праведність та справедливість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Божа милість та істина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Божа любов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045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Визначення Божих декретів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9763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Визначення Божих декретів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Характеристика Божих декретів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096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Визначення Божих декретів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Характеристика Божих декретів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Термінологія Старого Заповіту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353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Термінологія Нового Заповіту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889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Визначення Трійці</a:t>
            </a:r>
            <a:endParaRPr lang="uk-UA" sz="4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4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Trinitas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Persona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655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Термінологія Нового Заповіту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Розуміння Божих декретів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9559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Термінологія Нового Заповіту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Розуміння Божих декретів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Порядок Божих декретів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2398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46582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40E1EF0-1563-468D-B8AA-1A289023E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808801"/>
              </p:ext>
            </p:extLst>
          </p:nvPr>
        </p:nvGraphicFramePr>
        <p:xfrm>
          <a:off x="379563" y="929002"/>
          <a:ext cx="11524889" cy="58084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5507">
                  <a:extLst>
                    <a:ext uri="{9D8B030D-6E8A-4147-A177-3AD203B41FA5}">
                      <a16:colId xmlns:a16="http://schemas.microsoft.com/office/drawing/2014/main" val="2952760508"/>
                    </a:ext>
                  </a:extLst>
                </a:gridCol>
                <a:gridCol w="2017578">
                  <a:extLst>
                    <a:ext uri="{9D8B030D-6E8A-4147-A177-3AD203B41FA5}">
                      <a16:colId xmlns:a16="http://schemas.microsoft.com/office/drawing/2014/main" val="452447623"/>
                    </a:ext>
                  </a:extLst>
                </a:gridCol>
                <a:gridCol w="1897407">
                  <a:extLst>
                    <a:ext uri="{9D8B030D-6E8A-4147-A177-3AD203B41FA5}">
                      <a16:colId xmlns:a16="http://schemas.microsoft.com/office/drawing/2014/main" val="1344694276"/>
                    </a:ext>
                  </a:extLst>
                </a:gridCol>
                <a:gridCol w="1903924">
                  <a:extLst>
                    <a:ext uri="{9D8B030D-6E8A-4147-A177-3AD203B41FA5}">
                      <a16:colId xmlns:a16="http://schemas.microsoft.com/office/drawing/2014/main" val="1817859836"/>
                    </a:ext>
                  </a:extLst>
                </a:gridCol>
                <a:gridCol w="1904648">
                  <a:extLst>
                    <a:ext uri="{9D8B030D-6E8A-4147-A177-3AD203B41FA5}">
                      <a16:colId xmlns:a16="http://schemas.microsoft.com/office/drawing/2014/main" val="1590182176"/>
                    </a:ext>
                  </a:extLst>
                </a:gridCol>
                <a:gridCol w="1885825">
                  <a:extLst>
                    <a:ext uri="{9D8B030D-6E8A-4147-A177-3AD203B41FA5}">
                      <a16:colId xmlns:a16="http://schemas.microsoft.com/office/drawing/2014/main" val="3191901523"/>
                    </a:ext>
                  </a:extLst>
                </a:gridCol>
              </a:tblGrid>
              <a:tr h="801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Суплапсаріанство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(обмежене викуплення)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Інфролапсаріанство (обмежене викуплення)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Арменіанство (необмежене викуплення)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Лютерани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Весліани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Римо-Католики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 anchor="ctr"/>
                </a:tc>
                <a:extLst>
                  <a:ext uri="{0D108BD9-81ED-4DB2-BD59-A6C34878D82A}">
                    <a16:rowId xmlns:a16="http://schemas.microsoft.com/office/drawing/2014/main" val="1214789940"/>
                  </a:ext>
                </a:extLst>
              </a:tr>
              <a:tr h="11453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Обрання декого до спасіння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Дозвіл гріхопадіння так само як і провини, зіпсованості та повної неспроможності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Дозвіл гріхопадіння так само як і зіпсованості та провини, моральної неспроможності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Дозвіл гріхопадіння так само як і провини, зіпсованості та повної неспроможності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Дозвіл гріхопадіння так само як і провини, зіпсованості та повної неспроможності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Дозвіл гріхопадіння так само як і надприродної праведності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extLst>
                  <a:ext uri="{0D108BD9-81ED-4DB2-BD59-A6C34878D82A}">
                    <a16:rowId xmlns:a16="http://schemas.microsoft.com/office/drawing/2014/main" val="938436508"/>
                  </a:ext>
                </a:extLst>
              </a:tr>
              <a:tr h="9141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Дозвіл гріхопадіння так само як і провини, зіпсованості та повної неспроможності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Обрання декого до спасіння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Дар Христа доступний для спасіння всіх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Дар Христа як викуплення за гріхи всього світу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Дар Христа як викуплення за гріхи всього світу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Дар Христа як </a:t>
                      </a:r>
                      <a:r>
                        <a:rPr lang="uk-UA" sz="1400" dirty="0" err="1">
                          <a:effectLst/>
                        </a:rPr>
                        <a:t>задовільнення</a:t>
                      </a:r>
                      <a:r>
                        <a:rPr lang="uk-UA" sz="1400" dirty="0">
                          <a:effectLst/>
                        </a:rPr>
                        <a:t> за гріхи всього світу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extLst>
                  <a:ext uri="{0D108BD9-81ED-4DB2-BD59-A6C34878D82A}">
                    <a16:rowId xmlns:a16="http://schemas.microsoft.com/office/drawing/2014/main" val="1222805413"/>
                  </a:ext>
                </a:extLst>
              </a:tr>
              <a:tr h="9141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Дар Христа для </a:t>
                      </a:r>
                      <a:r>
                        <a:rPr lang="uk-UA" sz="1400" dirty="0" err="1">
                          <a:effectLst/>
                        </a:rPr>
                        <a:t>викуплення</a:t>
                      </a:r>
                      <a:r>
                        <a:rPr lang="uk-UA" sz="1400" dirty="0">
                          <a:effectLst/>
                        </a:rPr>
                        <a:t> обраних, але достатній, але запропонований всім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Дар Христа для викуплення обраних, але достатній, але запропонований всім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Обрання декого за їхню моральну здатність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Дар благодаті, який передається через рятівну благодать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Відпущення первородного гріха і дар достатньої благодаті всім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Встановлення церкви, таїнств і застосування примирення Христового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extLst>
                  <a:ext uri="{0D108BD9-81ED-4DB2-BD59-A6C34878D82A}">
                    <a16:rowId xmlns:a16="http://schemas.microsoft.com/office/drawing/2014/main" val="517252873"/>
                  </a:ext>
                </a:extLst>
              </a:tr>
              <a:tr h="9135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Дар Духу Святого для спасіння викуплених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Дар Духу Святого для спасіння викуплених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Дар Духу Святого для моральних здатностей в обраних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Передвизначення до життя тих, хто не противиться засобам благодаті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Передвизначення до життя тих, хто покращує достатню благодать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Застосування примирення Христового через таїнства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extLst>
                  <a:ext uri="{0D108BD9-81ED-4DB2-BD59-A6C34878D82A}">
                    <a16:rowId xmlns:a16="http://schemas.microsoft.com/office/drawing/2014/main" val="838248510"/>
                  </a:ext>
                </a:extLst>
              </a:tr>
              <a:tr h="9135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Освячення всіх викуплених та відроджених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Освячення всіх викуплених та відроджених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Освячення Духом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Освячення через благодать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Освячення всіх, хто співпрацює з достатньою благодаттю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Творення святого життя у всіх, хто звершує таїнства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848" marR="32848" marT="0" marB="0"/>
                </a:tc>
                <a:extLst>
                  <a:ext uri="{0D108BD9-81ED-4DB2-BD59-A6C34878D82A}">
                    <a16:rowId xmlns:a16="http://schemas.microsoft.com/office/drawing/2014/main" val="2220531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14505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Термінологія Нового Заповіту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8337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Термінологія Нового Заповіту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Розуміння Божих декретів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9602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Термінологія Нового Заповіту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Розуміння Божих декретів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Порядок Божих декретів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5141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Термінологія Нового Заповіту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Розуміння Божих декретів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Порядок Божих декретів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Заперечення проти Божих декретів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7060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Божі декрети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871383"/>
            <a:ext cx="6223452" cy="473458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Термінологія Нового Заповіту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Розуміння Божих декретів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Порядок Божих декретів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Заперечення проти Божих декретів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Висновок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236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Визначення Трійці</a:t>
            </a:r>
            <a:endParaRPr lang="uk-UA" sz="4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4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Trinitas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Persona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Substantia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33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Богослов’я 1</a:t>
            </a:r>
            <a:endParaRPr lang="uk-UA" sz="13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Функції у Трійці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802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Богослов’я 1</a:t>
            </a:r>
            <a:endParaRPr lang="uk-UA" sz="13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Функції у Трійці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Підпорядкованість у Трійці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30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Богослов’я 1</a:t>
            </a:r>
            <a:endParaRPr lang="uk-UA" sz="13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Функції у Трійці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Підпорядкованість у Трійці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Ілюстрація Трійці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454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Богослов’я 1</a:t>
            </a:r>
            <a:endParaRPr lang="uk-UA" sz="13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E983703-4B4F-4B6D-B500-819DBC6057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9292" y="1666534"/>
            <a:ext cx="5056707" cy="424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614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Питання, пов’язані зі вченням про Трійцю</a:t>
            </a:r>
            <a:endParaRPr lang="uk-UA" sz="3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7355" y="1596177"/>
            <a:ext cx="6223452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Синівство Христа: вічне чи втілене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701194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283</TotalTime>
  <Words>670</Words>
  <Application>Microsoft Office PowerPoint</Application>
  <PresentationFormat>Широкоэкранный</PresentationFormat>
  <Paragraphs>161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2" baseType="lpstr">
      <vt:lpstr>Arial</vt:lpstr>
      <vt:lpstr>Calibri</vt:lpstr>
      <vt:lpstr>Times New Roman</vt:lpstr>
      <vt:lpstr>Tw Cen MT</vt:lpstr>
      <vt:lpstr>Капля</vt:lpstr>
      <vt:lpstr>Богослов’я 1</vt:lpstr>
      <vt:lpstr>Визначення Трійці</vt:lpstr>
      <vt:lpstr>Визначення Трійці</vt:lpstr>
      <vt:lpstr>Визначення Трійці</vt:lpstr>
      <vt:lpstr>Богослов’я 1</vt:lpstr>
      <vt:lpstr>Богослов’я 1</vt:lpstr>
      <vt:lpstr>Богослов’я 1</vt:lpstr>
      <vt:lpstr>Богослов’я 1</vt:lpstr>
      <vt:lpstr>Питання, пов’язані зі вченням про Трійцю</vt:lpstr>
      <vt:lpstr>Питання, пов’язані зі вченням про Трійцю</vt:lpstr>
      <vt:lpstr>Питання, пов’язані зі вченням про Трійцю</vt:lpstr>
      <vt:lpstr>Питання, пов’язані зі вченням про Трійцю</vt:lpstr>
      <vt:lpstr>Питання, пов’язані зі вченням про Трійцю</vt:lpstr>
      <vt:lpstr>Сутність та природа Бога</vt:lpstr>
      <vt:lpstr>Сутність та природа Бога</vt:lpstr>
      <vt:lpstr>Сутність та природа Бога</vt:lpstr>
      <vt:lpstr>Сутність та природа Бога</vt:lpstr>
      <vt:lpstr>Сутність та природа Бога</vt:lpstr>
      <vt:lpstr>Сутність та природа Бога</vt:lpstr>
      <vt:lpstr>Сутність та природа Бога</vt:lpstr>
      <vt:lpstr>Сутність та природа Бога</vt:lpstr>
      <vt:lpstr>Сутність та природа Бога</vt:lpstr>
      <vt:lpstr>Сутність та природа Бога</vt:lpstr>
      <vt:lpstr>Сутність та природа Бога</vt:lpstr>
      <vt:lpstr>Сутність та природа Бога</vt:lpstr>
      <vt:lpstr>Божі декрети</vt:lpstr>
      <vt:lpstr>Божі декрети</vt:lpstr>
      <vt:lpstr>Божі декрети</vt:lpstr>
      <vt:lpstr>Божі декрети</vt:lpstr>
      <vt:lpstr>Божі декрети</vt:lpstr>
      <vt:lpstr>Божі декрети</vt:lpstr>
      <vt:lpstr>Божі декрети</vt:lpstr>
      <vt:lpstr>Божі декрети</vt:lpstr>
      <vt:lpstr>Божі декрети</vt:lpstr>
      <vt:lpstr>Божі декрети</vt:lpstr>
      <vt:lpstr>Божі декрети</vt:lpstr>
      <vt:lpstr>Божі декрети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Ruslan Lvov</cp:lastModifiedBy>
  <cp:revision>32</cp:revision>
  <dcterms:created xsi:type="dcterms:W3CDTF">2021-03-08T18:15:17Z</dcterms:created>
  <dcterms:modified xsi:type="dcterms:W3CDTF">2021-12-14T10:02:39Z</dcterms:modified>
</cp:coreProperties>
</file>