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9" r:id="rId1"/>
  </p:sldMasterIdLst>
  <p:notesMasterIdLst>
    <p:notesMasterId r:id="rId21"/>
  </p:notes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</p:sldIdLst>
  <p:sldSz cx="18288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945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6" name="Shape 23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4833" y="5029203"/>
            <a:ext cx="13200902" cy="4525562"/>
          </a:xfrm>
        </p:spPr>
        <p:txBody>
          <a:bodyPr anchor="b">
            <a:normAutofit/>
          </a:bodyPr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4833" y="9554761"/>
            <a:ext cx="13200902" cy="2252566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63437" y="8642317"/>
            <a:ext cx="2790946" cy="1563562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668" y="9059083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959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1" y="1219200"/>
            <a:ext cx="13183970" cy="6234080"/>
          </a:xfrm>
        </p:spPr>
        <p:txBody>
          <a:bodyPr anchor="ctr">
            <a:normAutofit/>
          </a:bodyPr>
          <a:lstStyle>
            <a:lvl1pPr algn="l">
              <a:defRPr sz="9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4831" y="8708092"/>
            <a:ext cx="13183970" cy="3111728"/>
          </a:xfrm>
        </p:spPr>
        <p:txBody>
          <a:bodyPr anchor="ctr">
            <a:normAutofit/>
          </a:bodyPr>
          <a:lstStyle>
            <a:lvl1pPr marL="0" indent="0" algn="l">
              <a:buNone/>
              <a:defRPr sz="3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351F-53B1-3B4C-8CD4-15B0457E8E3F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6333055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6488281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3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6247" y="1219200"/>
            <a:ext cx="12219174" cy="5791200"/>
          </a:xfrm>
        </p:spPr>
        <p:txBody>
          <a:bodyPr anchor="ctr">
            <a:normAutofit/>
          </a:bodyPr>
          <a:lstStyle>
            <a:lvl1pPr algn="l">
              <a:defRPr sz="9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831944" y="7010400"/>
            <a:ext cx="11307776" cy="762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3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4831" y="8708092"/>
            <a:ext cx="13183970" cy="3111728"/>
          </a:xfrm>
        </p:spPr>
        <p:txBody>
          <a:bodyPr anchor="ctr">
            <a:normAutofit/>
          </a:bodyPr>
          <a:lstStyle>
            <a:lvl1pPr marL="0" indent="0" algn="l">
              <a:buNone/>
              <a:defRPr sz="3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1E8F6-4F69-E448-82E4-3FF8C30628E4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116" y="6333055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6488281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616633" y="1296010"/>
            <a:ext cx="914638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339067" y="5810612"/>
            <a:ext cx="914638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7613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1" y="4876803"/>
            <a:ext cx="13183970" cy="5449690"/>
          </a:xfrm>
        </p:spPr>
        <p:txBody>
          <a:bodyPr anchor="b">
            <a:normAutofit/>
          </a:bodyPr>
          <a:lstStyle>
            <a:lvl1pPr algn="l">
              <a:defRPr sz="9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1" y="10363200"/>
            <a:ext cx="13183970" cy="145924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0BAD4-EC93-8B4C-97AE-9AB5F3271B19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16" y="9821321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2456" y="996617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750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376247" y="1219200"/>
            <a:ext cx="12219174" cy="5791200"/>
          </a:xfrm>
        </p:spPr>
        <p:txBody>
          <a:bodyPr anchor="ctr">
            <a:normAutofit/>
          </a:bodyPr>
          <a:lstStyle>
            <a:lvl1pPr algn="l">
              <a:defRPr sz="9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84830" y="8686800"/>
            <a:ext cx="13376584" cy="16764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4800">
                <a:solidFill>
                  <a:schemeClr val="accent1"/>
                </a:solidFill>
              </a:defRPr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0" y="10363200"/>
            <a:ext cx="13376584" cy="145924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9050E-E079-6441-81E7-806D30677343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116" y="9821321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2456" y="996617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616633" y="1296010"/>
            <a:ext cx="914638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339067" y="5810612"/>
            <a:ext cx="914638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4295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2" y="1254814"/>
            <a:ext cx="13183968" cy="5760040"/>
          </a:xfrm>
        </p:spPr>
        <p:txBody>
          <a:bodyPr anchor="ctr">
            <a:normAutofit/>
          </a:bodyPr>
          <a:lstStyle>
            <a:lvl1pPr algn="l">
              <a:defRPr sz="9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84831" y="8686800"/>
            <a:ext cx="13183970" cy="16764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4800">
                <a:solidFill>
                  <a:schemeClr val="accent1"/>
                </a:solidFill>
              </a:defRPr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1" y="10363200"/>
            <a:ext cx="13183970" cy="145924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30AF-FFB7-DE42-B481-AAC2589869DA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9821321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2456" y="996617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932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5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757070" y="1254813"/>
            <a:ext cx="3312264" cy="1056763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4832" y="1254813"/>
            <a:ext cx="9432696" cy="105676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1980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body" sz="quarter" idx="1"/>
          </p:nvPr>
        </p:nvSpPr>
        <p:spPr>
          <a:xfrm>
            <a:off x="4046275" y="6142146"/>
            <a:ext cx="10195448" cy="2221254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sz="quarter" idx="13"/>
          </p:nvPr>
        </p:nvSpPr>
        <p:spPr>
          <a:xfrm>
            <a:off x="4046276" y="8363401"/>
            <a:ext cx="10195443" cy="1387029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body" sz="quarter" idx="14"/>
          </p:nvPr>
        </p:nvSpPr>
        <p:spPr>
          <a:xfrm>
            <a:off x="4046275" y="3675022"/>
            <a:ext cx="10195448" cy="2414213"/>
          </a:xfrm>
          <a:prstGeom prst="rect">
            <a:avLst/>
          </a:prstGeom>
        </p:spPr>
        <p:txBody>
          <a:bodyPr/>
          <a:lstStyle>
            <a:lvl1pPr marL="0" indent="0" algn="ctr" defTabSz="722376">
              <a:lnSpc>
                <a:spcPct val="80000"/>
              </a:lnSpc>
              <a:spcBef>
                <a:spcPts val="2700"/>
              </a:spcBef>
              <a:buClrTx/>
              <a:buSzTx/>
              <a:buNone/>
              <a:defRPr sz="15168" b="1"/>
            </a:lvl1pPr>
          </a:lstStyle>
          <a:p>
            <a:pPr marL="0" indent="0" algn="ctr" defTabSz="963168">
              <a:lnSpc>
                <a:spcPct val="80000"/>
              </a:lnSpc>
              <a:spcBef>
                <a:spcPts val="3600"/>
              </a:spcBef>
              <a:buClrTx/>
              <a:buSzTx/>
              <a:buNone/>
              <a:defRPr sz="15168" b="1"/>
            </a:pPr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00664479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Brea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/>
          </p:cNvSpPr>
          <p:nvPr>
            <p:ph type="body" sz="quarter" idx="1"/>
          </p:nvPr>
        </p:nvSpPr>
        <p:spPr>
          <a:xfrm>
            <a:off x="421841" y="2617108"/>
            <a:ext cx="5774243" cy="848178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3450"/>
              </a:spcBef>
              <a:buClrTx/>
              <a:buSzTx/>
              <a:buNone/>
              <a:defRPr sz="14400" b="1"/>
            </a:lvl1pPr>
            <a:lvl2pPr marL="1812471" indent="-1469571">
              <a:lnSpc>
                <a:spcPct val="80000"/>
              </a:lnSpc>
              <a:spcBef>
                <a:spcPts val="3450"/>
              </a:spcBef>
              <a:buClrTx/>
              <a:defRPr sz="14400" b="1"/>
            </a:lvl2pPr>
            <a:lvl3pPr marL="2057400" indent="-1371600">
              <a:lnSpc>
                <a:spcPct val="80000"/>
              </a:lnSpc>
              <a:spcBef>
                <a:spcPts val="3450"/>
              </a:spcBef>
              <a:buClrTx/>
              <a:defRPr sz="14400" b="1"/>
            </a:lvl3pPr>
            <a:lvl4pPr marL="2674619" indent="-1645919">
              <a:lnSpc>
                <a:spcPct val="80000"/>
              </a:lnSpc>
              <a:spcBef>
                <a:spcPts val="3450"/>
              </a:spcBef>
              <a:buClrTx/>
              <a:defRPr sz="14400" b="1"/>
            </a:lvl4pPr>
            <a:lvl5pPr marL="3017519" indent="-1645919">
              <a:lnSpc>
                <a:spcPct val="80000"/>
              </a:lnSpc>
              <a:spcBef>
                <a:spcPts val="3450"/>
              </a:spcBef>
              <a:buClrTx/>
              <a:defRPr sz="14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1" name="Shape 6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86582016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Point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body" sz="quarter" idx="1"/>
          </p:nvPr>
        </p:nvSpPr>
        <p:spPr>
          <a:xfrm>
            <a:off x="4046275" y="8363401"/>
            <a:ext cx="10195444" cy="138702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1" name="Shape 71"/>
          <p:cNvSpPr>
            <a:spLocks noGrp="1"/>
          </p:cNvSpPr>
          <p:nvPr>
            <p:ph type="body" sz="quarter" idx="13"/>
          </p:nvPr>
        </p:nvSpPr>
        <p:spPr>
          <a:xfrm>
            <a:off x="4046275" y="3675022"/>
            <a:ext cx="10195448" cy="2414213"/>
          </a:xfrm>
          <a:prstGeom prst="rect">
            <a:avLst/>
          </a:prstGeom>
        </p:spPr>
        <p:txBody>
          <a:bodyPr/>
          <a:lstStyle>
            <a:lvl1pPr marL="0" indent="0" algn="ctr" defTabSz="722376">
              <a:lnSpc>
                <a:spcPct val="80000"/>
              </a:lnSpc>
              <a:spcBef>
                <a:spcPts val="2700"/>
              </a:spcBef>
              <a:buClrTx/>
              <a:buSzTx/>
              <a:buNone/>
              <a:defRPr sz="15168" b="1"/>
            </a:lvl1pPr>
          </a:lstStyle>
          <a:p>
            <a:pPr marL="0" indent="0" algn="ctr" defTabSz="963168">
              <a:lnSpc>
                <a:spcPct val="80000"/>
              </a:lnSpc>
              <a:spcBef>
                <a:spcPts val="3600"/>
              </a:spcBef>
              <a:buClrTx/>
              <a:buSzTx/>
              <a:buNone/>
              <a:defRPr sz="15168" b="1"/>
            </a:pPr>
            <a:endParaRPr/>
          </a:p>
        </p:txBody>
      </p:sp>
      <p:sp>
        <p:nvSpPr>
          <p:cNvPr id="73" name="Shape 7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4995269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0403" y="1248220"/>
            <a:ext cx="13178398" cy="25617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4831" y="4267200"/>
            <a:ext cx="13183970" cy="75552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9A02F-357D-AF42-B110-A7740AFDCA1B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435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>
            <a:spLocks noGrp="1"/>
          </p:cNvSpPr>
          <p:nvPr>
            <p:ph type="title"/>
          </p:nvPr>
        </p:nvSpPr>
        <p:spPr>
          <a:xfrm>
            <a:off x="3625453" y="2321718"/>
            <a:ext cx="11037095" cy="4643441"/>
          </a:xfrm>
          <a:prstGeom prst="rect">
            <a:avLst/>
          </a:prstGeom>
        </p:spPr>
        <p:txBody>
          <a:bodyPr lIns="53577" tIns="53577" rIns="53577" bIns="53577" anchor="b"/>
          <a:lstStyle>
            <a:lvl1pPr algn="ctr" defTabSz="438150">
              <a:defRPr sz="8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Title Text</a:t>
            </a:r>
          </a:p>
        </p:txBody>
      </p:sp>
      <p:sp>
        <p:nvSpPr>
          <p:cNvPr id="214" name="Shape 214"/>
          <p:cNvSpPr>
            <a:spLocks noGrp="1"/>
          </p:cNvSpPr>
          <p:nvPr>
            <p:ph type="body" sz="quarter" idx="1"/>
          </p:nvPr>
        </p:nvSpPr>
        <p:spPr>
          <a:xfrm>
            <a:off x="3625453" y="7072311"/>
            <a:ext cx="11037095" cy="1607346"/>
          </a:xfrm>
          <a:prstGeom prst="rect">
            <a:avLst/>
          </a:prstGeom>
        </p:spPr>
        <p:txBody>
          <a:bodyPr lIns="53577" tIns="53577" rIns="53577" bIns="53577"/>
          <a:lstStyle>
            <a:lvl1pPr marL="0" indent="0" algn="ctr" defTabSz="438150">
              <a:lnSpc>
                <a:spcPct val="100000"/>
              </a:lnSpc>
              <a:buClrTx/>
              <a:buSzTx/>
              <a:buNone/>
              <a:defRPr sz="345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indent="0" algn="ctr" defTabSz="438150">
              <a:lnSpc>
                <a:spcPct val="100000"/>
              </a:lnSpc>
              <a:buClrTx/>
              <a:buSzTx/>
              <a:buNone/>
              <a:defRPr sz="345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indent="0" algn="ctr" defTabSz="438150">
              <a:lnSpc>
                <a:spcPct val="100000"/>
              </a:lnSpc>
              <a:buClrTx/>
              <a:buSzTx/>
              <a:buNone/>
              <a:defRPr sz="345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indent="0" algn="ctr" defTabSz="438150">
              <a:lnSpc>
                <a:spcPct val="100000"/>
              </a:lnSpc>
              <a:buClrTx/>
              <a:buSzTx/>
              <a:buNone/>
              <a:defRPr sz="345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indent="0" algn="ctr" defTabSz="438150">
              <a:lnSpc>
                <a:spcPct val="100000"/>
              </a:lnSpc>
              <a:buClrTx/>
              <a:buSzTx/>
              <a:buNone/>
              <a:defRPr sz="345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6" name="Shape 216"/>
          <p:cNvSpPr>
            <a:spLocks noGrp="1"/>
          </p:cNvSpPr>
          <p:nvPr>
            <p:ph type="sldNum" sz="quarter" idx="2"/>
          </p:nvPr>
        </p:nvSpPr>
        <p:spPr>
          <a:xfrm>
            <a:off x="8997107" y="13108782"/>
            <a:ext cx="280393" cy="399257"/>
          </a:xfrm>
          <a:prstGeom prst="rect">
            <a:avLst/>
          </a:prstGeom>
        </p:spPr>
        <p:txBody>
          <a:bodyPr lIns="53577" tIns="53577" rIns="53577" bIns="53577" anchor="t">
            <a:normAutofit/>
          </a:bodyPr>
          <a:lstStyle>
            <a:lvl1pPr algn="ctr" defTabSz="438150">
              <a:defRPr sz="15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7784127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1" y="4149124"/>
            <a:ext cx="13183970" cy="2937600"/>
          </a:xfrm>
        </p:spPr>
        <p:txBody>
          <a:bodyPr anchor="b"/>
          <a:lstStyle>
            <a:lvl1pPr algn="l">
              <a:defRPr sz="8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4831" y="7162800"/>
            <a:ext cx="13183970" cy="1720800"/>
          </a:xfrm>
        </p:spPr>
        <p:txBody>
          <a:bodyPr anchor="t"/>
          <a:lstStyle>
            <a:lvl1pPr marL="0" indent="0" algn="l">
              <a:buNone/>
              <a:defRPr sz="4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16" y="6333055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6488281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7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4833" y="4273413"/>
            <a:ext cx="6395062" cy="753479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74615" y="4273413"/>
            <a:ext cx="6394186" cy="753479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157556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7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30704" y="4453252"/>
            <a:ext cx="5749192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4830" y="5605777"/>
            <a:ext cx="6395064" cy="621140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312309" y="4446796"/>
            <a:ext cx="5746478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667430" y="5599321"/>
            <a:ext cx="6391360" cy="621140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2456" y="157556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9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0400" y="1248220"/>
            <a:ext cx="13178400" cy="25617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43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46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0" y="892176"/>
            <a:ext cx="5259168" cy="1952624"/>
          </a:xfrm>
        </p:spPr>
        <p:txBody>
          <a:bodyPr anchor="b"/>
          <a:lstStyle>
            <a:lvl1pPr algn="l"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6988" y="892179"/>
            <a:ext cx="7581812" cy="10829926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0" y="3197226"/>
            <a:ext cx="5259168" cy="8524872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1422389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65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831" y="9601200"/>
            <a:ext cx="13183970" cy="1133476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4831" y="1269930"/>
            <a:ext cx="13183970" cy="7709940"/>
          </a:xfrm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4831" y="10734676"/>
            <a:ext cx="13183970" cy="98742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16" y="9821321"/>
            <a:ext cx="2716712" cy="101601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2456" y="9966177"/>
            <a:ext cx="1169956" cy="730250"/>
          </a:xfrm>
        </p:spPr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988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2" y="457200"/>
            <a:ext cx="3962400" cy="13277256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40842" y="570"/>
            <a:ext cx="3904544" cy="13705936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365760" cy="1371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90400" y="1248220"/>
            <a:ext cx="13178400" cy="25617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4831" y="4267200"/>
            <a:ext cx="13183970" cy="777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544800" y="12270179"/>
            <a:ext cx="1532760" cy="7403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dirty="0"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84830" y="12271619"/>
            <a:ext cx="11432976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22456" y="1575567"/>
            <a:ext cx="1169956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rgbClr val="FEFFFF"/>
                </a:solidFill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46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  <p:sldLayoutId id="2147483687" r:id="rId18"/>
    <p:sldLayoutId id="2147483688" r:id="rId19"/>
    <p:sldLayoutId id="2147483689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72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685800" indent="-6858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Shape 328"/>
          <p:cNvSpPr/>
          <p:nvPr/>
        </p:nvSpPr>
        <p:spPr>
          <a:xfrm>
            <a:off x="713025" y="4578016"/>
            <a:ext cx="16861950" cy="2228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91439" rIns="91439" bIns="91439">
            <a:normAutofit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9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4400" dirty="0">
                <a:solidFill>
                  <a:schemeClr val="tx1"/>
                </a:solidFill>
              </a:rPr>
              <a:t>THE METHOD</a:t>
            </a:r>
          </a:p>
        </p:txBody>
      </p:sp>
      <p:sp>
        <p:nvSpPr>
          <p:cNvPr id="329" name="Shape 329"/>
          <p:cNvSpPr>
            <a:spLocks noGrp="1"/>
          </p:cNvSpPr>
          <p:nvPr>
            <p:ph type="body" sz="quarter" idx="1"/>
          </p:nvPr>
        </p:nvSpPr>
        <p:spPr>
          <a:xfrm>
            <a:off x="2273336" y="6758562"/>
            <a:ext cx="13741329" cy="237942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0" indent="0" algn="ctr">
              <a:lnSpc>
                <a:spcPct val="100000"/>
              </a:lnSpc>
              <a:buSzTx/>
              <a:buNone/>
              <a:defRPr sz="8800"/>
            </a:lvl1pPr>
          </a:lstStyle>
          <a:p>
            <a:r>
              <a:t>The Principles of Well-Executed Email Marketing Strategy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>
            <a:spLocks noGrp="1"/>
          </p:cNvSpPr>
          <p:nvPr>
            <p:ph type="body" sz="quarter" idx="1"/>
          </p:nvPr>
        </p:nvSpPr>
        <p:spPr>
          <a:xfrm>
            <a:off x="2497873" y="3453146"/>
            <a:ext cx="14903438" cy="6538347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defTabSz="482803">
              <a:lnSpc>
                <a:spcPct val="90000"/>
              </a:lnSpc>
              <a:defRPr sz="9405"/>
            </a:lvl1pPr>
          </a:lstStyle>
          <a:p>
            <a:r>
              <a:rPr dirty="0">
                <a:solidFill>
                  <a:schemeClr val="tx1"/>
                </a:solidFill>
              </a:rPr>
              <a:t>SOMEONE HAS SUBSCRIBED TO YOUR EMAIL LIST BUT THEY DON’T YET RECOGNIZE YOUR NAME IN THEIR INBOX OR LOOK FORWARD TO HEARING FROM YOU.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/>
          <p:nvPr/>
        </p:nvSpPr>
        <p:spPr>
          <a:xfrm>
            <a:off x="1420133" y="1912367"/>
            <a:ext cx="7816729" cy="1039047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438150">
              <a:defRPr sz="17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Futura Condensed"/>
                <a:ea typeface="Futura Condensed"/>
                <a:cs typeface="Futura Condensed"/>
                <a:sym typeface="Futura Condensed"/>
              </a:defRPr>
            </a:pPr>
            <a:endParaRPr sz="12750"/>
          </a:p>
        </p:txBody>
      </p:sp>
      <p:sp>
        <p:nvSpPr>
          <p:cNvPr id="365" name="Shape 365"/>
          <p:cNvSpPr/>
          <p:nvPr/>
        </p:nvSpPr>
        <p:spPr>
          <a:xfrm>
            <a:off x="1066882" y="5528468"/>
            <a:ext cx="8523229" cy="3046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7432" tIns="27432" rIns="27432" bIns="27432" anchor="ctr">
            <a:spAutoFit/>
          </a:bodyPr>
          <a:lstStyle/>
          <a:p>
            <a:pPr defTabSz="342900">
              <a:lnSpc>
                <a:spcPct val="80000"/>
              </a:lnSpc>
              <a:defRPr sz="9000" b="1" cap="all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sz="6000" dirty="0"/>
              <a:t>STORYBOARDING YOUR</a:t>
            </a:r>
          </a:p>
          <a:p>
            <a:pPr defTabSz="342900">
              <a:lnSpc>
                <a:spcPct val="80000"/>
              </a:lnSpc>
              <a:defRPr sz="12600" b="1" cap="all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sz="8000" dirty="0"/>
              <a:t>INDOCTRINATION</a:t>
            </a:r>
            <a:r>
              <a:rPr sz="7200" dirty="0">
                <a:solidFill>
                  <a:srgbClr val="383838"/>
                </a:solidFill>
                <a:latin typeface="Futura Condensed"/>
                <a:ea typeface="Futura Condensed"/>
                <a:cs typeface="Futura Condensed"/>
                <a:sym typeface="Futura Condensed"/>
              </a:rPr>
              <a:t> </a:t>
            </a:r>
            <a:r>
              <a:rPr sz="9600" dirty="0">
                <a:solidFill>
                  <a:srgbClr val="85B732"/>
                </a:solidFill>
                <a:latin typeface="Arial"/>
                <a:ea typeface="Arial"/>
                <a:cs typeface="Arial"/>
                <a:sym typeface="Arial"/>
              </a:rPr>
              <a:t>CAMPAIGN</a:t>
            </a:r>
          </a:p>
        </p:txBody>
      </p:sp>
      <p:sp>
        <p:nvSpPr>
          <p:cNvPr id="366" name="Shape 366"/>
          <p:cNvSpPr>
            <a:spLocks noGrp="1"/>
          </p:cNvSpPr>
          <p:nvPr>
            <p:ph type="body" sz="quarter" idx="1"/>
          </p:nvPr>
        </p:nvSpPr>
        <p:spPr>
          <a:xfrm>
            <a:off x="9236862" y="2205902"/>
            <a:ext cx="8952389" cy="9304196"/>
          </a:xfrm>
          <a:prstGeom prst="rect">
            <a:avLst/>
          </a:prstGeom>
        </p:spPr>
        <p:txBody>
          <a:bodyPr lIns="182849" tIns="182849" rIns="182849" bIns="182849" anchor="ctr">
            <a:normAutofit fontScale="85000" lnSpcReduction="20000"/>
          </a:bodyPr>
          <a:lstStyle/>
          <a:p>
            <a:pPr marL="630935" indent="-630935" algn="l" defTabSz="1261871">
              <a:lnSpc>
                <a:spcPct val="110000"/>
              </a:lnSpc>
              <a:spcBef>
                <a:spcPts val="4350"/>
              </a:spcBef>
              <a:buClr>
                <a:srgbClr val="99C534"/>
              </a:buClr>
              <a:buSzPct val="100000"/>
              <a:buAutoNum type="arabicPeriod"/>
              <a:defRPr sz="52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Welcome and introduce new subscriber to your brand…</a:t>
            </a:r>
          </a:p>
          <a:p>
            <a:pPr marL="630935" indent="-630935" algn="l" defTabSz="1261871">
              <a:lnSpc>
                <a:spcPct val="110000"/>
              </a:lnSpc>
              <a:spcBef>
                <a:spcPts val="4350"/>
              </a:spcBef>
              <a:buClr>
                <a:srgbClr val="99C534"/>
              </a:buClr>
              <a:buSzPct val="100000"/>
              <a:buAutoNum type="arabicPeriod"/>
              <a:defRPr sz="52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Restate the benefits of being a subscriber… </a:t>
            </a:r>
          </a:p>
          <a:p>
            <a:pPr marL="630935" indent="-630935" algn="l" defTabSz="1261871">
              <a:lnSpc>
                <a:spcPct val="110000"/>
              </a:lnSpc>
              <a:spcBef>
                <a:spcPts val="4350"/>
              </a:spcBef>
              <a:buClr>
                <a:srgbClr val="99C534"/>
              </a:buClr>
              <a:buSzPct val="100000"/>
              <a:buAutoNum type="arabicPeriod"/>
              <a:defRPr sz="52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Tell them what to expect… </a:t>
            </a:r>
          </a:p>
          <a:p>
            <a:pPr marL="630935" indent="-630935" algn="l" defTabSz="1261871">
              <a:lnSpc>
                <a:spcPct val="110000"/>
              </a:lnSpc>
              <a:spcBef>
                <a:spcPts val="4350"/>
              </a:spcBef>
              <a:buClr>
                <a:srgbClr val="99C534"/>
              </a:buClr>
              <a:buSzPct val="100000"/>
              <a:buAutoNum type="arabicPeriod"/>
              <a:defRPr sz="52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Tell them what to do next…</a:t>
            </a:r>
          </a:p>
          <a:p>
            <a:pPr marL="630935" indent="-630935" algn="l" defTabSz="1261871">
              <a:lnSpc>
                <a:spcPct val="110000"/>
              </a:lnSpc>
              <a:spcBef>
                <a:spcPts val="4350"/>
              </a:spcBef>
              <a:buClr>
                <a:srgbClr val="99C534"/>
              </a:buClr>
              <a:buSzPct val="100000"/>
              <a:buAutoNum type="arabicPeriod"/>
              <a:defRPr sz="52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Encourage whitelisting…</a:t>
            </a:r>
          </a:p>
          <a:p>
            <a:pPr marL="630935" indent="-630935" algn="l" defTabSz="1261871">
              <a:lnSpc>
                <a:spcPct val="110000"/>
              </a:lnSpc>
              <a:spcBef>
                <a:spcPts val="4350"/>
              </a:spcBef>
              <a:buClr>
                <a:srgbClr val="99C534"/>
              </a:buClr>
              <a:buSzPct val="100000"/>
              <a:buAutoNum type="arabicPeriod"/>
              <a:defRPr sz="52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Put your best foot forward…</a:t>
            </a:r>
          </a:p>
          <a:p>
            <a:pPr marL="630935" indent="-630935" algn="l" defTabSz="1261871">
              <a:lnSpc>
                <a:spcPct val="110000"/>
              </a:lnSpc>
              <a:spcBef>
                <a:spcPts val="4350"/>
              </a:spcBef>
              <a:buClr>
                <a:srgbClr val="99C534"/>
              </a:buClr>
              <a:buSzPct val="100000"/>
              <a:buAutoNum type="arabicPeriod"/>
              <a:defRPr sz="52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Campaign length 1 - 3 emails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3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3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" grpId="1" build="p" bldLvl="5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/>
          <p:nvPr/>
        </p:nvSpPr>
        <p:spPr>
          <a:xfrm>
            <a:off x="2273336" y="3949026"/>
            <a:ext cx="13741329" cy="11270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91439" rIns="91439" bIns="91439">
            <a:normAutofit lnSpcReduction="10000"/>
          </a:bodyPr>
          <a:lstStyle>
            <a:lvl1pPr defTabSz="1219200">
              <a:defRPr sz="8800">
                <a:solidFill>
                  <a:srgbClr val="A3C45A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6600"/>
              <a:t>The Role of The</a:t>
            </a:r>
          </a:p>
        </p:txBody>
      </p:sp>
      <p:sp>
        <p:nvSpPr>
          <p:cNvPr id="369" name="Shape 369"/>
          <p:cNvSpPr>
            <a:spLocks noGrp="1"/>
          </p:cNvSpPr>
          <p:nvPr>
            <p:ph type="body" sz="quarter" idx="1"/>
          </p:nvPr>
        </p:nvSpPr>
        <p:spPr>
          <a:xfrm>
            <a:off x="1412091" y="7111637"/>
            <a:ext cx="16162884" cy="2281745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indent="0" algn="ctr" defTabSz="758952">
              <a:lnSpc>
                <a:spcPct val="100000"/>
              </a:lnSpc>
              <a:buSzTx/>
              <a:buNone/>
              <a:defRPr sz="7300"/>
            </a:pPr>
            <a:r>
              <a:rPr dirty="0"/>
              <a:t>To </a:t>
            </a:r>
            <a:r>
              <a:rPr b="1" dirty="0"/>
              <a:t>Turn Subscribers Into BUYERS</a:t>
            </a:r>
            <a:r>
              <a:rPr dirty="0"/>
              <a:t> By Prescribing The Next Logical Step Based On What You Know They’re Currently Interested In!</a:t>
            </a:r>
          </a:p>
        </p:txBody>
      </p:sp>
      <p:sp>
        <p:nvSpPr>
          <p:cNvPr id="370" name="Shape 370"/>
          <p:cNvSpPr/>
          <p:nvPr/>
        </p:nvSpPr>
        <p:spPr>
          <a:xfrm>
            <a:off x="713025" y="5056822"/>
            <a:ext cx="16861950" cy="1478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91439" rIns="91439" bIns="91439">
            <a:normAutofit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2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9150" dirty="0">
                <a:solidFill>
                  <a:schemeClr val="tx1"/>
                </a:solidFill>
              </a:rPr>
              <a:t>ENGAGEMENT CAMPAIGN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Shape 372"/>
          <p:cNvSpPr>
            <a:spLocks noGrp="1"/>
          </p:cNvSpPr>
          <p:nvPr>
            <p:ph type="body" sz="quarter" idx="1"/>
          </p:nvPr>
        </p:nvSpPr>
        <p:spPr>
          <a:xfrm>
            <a:off x="1216949" y="3314601"/>
            <a:ext cx="15854103" cy="5508716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defTabSz="536447">
              <a:lnSpc>
                <a:spcPct val="90000"/>
              </a:lnSpc>
              <a:defRPr sz="10400"/>
            </a:lvl1pPr>
          </a:lstStyle>
          <a:p>
            <a:r>
              <a:t>NOW THAT YOUR SUBSCRIBER KNOWS WHO YOU ARE AND YOU KNOW WHAT THEY’RE INTERESTED IN RIGHT NOW…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/>
          <p:nvPr/>
        </p:nvSpPr>
        <p:spPr>
          <a:xfrm>
            <a:off x="1310769" y="1519471"/>
            <a:ext cx="7611558" cy="1050627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438150">
              <a:defRPr sz="17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Futura Condensed"/>
                <a:ea typeface="Futura Condensed"/>
                <a:cs typeface="Futura Condensed"/>
                <a:sym typeface="Futura Condensed"/>
              </a:defRPr>
            </a:pPr>
            <a:endParaRPr sz="12750"/>
          </a:p>
        </p:txBody>
      </p:sp>
      <p:sp>
        <p:nvSpPr>
          <p:cNvPr id="375" name="Shape 375"/>
          <p:cNvSpPr/>
          <p:nvPr/>
        </p:nvSpPr>
        <p:spPr>
          <a:xfrm>
            <a:off x="854196" y="5851661"/>
            <a:ext cx="8523229" cy="25668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7432" tIns="27432" rIns="27432" bIns="27432" anchor="ctr">
            <a:spAutoFit/>
          </a:bodyPr>
          <a:lstStyle/>
          <a:p>
            <a:pPr defTabSz="342900">
              <a:lnSpc>
                <a:spcPct val="80000"/>
              </a:lnSpc>
              <a:defRPr sz="7400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400" dirty="0"/>
              <a:t>STORYBOARDING YOUR</a:t>
            </a:r>
          </a:p>
          <a:p>
            <a:pPr defTabSz="342900">
              <a:lnSpc>
                <a:spcPct val="80000"/>
              </a:lnSpc>
              <a:defRPr sz="123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7200" dirty="0"/>
              <a:t>ENGAGEMENT</a:t>
            </a:r>
            <a:r>
              <a:rPr sz="6600" dirty="0">
                <a:solidFill>
                  <a:srgbClr val="383838"/>
                </a:solidFill>
                <a:latin typeface="Futura Condensed"/>
                <a:ea typeface="Futura Condensed"/>
                <a:cs typeface="Futura Condensed"/>
                <a:sym typeface="Futura Condensed"/>
              </a:rPr>
              <a:t> </a:t>
            </a:r>
            <a:r>
              <a:rPr sz="8800" dirty="0">
                <a:solidFill>
                  <a:srgbClr val="85B732"/>
                </a:solidFill>
              </a:rPr>
              <a:t>CAMPAIGN</a:t>
            </a:r>
          </a:p>
        </p:txBody>
      </p:sp>
      <p:sp>
        <p:nvSpPr>
          <p:cNvPr id="376" name="Shape 376"/>
          <p:cNvSpPr>
            <a:spLocks noGrp="1"/>
          </p:cNvSpPr>
          <p:nvPr>
            <p:ph type="body" sz="quarter" idx="1"/>
          </p:nvPr>
        </p:nvSpPr>
        <p:spPr>
          <a:xfrm>
            <a:off x="9236862" y="2205902"/>
            <a:ext cx="8952389" cy="9304196"/>
          </a:xfrm>
          <a:prstGeom prst="rect">
            <a:avLst/>
          </a:prstGeom>
        </p:spPr>
        <p:txBody>
          <a:bodyPr lIns="182849" tIns="182849" rIns="182849" bIns="182849" anchor="ctr">
            <a:normAutofit fontScale="77500" lnSpcReduction="20000"/>
          </a:bodyPr>
          <a:lstStyle/>
          <a:p>
            <a:pPr marL="658368" indent="-658368" algn="l" defTabSz="1316736">
              <a:lnSpc>
                <a:spcPct val="110000"/>
              </a:lnSpc>
              <a:spcBef>
                <a:spcPts val="4575"/>
              </a:spcBef>
              <a:buClr>
                <a:srgbClr val="99C534"/>
              </a:buClr>
              <a:buSzPct val="100000"/>
              <a:buAutoNum type="arabicPeriod"/>
              <a:defRPr sz="5400" b="1">
                <a:latin typeface="Arial"/>
                <a:ea typeface="Arial"/>
                <a:cs typeface="Arial"/>
                <a:sym typeface="Arial"/>
              </a:defRPr>
            </a:pPr>
            <a:r>
              <a:t>Turns subscribers into converts (WHAT IS A CONVERSION?)</a:t>
            </a:r>
          </a:p>
          <a:p>
            <a:pPr marL="658368" indent="-658368" algn="l" defTabSz="1316736">
              <a:lnSpc>
                <a:spcPct val="110000"/>
              </a:lnSpc>
              <a:spcBef>
                <a:spcPts val="4575"/>
              </a:spcBef>
              <a:buClr>
                <a:srgbClr val="99C534"/>
              </a:buClr>
              <a:buSzPct val="100000"/>
              <a:buAutoNum type="arabicPeriod"/>
              <a:defRPr sz="5400" b="1">
                <a:latin typeface="Arial"/>
                <a:ea typeface="Arial"/>
                <a:cs typeface="Arial"/>
                <a:sym typeface="Arial"/>
              </a:defRPr>
            </a:pPr>
            <a:r>
              <a:t>References the previous POSITIVE action…</a:t>
            </a:r>
          </a:p>
          <a:p>
            <a:pPr marL="658368" indent="-658368" algn="l" defTabSz="1316736">
              <a:lnSpc>
                <a:spcPct val="110000"/>
              </a:lnSpc>
              <a:spcBef>
                <a:spcPts val="4575"/>
              </a:spcBef>
              <a:buClr>
                <a:srgbClr val="99C534"/>
              </a:buClr>
              <a:buSzPct val="100000"/>
              <a:buAutoNum type="arabicPeriod"/>
              <a:defRPr sz="5400" b="1">
                <a:latin typeface="Arial"/>
                <a:ea typeface="Arial"/>
                <a:cs typeface="Arial"/>
                <a:sym typeface="Arial"/>
              </a:defRPr>
            </a:pPr>
            <a:r>
              <a:t>Overcomes (or inoculate against) KNOWN objections… </a:t>
            </a:r>
          </a:p>
          <a:p>
            <a:pPr marL="658368" indent="-658368" algn="l" defTabSz="1316736">
              <a:lnSpc>
                <a:spcPct val="110000"/>
              </a:lnSpc>
              <a:spcBef>
                <a:spcPts val="4575"/>
              </a:spcBef>
              <a:buClr>
                <a:srgbClr val="99C534"/>
              </a:buClr>
              <a:buSzPct val="100000"/>
              <a:buAutoNum type="arabicPeriod"/>
              <a:defRPr sz="5400" b="1">
                <a:latin typeface="Arial"/>
                <a:ea typeface="Arial"/>
                <a:cs typeface="Arial"/>
                <a:sym typeface="Arial"/>
              </a:defRPr>
            </a:pPr>
            <a:r>
              <a:t>Prescribes the next logical step…</a:t>
            </a:r>
          </a:p>
          <a:p>
            <a:pPr marL="658368" indent="-658368" algn="l" defTabSz="1316736">
              <a:lnSpc>
                <a:spcPct val="110000"/>
              </a:lnSpc>
              <a:spcBef>
                <a:spcPts val="4575"/>
              </a:spcBef>
              <a:buClr>
                <a:srgbClr val="99C534"/>
              </a:buClr>
              <a:buSzPct val="100000"/>
              <a:buAutoNum type="arabicPeriod"/>
              <a:defRPr sz="5400" b="1">
                <a:latin typeface="Arial"/>
                <a:ea typeface="Arial"/>
                <a:cs typeface="Arial"/>
                <a:sym typeface="Arial"/>
              </a:defRPr>
            </a:pPr>
            <a:r>
              <a:t>Asks for the order…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" grpId="1" build="p" bldLvl="5" animBg="1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/>
          <p:nvPr/>
        </p:nvSpPr>
        <p:spPr>
          <a:xfrm>
            <a:off x="2273336" y="3949026"/>
            <a:ext cx="13741329" cy="11270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91439" rIns="91439" bIns="91439">
            <a:normAutofit lnSpcReduction="10000"/>
          </a:bodyPr>
          <a:lstStyle>
            <a:lvl1pPr defTabSz="1219200">
              <a:defRPr sz="8800">
                <a:solidFill>
                  <a:srgbClr val="A3C45A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6600"/>
              <a:t>The Role of The</a:t>
            </a:r>
          </a:p>
        </p:txBody>
      </p:sp>
      <p:sp>
        <p:nvSpPr>
          <p:cNvPr id="379" name="Shape 379"/>
          <p:cNvSpPr/>
          <p:nvPr/>
        </p:nvSpPr>
        <p:spPr>
          <a:xfrm>
            <a:off x="713025" y="5350900"/>
            <a:ext cx="16861950" cy="1478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91439" rIns="91439" bIns="91439">
            <a:normAutofit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2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9150" dirty="0">
                <a:solidFill>
                  <a:schemeClr val="tx1"/>
                </a:solidFill>
              </a:rPr>
              <a:t>ASCENSION CAMPAIGN</a:t>
            </a:r>
          </a:p>
        </p:txBody>
      </p:sp>
      <p:sp>
        <p:nvSpPr>
          <p:cNvPr id="380" name="Shape 380"/>
          <p:cNvSpPr>
            <a:spLocks noGrp="1"/>
          </p:cNvSpPr>
          <p:nvPr>
            <p:ph type="body" sz="quarter" idx="1"/>
          </p:nvPr>
        </p:nvSpPr>
        <p:spPr>
          <a:xfrm>
            <a:off x="1016752" y="7028510"/>
            <a:ext cx="16254497" cy="2549136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indent="0" algn="ctr" defTabSz="612647">
              <a:lnSpc>
                <a:spcPct val="100000"/>
              </a:lnSpc>
              <a:buSzTx/>
              <a:buNone/>
              <a:defRPr sz="5800"/>
            </a:pPr>
            <a:r>
              <a:t>Expedite And </a:t>
            </a:r>
            <a:r>
              <a:rPr b="1"/>
              <a:t>Accelerate The Value Journey</a:t>
            </a:r>
            <a:r>
              <a:t> And Turn New Buyers Into Multi Buyers By Prescribing The Next Logical Step Or Nurturing And Exciting Until It Appropriate To Take That Step.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Shape 382"/>
          <p:cNvSpPr/>
          <p:nvPr/>
        </p:nvSpPr>
        <p:spPr>
          <a:xfrm>
            <a:off x="1238849" y="1414935"/>
            <a:ext cx="7998013" cy="11386665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438150">
              <a:defRPr sz="17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Futura Condensed"/>
                <a:ea typeface="Futura Condensed"/>
                <a:cs typeface="Futura Condensed"/>
                <a:sym typeface="Futura Condensed"/>
              </a:defRPr>
            </a:pPr>
            <a:endParaRPr sz="12750"/>
          </a:p>
        </p:txBody>
      </p:sp>
      <p:sp>
        <p:nvSpPr>
          <p:cNvPr id="383" name="Shape 383"/>
          <p:cNvSpPr/>
          <p:nvPr/>
        </p:nvSpPr>
        <p:spPr>
          <a:xfrm>
            <a:off x="996018" y="5233906"/>
            <a:ext cx="7926309" cy="3748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7432" tIns="27432" rIns="27432" bIns="27432" anchor="ctr">
            <a:spAutoFit/>
          </a:bodyPr>
          <a:lstStyle/>
          <a:p>
            <a:pPr defTabSz="342900">
              <a:lnSpc>
                <a:spcPct val="80000"/>
              </a:lnSpc>
              <a:defRPr sz="11900" cap="all">
                <a:solidFill>
                  <a:srgbClr val="FFFFFF"/>
                </a:solidFill>
                <a:latin typeface="Futura Condensed"/>
                <a:ea typeface="Futura Condensed"/>
                <a:cs typeface="Futura Condensed"/>
                <a:sym typeface="Futura Condensed"/>
              </a:defRPr>
            </a:pPr>
            <a:r>
              <a:rPr sz="6600" dirty="0"/>
              <a:t>STORYBOARDING YOUR</a:t>
            </a:r>
          </a:p>
          <a:p>
            <a:pPr defTabSz="342900">
              <a:lnSpc>
                <a:spcPct val="80000"/>
              </a:lnSpc>
              <a:defRPr sz="18600" cap="all">
                <a:solidFill>
                  <a:srgbClr val="FFFFFF"/>
                </a:solidFill>
                <a:latin typeface="Futura Bold"/>
                <a:ea typeface="Futura Bold"/>
                <a:cs typeface="Futura Bold"/>
                <a:sym typeface="Futura Bold"/>
              </a:defRPr>
            </a:pPr>
            <a:r>
              <a:rPr sz="8800" dirty="0"/>
              <a:t>ASCENSION</a:t>
            </a:r>
            <a:r>
              <a:rPr sz="6000" dirty="0">
                <a:solidFill>
                  <a:srgbClr val="383838"/>
                </a:solidFill>
                <a:latin typeface="Futura Condensed"/>
                <a:ea typeface="Futura Condensed"/>
                <a:cs typeface="Futura Condensed"/>
                <a:sym typeface="Futura Condensed"/>
              </a:rPr>
              <a:t> </a:t>
            </a:r>
            <a:r>
              <a:rPr sz="8000" dirty="0">
                <a:solidFill>
                  <a:srgbClr val="85B732"/>
                </a:solidFill>
              </a:rPr>
              <a:t>CAMPAIGN</a:t>
            </a:r>
          </a:p>
        </p:txBody>
      </p:sp>
      <p:sp>
        <p:nvSpPr>
          <p:cNvPr id="384" name="Shape 384"/>
          <p:cNvSpPr>
            <a:spLocks noGrp="1"/>
          </p:cNvSpPr>
          <p:nvPr>
            <p:ph type="body" sz="quarter" idx="1"/>
          </p:nvPr>
        </p:nvSpPr>
        <p:spPr>
          <a:xfrm>
            <a:off x="9236862" y="2205902"/>
            <a:ext cx="8952389" cy="9304196"/>
          </a:xfrm>
          <a:prstGeom prst="rect">
            <a:avLst/>
          </a:prstGeom>
        </p:spPr>
        <p:txBody>
          <a:bodyPr lIns="182849" tIns="182849" rIns="182849" bIns="182849" anchor="ctr">
            <a:normAutofit fontScale="77500" lnSpcReduction="20000"/>
          </a:bodyPr>
          <a:lstStyle/>
          <a:p>
            <a:pPr marL="576071" indent="-576071" algn="l" defTabSz="1152143">
              <a:lnSpc>
                <a:spcPct val="110000"/>
              </a:lnSpc>
              <a:spcBef>
                <a:spcPts val="3975"/>
              </a:spcBef>
              <a:buClr>
                <a:srgbClr val="99C534"/>
              </a:buClr>
              <a:buSzPct val="100000"/>
              <a:buAutoNum type="arabicPeriod"/>
              <a:defRPr sz="47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References the previous POSITIVE action…</a:t>
            </a:r>
          </a:p>
          <a:p>
            <a:pPr marL="576071" indent="-576071" algn="l" defTabSz="1152143">
              <a:lnSpc>
                <a:spcPct val="110000"/>
              </a:lnSpc>
              <a:spcBef>
                <a:spcPts val="3975"/>
              </a:spcBef>
              <a:buClr>
                <a:srgbClr val="99C534"/>
              </a:buClr>
              <a:buSzPct val="100000"/>
              <a:buAutoNum type="arabicPeriod"/>
              <a:defRPr sz="47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Overcomes (or inoculate against) KNOWN objections… </a:t>
            </a:r>
          </a:p>
          <a:p>
            <a:pPr marL="576071" indent="-576071" algn="l" defTabSz="1152143">
              <a:lnSpc>
                <a:spcPct val="110000"/>
              </a:lnSpc>
              <a:spcBef>
                <a:spcPts val="3975"/>
              </a:spcBef>
              <a:buClr>
                <a:srgbClr val="99C534"/>
              </a:buClr>
              <a:buSzPct val="100000"/>
              <a:buAutoNum type="arabicPeriod"/>
              <a:defRPr sz="47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Prescribes the next logical step…</a:t>
            </a:r>
          </a:p>
          <a:p>
            <a:pPr marL="576071" indent="-576071" algn="l" defTabSz="1152143">
              <a:lnSpc>
                <a:spcPct val="110000"/>
              </a:lnSpc>
              <a:spcBef>
                <a:spcPts val="3975"/>
              </a:spcBef>
              <a:buClr>
                <a:srgbClr val="99C534"/>
              </a:buClr>
              <a:buSzPct val="100000"/>
              <a:buAutoNum type="arabicPeriod"/>
              <a:defRPr sz="47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Turns ordinary buyers into multi-buyers…</a:t>
            </a:r>
          </a:p>
          <a:p>
            <a:pPr marL="576071" indent="-576071" algn="l" defTabSz="1152143">
              <a:lnSpc>
                <a:spcPct val="110000"/>
              </a:lnSpc>
              <a:spcBef>
                <a:spcPts val="3975"/>
              </a:spcBef>
              <a:buClr>
                <a:srgbClr val="99C534"/>
              </a:buClr>
              <a:buSzPct val="100000"/>
              <a:buAutoNum type="arabicPeriod"/>
              <a:defRPr sz="47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Increase the trust &amp; authority they feel for your brand</a:t>
            </a:r>
          </a:p>
          <a:p>
            <a:pPr marL="576071" indent="-576071" algn="l" defTabSz="1152143">
              <a:lnSpc>
                <a:spcPct val="110000"/>
              </a:lnSpc>
              <a:spcBef>
                <a:spcPts val="3975"/>
              </a:spcBef>
              <a:buClr>
                <a:srgbClr val="99C534"/>
              </a:buClr>
              <a:buSzPct val="100000"/>
              <a:buAutoNum type="arabicPeriod"/>
              <a:defRPr sz="4700" b="1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Ascends them from a customer into a raving fan…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3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" grpId="1" build="p" bldLvl="5" animBg="1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>
            <a:spLocks noGrp="1"/>
          </p:cNvSpPr>
          <p:nvPr>
            <p:ph type="body" sz="quarter" idx="1"/>
          </p:nvPr>
        </p:nvSpPr>
        <p:spPr>
          <a:xfrm>
            <a:off x="1549459" y="2677292"/>
            <a:ext cx="13136360" cy="630045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defTabSz="646174">
              <a:lnSpc>
                <a:spcPct val="90000"/>
              </a:lnSpc>
              <a:defRPr sz="12600"/>
            </a:lvl1pPr>
          </a:lstStyle>
          <a:p>
            <a:r>
              <a:rPr dirty="0">
                <a:solidFill>
                  <a:schemeClr val="tx1"/>
                </a:solidFill>
              </a:rPr>
              <a:t>ITS TIME TO ASK YOURSELF TWO IMPORTANT QUESTIONS…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Shape 388"/>
          <p:cNvSpPr>
            <a:spLocks noGrp="1"/>
          </p:cNvSpPr>
          <p:nvPr>
            <p:ph type="body" sz="quarter" idx="1"/>
          </p:nvPr>
        </p:nvSpPr>
        <p:spPr>
          <a:xfrm>
            <a:off x="862748" y="7149498"/>
            <a:ext cx="16562505" cy="2101556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0" indent="0" algn="ctr">
              <a:lnSpc>
                <a:spcPct val="100000"/>
              </a:lnSpc>
              <a:buSzTx/>
              <a:buNone/>
              <a:defRPr sz="8800" i="1"/>
            </a:lvl1pPr>
          </a:lstStyle>
          <a:p>
            <a:r>
              <a:rPr dirty="0"/>
              <a:t>”What is the next step I want them to take?”</a:t>
            </a:r>
          </a:p>
        </p:txBody>
      </p:sp>
      <p:sp>
        <p:nvSpPr>
          <p:cNvPr id="389" name="Shape 389"/>
          <p:cNvSpPr/>
          <p:nvPr/>
        </p:nvSpPr>
        <p:spPr>
          <a:xfrm>
            <a:off x="713025" y="5016344"/>
            <a:ext cx="16861950" cy="18764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91439" rIns="91439" bIns="91439">
            <a:normAutofit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5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1925" dirty="0">
                <a:solidFill>
                  <a:schemeClr val="tx1"/>
                </a:solidFill>
              </a:rPr>
              <a:t>QUESTION #1: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>
            <a:spLocks noGrp="1"/>
          </p:cNvSpPr>
          <p:nvPr>
            <p:ph type="body" sz="quarter" idx="1"/>
          </p:nvPr>
        </p:nvSpPr>
        <p:spPr>
          <a:xfrm>
            <a:off x="862748" y="7149498"/>
            <a:ext cx="16562505" cy="2101556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0" indent="0" algn="ctr">
              <a:lnSpc>
                <a:spcPct val="100000"/>
              </a:lnSpc>
              <a:buSzTx/>
              <a:buNone/>
              <a:defRPr sz="8800" i="1"/>
            </a:lvl1pPr>
          </a:lstStyle>
          <a:p>
            <a:r>
              <a:t>”Do I have any reason to believe they are ready to take that next step?”</a:t>
            </a:r>
          </a:p>
        </p:txBody>
      </p:sp>
      <p:sp>
        <p:nvSpPr>
          <p:cNvPr id="392" name="Shape 392"/>
          <p:cNvSpPr/>
          <p:nvPr/>
        </p:nvSpPr>
        <p:spPr>
          <a:xfrm>
            <a:off x="713025" y="5016344"/>
            <a:ext cx="16861950" cy="18764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91439" rIns="91439" bIns="91439">
            <a:normAutofit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5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1925" dirty="0">
                <a:solidFill>
                  <a:schemeClr val="tx1"/>
                </a:solidFill>
              </a:rPr>
              <a:t>QUESTION #2: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>
            <a:spLocks noGrp="1"/>
          </p:cNvSpPr>
          <p:nvPr>
            <p:ph type="body" sz="quarter" idx="1"/>
          </p:nvPr>
        </p:nvSpPr>
        <p:spPr>
          <a:xfrm>
            <a:off x="1554851" y="3177546"/>
            <a:ext cx="8004785" cy="5994163"/>
          </a:xfrm>
          <a:prstGeom prst="rect">
            <a:avLst/>
          </a:prstGeom>
        </p:spPr>
        <p:txBody>
          <a:bodyPr>
            <a:normAutofit/>
          </a:bodyPr>
          <a:lstStyle>
            <a:lvl1pPr defTabSz="877824">
              <a:spcBef>
                <a:spcPts val="3300"/>
              </a:spcBef>
              <a:defRPr sz="13500"/>
            </a:lvl1pPr>
          </a:lstStyle>
          <a:p>
            <a:r>
              <a:rPr sz="9600" dirty="0">
                <a:solidFill>
                  <a:schemeClr val="tx1"/>
                </a:solidFill>
              </a:rPr>
              <a:t>THE FIVE PHASES OF EMAIL</a:t>
            </a:r>
          </a:p>
        </p:txBody>
      </p:sp>
      <p:sp>
        <p:nvSpPr>
          <p:cNvPr id="332" name="Shape 332"/>
          <p:cNvSpPr/>
          <p:nvPr/>
        </p:nvSpPr>
        <p:spPr>
          <a:xfrm>
            <a:off x="1695893" y="7023190"/>
            <a:ext cx="7420398" cy="18566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91439" rIns="91439" bIns="91439">
            <a:normAutofit fontScale="85000" lnSpcReduction="10000"/>
          </a:bodyPr>
          <a:lstStyle>
            <a:lvl1pPr algn="l" defTabSz="670559">
              <a:lnSpc>
                <a:spcPct val="80000"/>
              </a:lnSpc>
              <a:spcBef>
                <a:spcPts val="2500"/>
              </a:spcBef>
              <a:defRPr sz="103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>
                <a:solidFill>
                  <a:schemeClr val="tx1"/>
                </a:solidFill>
              </a:rPr>
              <a:t>MARKETING</a:t>
            </a:r>
            <a:endParaRPr sz="7725" dirty="0">
              <a:solidFill>
                <a:schemeClr val="tx1"/>
              </a:solidFill>
            </a:endParaRPr>
          </a:p>
        </p:txBody>
      </p:sp>
      <p:pic>
        <p:nvPicPr>
          <p:cNvPr id="333" name="image8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69624" y="7722148"/>
            <a:ext cx="3342462" cy="3342462"/>
          </a:xfrm>
          <a:prstGeom prst="rect">
            <a:avLst/>
          </a:prstGeom>
          <a:ln w="12700">
            <a:miter lim="400000"/>
          </a:ln>
        </p:spPr>
      </p:pic>
      <p:sp>
        <p:nvSpPr>
          <p:cNvPr id="334" name="Shape 334"/>
          <p:cNvSpPr/>
          <p:nvPr/>
        </p:nvSpPr>
        <p:spPr>
          <a:xfrm>
            <a:off x="11212086" y="3061781"/>
            <a:ext cx="5801297" cy="63315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82849" tIns="182849" rIns="182849" bIns="182849" anchor="ctr">
            <a:normAutofit fontScale="77500" lnSpcReduction="20000"/>
          </a:bodyPr>
          <a:lstStyle/>
          <a:p>
            <a:pPr marL="841247" indent="-841247" algn="l" defTabSz="1682495">
              <a:lnSpc>
                <a:spcPct val="110000"/>
              </a:lnSpc>
              <a:spcBef>
                <a:spcPts val="5850"/>
              </a:spcBef>
              <a:buClr>
                <a:srgbClr val="99C534"/>
              </a:buClr>
              <a:buSzPct val="100000"/>
              <a:buAutoNum type="arabicPeriod"/>
              <a:defRPr sz="6900" b="1">
                <a:solidFill>
                  <a:srgbClr val="2C2C2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175" dirty="0"/>
              <a:t>INDOCTRINATION</a:t>
            </a:r>
          </a:p>
          <a:p>
            <a:pPr marL="841247" indent="-841247" algn="l" defTabSz="1682495">
              <a:lnSpc>
                <a:spcPct val="110000"/>
              </a:lnSpc>
              <a:spcBef>
                <a:spcPts val="5850"/>
              </a:spcBef>
              <a:buClr>
                <a:srgbClr val="99C534"/>
              </a:buClr>
              <a:buSzPct val="100000"/>
              <a:buAutoNum type="arabicPeriod"/>
              <a:defRPr sz="6900" b="1">
                <a:solidFill>
                  <a:srgbClr val="2C2C2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175" dirty="0"/>
              <a:t>ENGAGEMENT</a:t>
            </a:r>
          </a:p>
          <a:p>
            <a:pPr marL="841247" indent="-841247" algn="l" defTabSz="1682495">
              <a:lnSpc>
                <a:spcPct val="110000"/>
              </a:lnSpc>
              <a:spcBef>
                <a:spcPts val="5850"/>
              </a:spcBef>
              <a:buClr>
                <a:srgbClr val="99C534"/>
              </a:buClr>
              <a:buSzPct val="100000"/>
              <a:buAutoNum type="arabicPeriod"/>
              <a:defRPr sz="6900" b="1">
                <a:solidFill>
                  <a:srgbClr val="2C2C2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175" dirty="0"/>
              <a:t>ASCENTION</a:t>
            </a:r>
          </a:p>
          <a:p>
            <a:pPr marL="841247" indent="-841247" algn="l" defTabSz="1682495">
              <a:lnSpc>
                <a:spcPct val="110000"/>
              </a:lnSpc>
              <a:spcBef>
                <a:spcPts val="5850"/>
              </a:spcBef>
              <a:buClr>
                <a:srgbClr val="99C534"/>
              </a:buClr>
              <a:buSzPct val="100000"/>
              <a:buAutoNum type="arabicPeriod"/>
              <a:defRPr sz="6900" b="1">
                <a:solidFill>
                  <a:srgbClr val="2C2C2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175" dirty="0"/>
              <a:t>SEGMENTATION</a:t>
            </a:r>
          </a:p>
          <a:p>
            <a:pPr marL="841247" indent="-841247" algn="l" defTabSz="1682495">
              <a:lnSpc>
                <a:spcPct val="110000"/>
              </a:lnSpc>
              <a:spcBef>
                <a:spcPts val="5850"/>
              </a:spcBef>
              <a:buClr>
                <a:srgbClr val="99C534"/>
              </a:buClr>
              <a:buSzPct val="100000"/>
              <a:buAutoNum type="arabicPeriod"/>
              <a:defRPr sz="6900" b="1">
                <a:solidFill>
                  <a:srgbClr val="2C2C2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175" dirty="0"/>
              <a:t>RE-ENGAGEMENT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" grpId="1" build="p" bldLvl="5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>
            <a:spLocks noGrp="1"/>
          </p:cNvSpPr>
          <p:nvPr>
            <p:ph type="body" sz="quarter" idx="1"/>
          </p:nvPr>
        </p:nvSpPr>
        <p:spPr>
          <a:xfrm>
            <a:off x="1016752" y="6293577"/>
            <a:ext cx="16254497" cy="2549137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indent="0" algn="ctr" defTabSz="758952">
              <a:lnSpc>
                <a:spcPct val="100000"/>
              </a:lnSpc>
              <a:buSzTx/>
              <a:buNone/>
              <a:defRPr sz="7300"/>
            </a:pPr>
            <a:r>
              <a:rPr>
                <a:solidFill>
                  <a:schemeClr val="tx1"/>
                </a:solidFill>
              </a:rPr>
              <a:t>A </a:t>
            </a:r>
            <a:r>
              <a:rPr b="1">
                <a:solidFill>
                  <a:schemeClr val="tx1"/>
                </a:solidFill>
              </a:rPr>
              <a:t>Triggered Campaign</a:t>
            </a:r>
            <a:r>
              <a:rPr>
                <a:solidFill>
                  <a:schemeClr val="tx1"/>
                </a:solidFill>
              </a:rPr>
              <a:t> Sent Immediately Following Initial Subscription That Is Designed To Engender The Brand To The New Subscriber</a:t>
            </a:r>
          </a:p>
        </p:txBody>
      </p:sp>
      <p:sp>
        <p:nvSpPr>
          <p:cNvPr id="337" name="Shape 337"/>
          <p:cNvSpPr/>
          <p:nvPr/>
        </p:nvSpPr>
        <p:spPr>
          <a:xfrm>
            <a:off x="713025" y="4374523"/>
            <a:ext cx="16861950" cy="1478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91439" rIns="91439" bIns="91439">
            <a:normAutofit fontScale="92500"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2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9150" dirty="0">
                <a:solidFill>
                  <a:schemeClr val="tx1"/>
                </a:solidFill>
              </a:rPr>
              <a:t>INDOCTRINATION CAMPAIGN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" grpId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>
            <a:spLocks noGrp="1"/>
          </p:cNvSpPr>
          <p:nvPr>
            <p:ph type="body" sz="quarter" idx="1"/>
          </p:nvPr>
        </p:nvSpPr>
        <p:spPr>
          <a:xfrm>
            <a:off x="1016752" y="6348717"/>
            <a:ext cx="16254497" cy="2549137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0" indent="0" algn="ctr" defTabSz="758952">
              <a:lnSpc>
                <a:spcPct val="100000"/>
              </a:lnSpc>
              <a:buSzTx/>
              <a:buNone/>
              <a:defRPr sz="7300"/>
            </a:pPr>
            <a:r>
              <a:rPr dirty="0"/>
              <a:t>A Interest  Based, </a:t>
            </a:r>
            <a:r>
              <a:rPr b="1" dirty="0"/>
              <a:t>Triggered Campaign</a:t>
            </a:r>
            <a:r>
              <a:rPr dirty="0"/>
              <a:t> Sent Immediately Following An Action Designed To Make A Relevant Offer (And Sale) To Your Subscriber</a:t>
            </a:r>
          </a:p>
        </p:txBody>
      </p:sp>
      <p:sp>
        <p:nvSpPr>
          <p:cNvPr id="340" name="Shape 340"/>
          <p:cNvSpPr/>
          <p:nvPr/>
        </p:nvSpPr>
        <p:spPr>
          <a:xfrm>
            <a:off x="713025" y="4430220"/>
            <a:ext cx="16861950" cy="1478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91439" rIns="91439" bIns="91439">
            <a:normAutofit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2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9150" dirty="0">
                <a:solidFill>
                  <a:schemeClr val="tx1"/>
                </a:solidFill>
              </a:rPr>
              <a:t>ENGAGEMENT CAMPAIGN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" grpId="1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>
            <a:spLocks noGrp="1"/>
          </p:cNvSpPr>
          <p:nvPr>
            <p:ph type="body" sz="quarter" idx="1"/>
          </p:nvPr>
        </p:nvSpPr>
        <p:spPr>
          <a:xfrm>
            <a:off x="1016752" y="6367097"/>
            <a:ext cx="16254497" cy="2549137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0" indent="0" algn="ctr" defTabSz="758952">
              <a:lnSpc>
                <a:spcPct val="100000"/>
              </a:lnSpc>
              <a:buSzTx/>
              <a:buNone/>
              <a:defRPr sz="7300"/>
            </a:pPr>
            <a:r>
              <a:rPr dirty="0"/>
              <a:t>A Interest  Based, </a:t>
            </a:r>
            <a:r>
              <a:rPr b="1" dirty="0"/>
              <a:t>Triggered Campaign</a:t>
            </a:r>
            <a:r>
              <a:rPr dirty="0"/>
              <a:t> Sent Immediately Following An Action Designed To Make A Relevant Offer (And Sale) To Your Subscriber</a:t>
            </a:r>
          </a:p>
        </p:txBody>
      </p:sp>
      <p:sp>
        <p:nvSpPr>
          <p:cNvPr id="343" name="Shape 343"/>
          <p:cNvSpPr/>
          <p:nvPr/>
        </p:nvSpPr>
        <p:spPr>
          <a:xfrm>
            <a:off x="713025" y="4522676"/>
            <a:ext cx="16861950" cy="1478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91439" rIns="91439" bIns="91439">
            <a:normAutofit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2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9150" dirty="0">
                <a:solidFill>
                  <a:schemeClr val="tx1"/>
                </a:solidFill>
              </a:rPr>
              <a:t>ASCENSION CAMPAIGN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" grpId="1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>
            <a:spLocks noGrp="1"/>
          </p:cNvSpPr>
          <p:nvPr>
            <p:ph type="body" sz="quarter" idx="1"/>
          </p:nvPr>
        </p:nvSpPr>
        <p:spPr>
          <a:xfrm>
            <a:off x="1628078" y="6367097"/>
            <a:ext cx="15643171" cy="3925479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 algn="ctr" defTabSz="758952">
              <a:lnSpc>
                <a:spcPct val="100000"/>
              </a:lnSpc>
              <a:buSzTx/>
              <a:buNone/>
              <a:defRPr sz="7300"/>
            </a:pPr>
            <a:r>
              <a:rPr dirty="0"/>
              <a:t>A Manual Campaign </a:t>
            </a:r>
            <a:r>
              <a:rPr b="1" dirty="0"/>
              <a:t>Sent To Your Entire Database </a:t>
            </a:r>
            <a:r>
              <a:rPr dirty="0"/>
              <a:t>As A Promotion That Is Designed To Segment Your Subscribers By Interest</a:t>
            </a:r>
          </a:p>
        </p:txBody>
      </p:sp>
      <p:sp>
        <p:nvSpPr>
          <p:cNvPr id="346" name="Shape 346"/>
          <p:cNvSpPr/>
          <p:nvPr/>
        </p:nvSpPr>
        <p:spPr>
          <a:xfrm>
            <a:off x="1773043" y="4661222"/>
            <a:ext cx="15801931" cy="1478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91439" rIns="91439" bIns="91439">
            <a:normAutofit fontScale="92500"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2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9150" dirty="0">
                <a:solidFill>
                  <a:schemeClr val="tx1"/>
                </a:solidFill>
              </a:rPr>
              <a:t>SEGMENTATION CAMPAIGN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" grpId="1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>
            <a:spLocks noGrp="1"/>
          </p:cNvSpPr>
          <p:nvPr>
            <p:ph type="body" sz="quarter" idx="1"/>
          </p:nvPr>
        </p:nvSpPr>
        <p:spPr>
          <a:xfrm>
            <a:off x="2631688" y="6504946"/>
            <a:ext cx="14639561" cy="3497698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indent="0" algn="ctr" defTabSz="676656">
              <a:lnSpc>
                <a:spcPct val="100000"/>
              </a:lnSpc>
              <a:buSzTx/>
              <a:buNone/>
              <a:defRPr sz="6500"/>
            </a:pPr>
            <a:r>
              <a:rPr dirty="0"/>
              <a:t>A </a:t>
            </a:r>
            <a:r>
              <a:rPr b="1" dirty="0"/>
              <a:t>Triggered Campaign </a:t>
            </a:r>
            <a:r>
              <a:rPr dirty="0"/>
              <a:t>Sent To Any Subscriber Who Has Not Opened Or Clicked An Email In The Last 30 - 60 Days Designed To Re-Engage The Subscriber With The Brand</a:t>
            </a:r>
          </a:p>
        </p:txBody>
      </p:sp>
      <p:sp>
        <p:nvSpPr>
          <p:cNvPr id="349" name="Shape 349"/>
          <p:cNvSpPr/>
          <p:nvPr/>
        </p:nvSpPr>
        <p:spPr>
          <a:xfrm>
            <a:off x="2330604" y="4661918"/>
            <a:ext cx="15451611" cy="1478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91439" rIns="91439" bIns="91439">
            <a:normAutofit fontScale="85000" lnSpcReduction="10000"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2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9150" dirty="0">
                <a:solidFill>
                  <a:schemeClr val="tx1"/>
                </a:solidFill>
              </a:rPr>
              <a:t>RE-ENGAGEMENT CAMPAIGN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" grpId="1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/>
          <p:nvPr/>
        </p:nvSpPr>
        <p:spPr>
          <a:xfrm>
            <a:off x="1430607" y="3267620"/>
            <a:ext cx="5492707" cy="828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1431" tIns="21431" rIns="21431" bIns="21431">
            <a:spAutoFit/>
          </a:bodyPr>
          <a:lstStyle/>
          <a:p>
            <a:pPr indent="28575" algn="l">
              <a:lnSpc>
                <a:spcPct val="120000"/>
              </a:lnSpc>
              <a:defRPr sz="75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sz="5625" dirty="0">
                <a:solidFill>
                  <a:schemeClr val="tx1"/>
                </a:solidFill>
              </a:rPr>
              <a:t>JOURNEY STEPS:</a:t>
            </a:r>
            <a:endParaRPr sz="1725" dirty="0">
              <a:solidFill>
                <a:schemeClr val="tx1"/>
              </a:solidFill>
            </a:endParaRPr>
          </a:p>
          <a:p>
            <a:pPr marL="1047750" indent="-666750" algn="l">
              <a:lnSpc>
                <a:spcPct val="120000"/>
              </a:lnSpc>
              <a:buClr>
                <a:srgbClr val="87B93D"/>
              </a:buClr>
              <a:buSzPct val="100000"/>
              <a:buAutoNum type="arabicPeriod"/>
              <a:defRPr sz="65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875" dirty="0">
                <a:solidFill>
                  <a:schemeClr val="tx1"/>
                </a:solidFill>
              </a:rPr>
              <a:t>Become Aware</a:t>
            </a:r>
          </a:p>
          <a:p>
            <a:pPr marL="1047750" indent="-666750" algn="l">
              <a:lnSpc>
                <a:spcPct val="120000"/>
              </a:lnSpc>
              <a:buClr>
                <a:srgbClr val="87B93D"/>
              </a:buClr>
              <a:buSzPct val="100000"/>
              <a:buAutoNum type="arabicPeriod"/>
              <a:defRPr sz="65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875" dirty="0">
                <a:solidFill>
                  <a:schemeClr val="tx1"/>
                </a:solidFill>
              </a:rPr>
              <a:t>Engage</a:t>
            </a:r>
          </a:p>
          <a:p>
            <a:pPr marL="1047750" indent="-666750" algn="l">
              <a:lnSpc>
                <a:spcPct val="120000"/>
              </a:lnSpc>
              <a:buClr>
                <a:srgbClr val="87B93D"/>
              </a:buClr>
              <a:buSzPct val="100000"/>
              <a:buAutoNum type="arabicPeriod"/>
              <a:defRPr sz="65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875" dirty="0">
                <a:solidFill>
                  <a:schemeClr val="tx1"/>
                </a:solidFill>
              </a:rPr>
              <a:t>Subscribe</a:t>
            </a:r>
          </a:p>
          <a:p>
            <a:pPr marL="1047750" indent="-666750" algn="l">
              <a:lnSpc>
                <a:spcPct val="120000"/>
              </a:lnSpc>
              <a:buClr>
                <a:srgbClr val="87B93D"/>
              </a:buClr>
              <a:buSzPct val="100000"/>
              <a:buAutoNum type="arabicPeriod"/>
              <a:defRPr sz="65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875" dirty="0">
                <a:solidFill>
                  <a:schemeClr val="tx1"/>
                </a:solidFill>
              </a:rPr>
              <a:t>Convert</a:t>
            </a:r>
          </a:p>
          <a:p>
            <a:pPr marL="1047750" indent="-666750" algn="l">
              <a:lnSpc>
                <a:spcPct val="120000"/>
              </a:lnSpc>
              <a:buClr>
                <a:srgbClr val="87B93D"/>
              </a:buClr>
              <a:buSzPct val="100000"/>
              <a:buAutoNum type="arabicPeriod"/>
              <a:defRPr sz="65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875" dirty="0">
                <a:solidFill>
                  <a:schemeClr val="tx1"/>
                </a:solidFill>
              </a:rPr>
              <a:t>Excite</a:t>
            </a:r>
          </a:p>
          <a:p>
            <a:pPr marL="1047750" indent="-666750" algn="l">
              <a:lnSpc>
                <a:spcPct val="120000"/>
              </a:lnSpc>
              <a:buClr>
                <a:srgbClr val="87B93D"/>
              </a:buClr>
              <a:buSzPct val="100000"/>
              <a:buAutoNum type="arabicPeriod"/>
              <a:defRPr sz="65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875" dirty="0">
                <a:solidFill>
                  <a:schemeClr val="tx1"/>
                </a:solidFill>
              </a:rPr>
              <a:t>Ascend</a:t>
            </a:r>
          </a:p>
          <a:p>
            <a:pPr marL="1047750" indent="-666750" algn="l">
              <a:lnSpc>
                <a:spcPct val="120000"/>
              </a:lnSpc>
              <a:buClr>
                <a:srgbClr val="87B93D"/>
              </a:buClr>
              <a:buSzPct val="100000"/>
              <a:buAutoNum type="arabicPeriod"/>
              <a:defRPr sz="65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875" dirty="0">
                <a:solidFill>
                  <a:schemeClr val="tx1"/>
                </a:solidFill>
              </a:rPr>
              <a:t>Advocate</a:t>
            </a:r>
          </a:p>
          <a:p>
            <a:pPr marL="1047750" indent="-666750" algn="l">
              <a:lnSpc>
                <a:spcPct val="120000"/>
              </a:lnSpc>
              <a:buClr>
                <a:srgbClr val="87B93D"/>
              </a:buClr>
              <a:buSzPct val="100000"/>
              <a:buAutoNum type="arabicPeriod"/>
              <a:defRPr sz="65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 sz="4875" dirty="0">
                <a:solidFill>
                  <a:schemeClr val="tx1"/>
                </a:solidFill>
              </a:rPr>
              <a:t>Promote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406" y="3523419"/>
            <a:ext cx="10053742" cy="77724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/>
          <p:nvPr/>
        </p:nvSpPr>
        <p:spPr>
          <a:xfrm>
            <a:off x="2273336" y="3949026"/>
            <a:ext cx="13741329" cy="11270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91439" rIns="91439" bIns="91439">
            <a:normAutofit lnSpcReduction="10000"/>
          </a:bodyPr>
          <a:lstStyle>
            <a:lvl1pPr defTabSz="1219200">
              <a:defRPr sz="8800">
                <a:solidFill>
                  <a:srgbClr val="A3C45A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6600"/>
              <a:t>The Role of The</a:t>
            </a:r>
          </a:p>
        </p:txBody>
      </p:sp>
      <p:sp>
        <p:nvSpPr>
          <p:cNvPr id="355" name="Shape 355"/>
          <p:cNvSpPr/>
          <p:nvPr/>
        </p:nvSpPr>
        <p:spPr>
          <a:xfrm>
            <a:off x="713025" y="5167102"/>
            <a:ext cx="16861950" cy="1478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91439" rIns="91439" bIns="91439">
            <a:normAutofit fontScale="92500"/>
          </a:bodyPr>
          <a:lstStyle>
            <a:lvl1pPr defTabSz="1219200">
              <a:lnSpc>
                <a:spcPct val="80000"/>
              </a:lnSpc>
              <a:spcBef>
                <a:spcPts val="4600"/>
              </a:spcBef>
              <a:defRPr sz="12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9150" dirty="0">
                <a:solidFill>
                  <a:schemeClr val="tx1"/>
                </a:solidFill>
              </a:rPr>
              <a:t>INDOCTRINATION CAMPAIGN</a:t>
            </a:r>
          </a:p>
        </p:txBody>
      </p:sp>
      <p:sp>
        <p:nvSpPr>
          <p:cNvPr id="356" name="Shape 356"/>
          <p:cNvSpPr>
            <a:spLocks noGrp="1"/>
          </p:cNvSpPr>
          <p:nvPr>
            <p:ph type="body" sz="quarter" idx="1"/>
          </p:nvPr>
        </p:nvSpPr>
        <p:spPr>
          <a:xfrm>
            <a:off x="1016752" y="6899851"/>
            <a:ext cx="16254497" cy="2549137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indent="0" algn="ctr" defTabSz="731520">
              <a:lnSpc>
                <a:spcPct val="100000"/>
              </a:lnSpc>
              <a:buSzTx/>
              <a:buNone/>
              <a:defRPr sz="7000"/>
            </a:pPr>
            <a:r>
              <a:t>To</a:t>
            </a:r>
            <a:r>
              <a:rPr b="1"/>
              <a:t> Welcome New Subscribers,</a:t>
            </a:r>
            <a:r>
              <a:t> Tell Them What They Can Expect And What They Need To Do Next To Get The Biggest Benefit From You And Your Brand.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" grpId="1" animBg="1" advAuto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118</TotalTime>
  <Words>487</Words>
  <Application>Microsoft Office PowerPoint</Application>
  <PresentationFormat>Custom</PresentationFormat>
  <Paragraphs>68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Arial Narrow</vt:lpstr>
      <vt:lpstr>Century Gothic</vt:lpstr>
      <vt:lpstr>Futura Bold</vt:lpstr>
      <vt:lpstr>Futura Condensed</vt:lpstr>
      <vt:lpstr>Gill Sans</vt:lpstr>
      <vt:lpstr>Helvetica Light</vt:lpstr>
      <vt:lpstr>Helvetica Neue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01</dc:creator>
  <cp:lastModifiedBy>Tom Tubergen</cp:lastModifiedBy>
  <cp:revision>5</cp:revision>
  <dcterms:modified xsi:type="dcterms:W3CDTF">2017-12-20T20:17:19Z</dcterms:modified>
</cp:coreProperties>
</file>