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Lección 26. El Escritor Organizado"/>
          <p:cNvSpPr txBox="1"/>
          <p:nvPr>
            <p:ph type="body" sz="quarter" idx="1"/>
          </p:nvPr>
        </p:nvSpPr>
        <p:spPr>
          <a:xfrm>
            <a:off x="469551" y="8159750"/>
            <a:ext cx="12395898" cy="1308100"/>
          </a:xfrm>
          <a:prstGeom prst="rect">
            <a:avLst/>
          </a:prstGeom>
        </p:spPr>
        <p:txBody>
          <a:bodyPr/>
          <a:lstStyle>
            <a:lvl1pPr>
              <a:defRPr b="1" spc="100">
                <a:solidFill>
                  <a:srgbClr val="D4FB79"/>
                </a:solidFill>
              </a:defRPr>
            </a:lvl1pPr>
          </a:lstStyle>
          <a:p>
            <a:pPr/>
            <a:r>
              <a:t>Lección 2. El Escritor Organizado</a:t>
            </a:r>
          </a:p>
        </p:txBody>
      </p:sp>
      <p:sp>
        <p:nvSpPr>
          <p:cNvPr id="139" name="IX. Herramientas de lectura"/>
          <p:cNvSpPr txBox="1"/>
          <p:nvPr>
            <p:ph type="title"/>
          </p:nvPr>
        </p:nvSpPr>
        <p:spPr>
          <a:xfrm>
            <a:off x="362296" y="6375400"/>
            <a:ext cx="12280208" cy="1625600"/>
          </a:xfrm>
          <a:prstGeom prst="rect">
            <a:avLst/>
          </a:prstGeom>
        </p:spPr>
        <p:txBody>
          <a:bodyPr/>
          <a:lstStyle>
            <a:lvl1pPr>
              <a:defRPr b="1" spc="200" sz="5100"/>
            </a:lvl1pPr>
          </a:lstStyle>
          <a:p>
            <a:pPr/>
            <a:r>
              <a:t>IX. Herramientas de COMPRENSIón y aprendizaje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Cada uno de nosotros tiene su propio almacén de recuerdos de todas las cosas que le suceden y se conocen en la vida. A pesar de tener un almacén cerebral tan grande, en ocasiones sientes que al leer, tu mente no alcanza a guardar correctamente toda la información.…"/>
          <p:cNvSpPr txBox="1"/>
          <p:nvPr/>
        </p:nvSpPr>
        <p:spPr>
          <a:xfrm>
            <a:off x="708967" y="768350"/>
            <a:ext cx="11586866" cy="821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200">
                <a:solidFill>
                  <a:srgbClr val="73FDFF"/>
                </a:solidFill>
                <a:latin typeface="Bradley Hand ITC TT-Bold"/>
                <a:ea typeface="Bradley Hand ITC TT-Bold"/>
                <a:cs typeface="Bradley Hand ITC TT-Bold"/>
                <a:sym typeface="Bradley Hand ITC TT-Bold"/>
              </a:defRPr>
            </a:pPr>
            <a:r>
              <a:t>Cada uno de nosotros tiene su propio almacén de datos e información (recuerdos) de todas las cosas que le suceden y se conocen en la vida. A pesar de tener un almacén cerebral bien grande, en ocasiones se siente que al leer, la mente no alcanza a almacenar correctamente ni datos y ni información. </a:t>
            </a:r>
            <a:endParaRPr>
              <a:solidFill>
                <a:srgbClr val="FFFFFF"/>
              </a:solidFill>
              <a:latin typeface="Arial Black"/>
              <a:ea typeface="Arial Black"/>
              <a:cs typeface="Arial Black"/>
              <a:sym typeface="Arial Black"/>
            </a:endParaRPr>
          </a:p>
          <a:p>
            <a:pPr algn="l" defTabSz="457200">
              <a:defRPr b="0" sz="2200">
                <a:latin typeface="Arial Black"/>
                <a:ea typeface="Arial Black"/>
                <a:cs typeface="Arial Black"/>
                <a:sym typeface="Arial Black"/>
              </a:defRPr>
            </a:pPr>
          </a:p>
          <a:p>
            <a:pPr algn="l" defTabSz="457200">
              <a:defRPr b="0" sz="2200">
                <a:latin typeface="Arial Black"/>
                <a:ea typeface="Arial Black"/>
                <a:cs typeface="Arial Black"/>
                <a:sym typeface="Arial Black"/>
              </a:defRPr>
            </a:pPr>
            <a:r>
              <a:t>Para solucionar esto es necesario que el lector se pregunte esto antes de comenzar a leer:</a:t>
            </a:r>
          </a:p>
          <a:p>
            <a:pPr algn="l" defTabSz="457200">
              <a:defRPr b="0" sz="2200">
                <a:latin typeface="Arial Black"/>
                <a:ea typeface="Arial Black"/>
                <a:cs typeface="Arial Black"/>
                <a:sym typeface="Arial Black"/>
              </a:defRPr>
            </a:pPr>
          </a:p>
          <a:p>
            <a:pPr marL="370204" indent="-370204" algn="l" defTabSz="457200">
              <a:buSzPct val="100000"/>
              <a:buAutoNum type="arabicPeriod" startAt="1"/>
              <a:defRPr b="0" sz="2200">
                <a:solidFill>
                  <a:srgbClr val="D4FB79"/>
                </a:solidFill>
                <a:latin typeface="Arial Black"/>
                <a:ea typeface="Arial Black"/>
                <a:cs typeface="Arial Black"/>
                <a:sym typeface="Arial Black"/>
              </a:defRPr>
            </a:pPr>
            <a:r>
              <a:t>¿La información está bien organizada? </a:t>
            </a:r>
            <a:r>
              <a:rPr>
                <a:solidFill>
                  <a:srgbClr val="FFFFFF"/>
                </a:solidFill>
              </a:rPr>
              <a:t>Si la información que se va a leer está bien organizada y tiene la estructura adecuada será mucho más fácil comprenderla y recordarla. Debe seguirse el orden sugerido del texto. Si no, debe arreglarse la información en bloques con temas similares que le sean más fáciles de seguir al lector.</a:t>
            </a:r>
            <a:endParaRPr>
              <a:solidFill>
                <a:srgbClr val="FFFFFF"/>
              </a:solidFill>
            </a:endParaRPr>
          </a:p>
          <a:p>
            <a:pPr algn="l" defTabSz="457200">
              <a:defRPr b="0" sz="2200">
                <a:latin typeface="Arial Black"/>
                <a:ea typeface="Arial Black"/>
                <a:cs typeface="Arial Black"/>
                <a:sym typeface="Arial Black"/>
              </a:defRPr>
            </a:pPr>
          </a:p>
          <a:p>
            <a:pPr marL="370204" indent="-370204" algn="l" defTabSz="457200">
              <a:buSzPct val="100000"/>
              <a:buAutoNum type="arabicPeriod" startAt="2"/>
              <a:defRPr b="0" sz="2200">
                <a:solidFill>
                  <a:srgbClr val="D4FB79"/>
                </a:solidFill>
                <a:latin typeface="Arial Black"/>
                <a:ea typeface="Arial Black"/>
                <a:cs typeface="Arial Black"/>
                <a:sym typeface="Arial Black"/>
              </a:defRPr>
            </a:pPr>
            <a:r>
              <a:t>¿Qué utilidad tiene esta lectura?</a:t>
            </a:r>
            <a:r>
              <a:rPr>
                <a:solidFill>
                  <a:srgbClr val="FFFFFF"/>
                </a:solidFill>
              </a:rPr>
              <a:t>  Cuando no existe una motivación por la lectura de un texto en particular es más difícil comprenderlo y almacenarlo. Es necesario que el lector encuentre el sentido de leer ese texto, que encuentre el sentido por el cual el escritor lo escribió. Aún en el caso de que no sea por gusto propio, sino porque tal vez te lo dejaron de tarea o en tu trabajo, el lector debe reconocer algún beneficio -leer nunca daña.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extLst/>
          </a:blip>
          <a:stretch>
            <a:fillRect/>
          </a:stretch>
        </p:blipFill>
        <p:spPr>
          <a:xfrm>
            <a:off x="787400" y="1301750"/>
            <a:ext cx="11430000" cy="71501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