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71" r:id="rId4"/>
    <p:sldId id="267" r:id="rId5"/>
    <p:sldId id="268" r:id="rId6"/>
    <p:sldId id="269" r:id="rId7"/>
    <p:sldId id="270" r:id="rId8"/>
    <p:sldId id="263" r:id="rId9"/>
    <p:sldId id="272" r:id="rId10"/>
    <p:sldId id="266" r:id="rId11"/>
    <p:sldId id="274" r:id="rId12"/>
    <p:sldId id="261" r:id="rId13"/>
    <p:sldId id="262" r:id="rId14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61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FA746-D7D7-4D2E-8AFA-2322B216CB13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3549D-FE0B-499A-9CC2-2CAA959BE9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4407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FA746-D7D7-4D2E-8AFA-2322B216CB13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3549D-FE0B-499A-9CC2-2CAA959BE9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3283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FA746-D7D7-4D2E-8AFA-2322B216CB13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3549D-FE0B-499A-9CC2-2CAA959BE9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17422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FA746-D7D7-4D2E-8AFA-2322B216CB13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3549D-FE0B-499A-9CC2-2CAA959BE9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92088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FA746-D7D7-4D2E-8AFA-2322B216CB13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3549D-FE0B-499A-9CC2-2CAA959BE9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53989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FA746-D7D7-4D2E-8AFA-2322B216CB13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3549D-FE0B-499A-9CC2-2CAA959BE9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94634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FA746-D7D7-4D2E-8AFA-2322B216CB13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3549D-FE0B-499A-9CC2-2CAA959BE9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2028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FA746-D7D7-4D2E-8AFA-2322B216CB13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3549D-FE0B-499A-9CC2-2CAA959BE9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85564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FA746-D7D7-4D2E-8AFA-2322B216CB13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3549D-FE0B-499A-9CC2-2CAA959BE9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09336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FA746-D7D7-4D2E-8AFA-2322B216CB13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3549D-FE0B-499A-9CC2-2CAA959BE9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23962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FA746-D7D7-4D2E-8AFA-2322B216CB13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3549D-FE0B-499A-9CC2-2CAA959BE9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63954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9FA746-D7D7-4D2E-8AFA-2322B216CB13}" type="datetimeFigureOut">
              <a:rPr lang="es-MX" smtClean="0"/>
              <a:t>20/05/2022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83549D-FE0B-499A-9CC2-2CAA959BE9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28866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B9F00DE2-056F-4706-ADF4-CD7DC6C3C9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="" xmlns:a16="http://schemas.microsoft.com/office/drawing/2014/main" id="{ECC718AA-C6A7-4CF8-808B-69EB12894C5A}"/>
              </a:ext>
            </a:extLst>
          </p:cNvPr>
          <p:cNvSpPr txBox="1"/>
          <p:nvPr/>
        </p:nvSpPr>
        <p:spPr>
          <a:xfrm>
            <a:off x="0" y="1089899"/>
            <a:ext cx="83515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dirty="0">
                <a:solidFill>
                  <a:srgbClr val="C6824D"/>
                </a:solidFill>
                <a:latin typeface="Arial Black" panose="020B0A040201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Religiones </a:t>
            </a:r>
          </a:p>
          <a:p>
            <a:pPr algn="ctr"/>
            <a:r>
              <a:rPr lang="es-MX" sz="7200" dirty="0" smtClean="0">
                <a:solidFill>
                  <a:srgbClr val="C6824D"/>
                </a:solidFill>
                <a:latin typeface="Arial Black" panose="020B0A040201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comparativas</a:t>
            </a:r>
            <a:endParaRPr lang="es-MX" sz="7200" dirty="0">
              <a:solidFill>
                <a:srgbClr val="C6824D"/>
              </a:solidFill>
              <a:latin typeface="Arial Black" panose="020B0A04020102020204" pitchFamily="34" charset="0"/>
              <a:ea typeface="Lato" panose="020F0502020204030203" pitchFamily="34" charset="0"/>
              <a:cs typeface="Arial" panose="020B060402020202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="" xmlns:a16="http://schemas.microsoft.com/office/drawing/2014/main" id="{0A890711-90CD-4678-BB3A-C03B02AC0E53}"/>
              </a:ext>
            </a:extLst>
          </p:cNvPr>
          <p:cNvSpPr txBox="1"/>
          <p:nvPr/>
        </p:nvSpPr>
        <p:spPr>
          <a:xfrm>
            <a:off x="968188" y="3567171"/>
            <a:ext cx="68992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Lic. Julio Eduardo Contreras Carrillo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="" xmlns:a16="http://schemas.microsoft.com/office/drawing/2014/main" id="{0A890711-90CD-4678-BB3A-C03B02AC0E53}"/>
              </a:ext>
            </a:extLst>
          </p:cNvPr>
          <p:cNvSpPr txBox="1"/>
          <p:nvPr/>
        </p:nvSpPr>
        <p:spPr>
          <a:xfrm>
            <a:off x="121023" y="4488122"/>
            <a:ext cx="809512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UNIDAD 1: </a:t>
            </a:r>
          </a:p>
          <a:p>
            <a:pPr algn="ctr"/>
            <a:r>
              <a:rPr lang="es-MX" sz="2400" b="1" dirty="0" smtClean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INTRODUCCIÓN</a:t>
            </a:r>
          </a:p>
          <a:p>
            <a:pPr algn="ctr"/>
            <a:endParaRPr lang="es-MX" sz="2400" b="1" dirty="0"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2400" b="1" dirty="0" smtClean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DEFINICIONES: RELIGIÓN, SECTA, MOVIMIENTO RELIGIOSO, HEREJÍA</a:t>
            </a:r>
            <a:endParaRPr lang="es-MX" sz="2400" b="1" dirty="0"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72168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>
          <a:xfrm>
            <a:off x="838200" y="96185"/>
            <a:ext cx="10515600" cy="1325563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s-MX" sz="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Cómo</a:t>
            </a:r>
            <a:r>
              <a:rPr lang="en-US" altLang="es-MX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identificar</a:t>
            </a:r>
            <a:r>
              <a:rPr lang="en-US" altLang="es-MX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una</a:t>
            </a:r>
            <a:r>
              <a:rPr lang="en-US" altLang="es-MX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Secta</a:t>
            </a:r>
            <a:endParaRPr lang="en-US" altLang="es-MX" sz="5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97541" y="1690688"/>
            <a:ext cx="11443447" cy="5167312"/>
          </a:xfrm>
        </p:spPr>
        <p:txBody>
          <a:bodyPr>
            <a:normAutofit/>
          </a:bodyPr>
          <a:lstStyle/>
          <a:p>
            <a:pPr algn="ctr" eaLnBrk="1" hangingPunct="1">
              <a:buFont typeface="Wingdings" panose="05000000000000000000" pitchFamily="2" charset="2"/>
              <a:buChar char="v"/>
            </a:pP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Jesús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no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el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centro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atención</a:t>
            </a:r>
            <a:endParaRPr lang="en-US" altLang="es-MX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 typeface="Wingdings" panose="05000000000000000000" pitchFamily="2" charset="2"/>
              <a:buChar char="v"/>
            </a:pP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Tienen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otras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fuentes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doctrinales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parte de la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Biblia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 eaLnBrk="1" hangingPunct="1">
              <a:buFont typeface="Wingdings" panose="05000000000000000000" pitchFamily="2" charset="2"/>
              <a:buChar char="v"/>
            </a:pP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Afirman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las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únicas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que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están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lo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cierto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 eaLnBrk="1" hangingPunct="1">
              <a:buFont typeface="Wingdings" panose="05000000000000000000" pitchFamily="2" charset="2"/>
              <a:buChar char="v"/>
            </a:pP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Hacen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uso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malas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interpretaciones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 eaLnBrk="1" hangingPunct="1">
              <a:buFont typeface="Wingdings" panose="05000000000000000000" pitchFamily="2" charset="2"/>
              <a:buChar char="v"/>
            </a:pP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Enseñan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al hombre a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conseguir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propia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salvación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 eaLnBrk="1" hangingPunct="1">
              <a:buFont typeface="Wingdings" panose="05000000000000000000" pitchFamily="2" charset="2"/>
              <a:buChar char="v"/>
            </a:pP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proselitistas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ctr" eaLnBrk="1" hangingPunct="1">
              <a:buNone/>
            </a:pPr>
            <a:endParaRPr lang="en-US" altLang="es-MX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buNone/>
            </a:pPr>
            <a:endParaRPr lang="en-US" altLang="es-MX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buNone/>
            </a:pPr>
            <a:r>
              <a:rPr lang="en-US" altLang="es-MX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Religiones</a:t>
            </a:r>
            <a:r>
              <a:rPr lang="en-US" altLang="es-MX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s-MX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sectas</a:t>
            </a:r>
            <a:r>
              <a:rPr lang="en-US" altLang="es-MX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altLang="es-MX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herejías</a:t>
            </a:r>
            <a:r>
              <a:rPr lang="en-US" altLang="es-MX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Cabral, J.</a:t>
            </a:r>
          </a:p>
        </p:txBody>
      </p:sp>
    </p:spTree>
    <p:extLst>
      <p:ext uri="{BB962C8B-B14F-4D97-AF65-F5344CB8AC3E}">
        <p14:creationId xmlns:p14="http://schemas.microsoft.com/office/powerpoint/2010/main" val="161779892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>
          <a:xfrm>
            <a:off x="838200" y="123079"/>
            <a:ext cx="10515600" cy="1325563"/>
          </a:xfrm>
        </p:spPr>
        <p:txBody>
          <a:bodyPr/>
          <a:lstStyle/>
          <a:p>
            <a:pPr algn="ctr" eaLnBrk="1" hangingPunct="1"/>
            <a:r>
              <a:rPr lang="en-US" altLang="es-MX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Movimiento</a:t>
            </a:r>
            <a:r>
              <a:rPr lang="en-US" altLang="es-MX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religioso</a:t>
            </a:r>
            <a:endParaRPr lang="en-US" altLang="es-MX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24435" y="1828801"/>
            <a:ext cx="10286999" cy="4421980"/>
          </a:xfrm>
        </p:spPr>
        <p:txBody>
          <a:bodyPr>
            <a:normAutofit/>
          </a:bodyPr>
          <a:lstStyle/>
          <a:p>
            <a:pPr marL="0" indent="0" algn="ctr" eaLnBrk="1" hangingPunct="1">
              <a:buNone/>
            </a:pPr>
            <a:r>
              <a:rPr lang="en-US" altLang="es-MX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Movimiento</a:t>
            </a:r>
            <a:r>
              <a:rPr lang="en-US" altLang="es-MX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religioso</a:t>
            </a:r>
            <a:r>
              <a:rPr lang="en-US" altLang="es-MX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  <a:r>
              <a:rPr lang="en-US" altLang="es-MX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una</a:t>
            </a:r>
            <a:r>
              <a:rPr lang="en-US" altLang="es-MX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tipología</a:t>
            </a:r>
            <a:r>
              <a:rPr lang="en-US" altLang="es-MX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altLang="es-MX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movimiento</a:t>
            </a:r>
            <a:r>
              <a:rPr lang="en-US" altLang="es-MX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social e </a:t>
            </a:r>
            <a:r>
              <a:rPr lang="en-US" altLang="es-MX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ideológico</a:t>
            </a:r>
            <a:r>
              <a:rPr lang="en-US" altLang="es-MX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altLang="es-MX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el </a:t>
            </a:r>
            <a:r>
              <a:rPr lang="en-US" altLang="es-MX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ámbito</a:t>
            </a:r>
            <a:r>
              <a:rPr lang="en-US" altLang="es-MX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lo </a:t>
            </a:r>
            <a:r>
              <a:rPr lang="en-US" altLang="es-MX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religioso</a:t>
            </a:r>
            <a:r>
              <a:rPr lang="en-US" altLang="es-MX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ctr" eaLnBrk="1" hangingPunct="1">
              <a:buNone/>
            </a:pPr>
            <a:endParaRPr lang="en-US" altLang="es-MX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buNone/>
            </a:pPr>
            <a:r>
              <a:rPr lang="en-US" altLang="es-MX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n-US" altLang="es-MX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clasificación</a:t>
            </a:r>
            <a:r>
              <a:rPr lang="en-US" altLang="es-MX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sociológica</a:t>
            </a:r>
            <a:r>
              <a:rPr lang="en-US" altLang="es-MX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altLang="es-MX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los</a:t>
            </a:r>
            <a:r>
              <a:rPr lang="en-US" altLang="es-MX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movimientos</a:t>
            </a:r>
            <a:r>
              <a:rPr lang="en-US" altLang="es-MX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religiosos</a:t>
            </a:r>
            <a:r>
              <a:rPr lang="en-US" altLang="es-MX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altLang="es-MX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desarrolló</a:t>
            </a:r>
            <a:r>
              <a:rPr lang="en-US" altLang="es-MX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inicialmente</a:t>
            </a:r>
            <a:r>
              <a:rPr lang="en-US" altLang="es-MX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</a:t>
            </a:r>
            <a:r>
              <a:rPr lang="en-US" altLang="es-MX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Max Weber y </a:t>
            </a:r>
            <a:r>
              <a:rPr lang="en-US" altLang="es-MX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altLang="es-MX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discípulo</a:t>
            </a:r>
            <a:r>
              <a:rPr lang="en-US" altLang="es-MX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altLang="es-MX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colega</a:t>
            </a:r>
            <a:r>
              <a:rPr lang="en-US" altLang="es-MX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Erns </a:t>
            </a:r>
            <a:r>
              <a:rPr lang="en-US" altLang="es-MX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Troeltsch</a:t>
            </a:r>
            <a:r>
              <a:rPr lang="en-US" altLang="es-MX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La </a:t>
            </a:r>
            <a:r>
              <a:rPr lang="en-US" altLang="es-MX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realizaron</a:t>
            </a:r>
            <a:r>
              <a:rPr lang="en-US" altLang="es-MX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altLang="es-MX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realación</a:t>
            </a:r>
            <a:r>
              <a:rPr lang="en-US" altLang="es-MX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dos </a:t>
            </a:r>
            <a:r>
              <a:rPr lang="en-US" altLang="es-MX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tipos</a:t>
            </a:r>
            <a:r>
              <a:rPr lang="en-US" altLang="es-MX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altLang="es-MX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ideales</a:t>
            </a:r>
            <a:r>
              <a:rPr lang="en-US" altLang="es-MX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lang="en-US" altLang="es-MX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secta</a:t>
            </a:r>
            <a:r>
              <a:rPr lang="en-US" altLang="es-MX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e “</a:t>
            </a:r>
            <a:r>
              <a:rPr lang="en-US" altLang="es-MX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iglesia</a:t>
            </a:r>
            <a:r>
              <a:rPr lang="en-US" altLang="es-MX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7858424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2E72DCDD-4997-432A-B7FC-7C291AE54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="" xmlns:a16="http://schemas.microsoft.com/office/drawing/2014/main" id="{401BBDDC-1284-4F91-844B-59C2A2D2D05A}"/>
              </a:ext>
            </a:extLst>
          </p:cNvPr>
          <p:cNvSpPr txBox="1"/>
          <p:nvPr/>
        </p:nvSpPr>
        <p:spPr>
          <a:xfrm>
            <a:off x="457200" y="6227160"/>
            <a:ext cx="65684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INSTITUTO DE LIDERES CRISTIANOS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="" xmlns:a16="http://schemas.microsoft.com/office/drawing/2014/main" id="{1518A944-31DF-4F70-A542-0FA15CD1EFE1}"/>
              </a:ext>
            </a:extLst>
          </p:cNvPr>
          <p:cNvCxnSpPr/>
          <p:nvPr/>
        </p:nvCxnSpPr>
        <p:spPr>
          <a:xfrm>
            <a:off x="591125" y="6578147"/>
            <a:ext cx="1025236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="" xmlns:a16="http://schemas.microsoft.com/office/drawing/2014/main" id="{DE9CA41E-5C43-48D1-B717-A716C4646AFE}"/>
              </a:ext>
            </a:extLst>
          </p:cNvPr>
          <p:cNvSpPr txBox="1"/>
          <p:nvPr/>
        </p:nvSpPr>
        <p:spPr>
          <a:xfrm>
            <a:off x="693576" y="2286705"/>
            <a:ext cx="10804848" cy="17336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0666" b="1" dirty="0" smtClean="0">
                <a:solidFill>
                  <a:schemeClr val="bg1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Oremos</a:t>
            </a:r>
            <a:endParaRPr lang="es-MX" sz="10666" b="1" dirty="0">
              <a:solidFill>
                <a:schemeClr val="bg1"/>
              </a:solidFill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55657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2E72DCDD-4997-432A-B7FC-7C291AE54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="" xmlns:a16="http://schemas.microsoft.com/office/drawing/2014/main" id="{401BBDDC-1284-4F91-844B-59C2A2D2D05A}"/>
              </a:ext>
            </a:extLst>
          </p:cNvPr>
          <p:cNvSpPr txBox="1"/>
          <p:nvPr/>
        </p:nvSpPr>
        <p:spPr>
          <a:xfrm>
            <a:off x="457200" y="6227160"/>
            <a:ext cx="65684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INSTITUTO DE LIDERES CRISTIANOS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="" xmlns:a16="http://schemas.microsoft.com/office/drawing/2014/main" id="{1518A944-31DF-4F70-A542-0FA15CD1EFE1}"/>
              </a:ext>
            </a:extLst>
          </p:cNvPr>
          <p:cNvCxnSpPr/>
          <p:nvPr/>
        </p:nvCxnSpPr>
        <p:spPr>
          <a:xfrm>
            <a:off x="591125" y="6578147"/>
            <a:ext cx="1025236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="" xmlns:a16="http://schemas.microsoft.com/office/drawing/2014/main" id="{DE9CA41E-5C43-48D1-B717-A716C4646AFE}"/>
              </a:ext>
            </a:extLst>
          </p:cNvPr>
          <p:cNvSpPr txBox="1"/>
          <p:nvPr/>
        </p:nvSpPr>
        <p:spPr>
          <a:xfrm>
            <a:off x="693576" y="1560567"/>
            <a:ext cx="10804848" cy="33750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0666" b="1" dirty="0" smtClean="0">
                <a:solidFill>
                  <a:schemeClr val="bg1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Gracias y bendiciones</a:t>
            </a:r>
            <a:endParaRPr lang="es-MX" sz="10666" b="1" dirty="0">
              <a:solidFill>
                <a:schemeClr val="bg1"/>
              </a:solidFill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9822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2E72DCDD-4997-432A-B7FC-7C291AE54F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="" xmlns:a16="http://schemas.microsoft.com/office/drawing/2014/main" id="{401BBDDC-1284-4F91-844B-59C2A2D2D05A}"/>
              </a:ext>
            </a:extLst>
          </p:cNvPr>
          <p:cNvSpPr txBox="1"/>
          <p:nvPr/>
        </p:nvSpPr>
        <p:spPr>
          <a:xfrm>
            <a:off x="457200" y="6227163"/>
            <a:ext cx="65684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INSTITUTO DE LIDERES CRISTIANOS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="" xmlns:a16="http://schemas.microsoft.com/office/drawing/2014/main" id="{1518A944-31DF-4F70-A542-0FA15CD1EFE1}"/>
              </a:ext>
            </a:extLst>
          </p:cNvPr>
          <p:cNvCxnSpPr/>
          <p:nvPr/>
        </p:nvCxnSpPr>
        <p:spPr>
          <a:xfrm>
            <a:off x="591125" y="6578145"/>
            <a:ext cx="1025236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ángulo 3">
            <a:extLst>
              <a:ext uri="{FF2B5EF4-FFF2-40B4-BE49-F238E27FC236}">
                <a16:creationId xmlns="" xmlns:a16="http://schemas.microsoft.com/office/drawing/2014/main" id="{D594CBD1-3DE0-4C9B-9183-CC5A9D051771}"/>
              </a:ext>
            </a:extLst>
          </p:cNvPr>
          <p:cNvSpPr/>
          <p:nvPr/>
        </p:nvSpPr>
        <p:spPr>
          <a:xfrm>
            <a:off x="-1" y="1626818"/>
            <a:ext cx="12192001" cy="18773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Bef>
                <a:spcPts val="1600"/>
              </a:spcBef>
            </a:pPr>
            <a:r>
              <a:rPr lang="es-MX" sz="11733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  <a:ea typeface="Times New Roman" panose="02020603050405020304" pitchFamily="18" charset="0"/>
                <a:cs typeface="Aharoni" pitchFamily="2" charset="-79"/>
              </a:rPr>
              <a:t>DEFINICIONES</a:t>
            </a:r>
            <a:endParaRPr lang="es-MX" sz="11733" kern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anose="04040605051002020D02" pitchFamily="82" charset="0"/>
              <a:ea typeface="Times New Roman" panose="02020603050405020304" pitchFamily="18" charset="0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183309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Religión</a:t>
            </a:r>
            <a:endParaRPr 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515" y="1869141"/>
            <a:ext cx="5737485" cy="4226859"/>
          </a:xfrm>
        </p:spPr>
        <p:txBody>
          <a:bodyPr>
            <a:normAutofit/>
          </a:bodyPr>
          <a:lstStyle/>
          <a:p>
            <a:pPr algn="ctr"/>
            <a:r>
              <a:rPr 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Conjunto de creencias, normas morales de comportamiento social e individual y ceremonias de oración o sacrificio que relacionan al ser humano con la divinidad. </a:t>
            </a:r>
          </a:p>
        </p:txBody>
      </p:sp>
      <p:pic>
        <p:nvPicPr>
          <p:cNvPr id="5122" name="Picture 2" descr="http://norfipc.com/img/infografia/simbolos-signos-usados-religion-mitos-creencias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1496" y="1612851"/>
            <a:ext cx="4536504" cy="5044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0518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s-MX" sz="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Herejía</a:t>
            </a:r>
            <a:endParaRPr lang="en-US" altLang="es-MX" sz="5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90918" y="2138080"/>
            <a:ext cx="9574306" cy="4664027"/>
          </a:xfrm>
        </p:spPr>
        <p:txBody>
          <a:bodyPr>
            <a:normAutofit/>
          </a:bodyPr>
          <a:lstStyle/>
          <a:p>
            <a:pPr algn="ctr" eaLnBrk="1" hangingPunct="1">
              <a:buFont typeface="Wingdings" panose="05000000000000000000" pitchFamily="2" charset="2"/>
              <a:buChar char="v"/>
            </a:pP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los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evangélicos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toda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doctrina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que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materia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sustenta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opiniones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contrarias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las de la Palabra de Dios.</a:t>
            </a:r>
          </a:p>
          <a:p>
            <a:pPr marL="0" indent="0" algn="ctr" eaLnBrk="1" hangingPunct="1">
              <a:buNone/>
            </a:pPr>
            <a:r>
              <a:rPr lang="en-US" altLang="es-MX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s-MX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Religiones</a:t>
            </a:r>
            <a:r>
              <a:rPr lang="en-US" altLang="es-MX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s-MX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sectas</a:t>
            </a:r>
            <a:r>
              <a:rPr lang="en-US" altLang="es-MX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altLang="es-MX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herejías</a:t>
            </a:r>
            <a:r>
              <a:rPr lang="en-US" altLang="es-MX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Cabral, J.) </a:t>
            </a:r>
          </a:p>
        </p:txBody>
      </p:sp>
    </p:spTree>
    <p:extLst>
      <p:ext uri="{BB962C8B-B14F-4D97-AF65-F5344CB8AC3E}">
        <p14:creationId xmlns:p14="http://schemas.microsoft.com/office/powerpoint/2010/main" val="159159810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s-MX" sz="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Cómo</a:t>
            </a:r>
            <a:r>
              <a:rPr lang="en-US" altLang="es-MX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identificar</a:t>
            </a:r>
            <a:r>
              <a:rPr lang="en-US" altLang="es-MX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una</a:t>
            </a:r>
            <a:r>
              <a:rPr lang="en-US" altLang="es-MX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Herejía</a:t>
            </a:r>
            <a:endParaRPr lang="en-US" altLang="es-MX" sz="5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90918" y="2138080"/>
            <a:ext cx="9574306" cy="4664027"/>
          </a:xfrm>
        </p:spPr>
        <p:txBody>
          <a:bodyPr>
            <a:normAutofit fontScale="92500" lnSpcReduction="10000"/>
          </a:bodyPr>
          <a:lstStyle/>
          <a:p>
            <a:pPr algn="ctr" eaLnBrk="1" hangingPunct="1">
              <a:lnSpc>
                <a:spcPct val="110000"/>
              </a:lnSpc>
              <a:buFont typeface="Wingdings" panose="05000000000000000000" pitchFamily="2" charset="2"/>
              <a:buChar char="v"/>
            </a:pP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Existen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algunos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aspectos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básicos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que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observados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mostrarán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estrategia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moderna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del diablo, que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conquista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la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mente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La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batalla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emprendida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estos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momentos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todo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el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mundo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una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batalla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mental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cual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las falsas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ideologías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las falsas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filosofías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 las falsas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creencias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subestiman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la Palabra de Dios.</a:t>
            </a:r>
          </a:p>
          <a:p>
            <a:pPr marL="0" indent="0" algn="ctr" eaLnBrk="1" hangingPunct="1">
              <a:lnSpc>
                <a:spcPct val="110000"/>
              </a:lnSpc>
              <a:buNone/>
            </a:pPr>
            <a:r>
              <a:rPr lang="en-US" altLang="es-MX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s-MX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Religiones</a:t>
            </a:r>
            <a:r>
              <a:rPr lang="en-US" altLang="es-MX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s-MX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sectas</a:t>
            </a:r>
            <a:r>
              <a:rPr lang="en-US" altLang="es-MX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altLang="es-MX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herejías</a:t>
            </a:r>
            <a:r>
              <a:rPr lang="en-US" altLang="es-MX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Cabral, J.) </a:t>
            </a:r>
          </a:p>
        </p:txBody>
      </p:sp>
    </p:spTree>
    <p:extLst>
      <p:ext uri="{BB962C8B-B14F-4D97-AF65-F5344CB8AC3E}">
        <p14:creationId xmlns:p14="http://schemas.microsoft.com/office/powerpoint/2010/main" val="423558140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s-MX" sz="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Cómo</a:t>
            </a:r>
            <a:r>
              <a:rPr lang="en-US" altLang="es-MX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identificar</a:t>
            </a:r>
            <a:r>
              <a:rPr lang="en-US" altLang="es-MX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una</a:t>
            </a:r>
            <a:r>
              <a:rPr lang="en-US" altLang="es-MX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Herejía</a:t>
            </a:r>
            <a:endParaRPr lang="en-US" altLang="es-MX" sz="5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90918" y="2138080"/>
            <a:ext cx="9574306" cy="4664027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Desacuerdo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 la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Biblia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ctr" eaLnBrk="1" hangingPunct="1">
              <a:buNone/>
            </a:pPr>
            <a:endParaRPr lang="en-US" altLang="es-MX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 algn="ctr" eaLnBrk="1" hangingPunct="1">
              <a:buAutoNum type="alphaLcParenR"/>
            </a:pP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Argumento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bíblico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 algn="ctr" eaLnBrk="1" hangingPunct="1">
              <a:buAutoNum type="alphaLcParenR"/>
            </a:pP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Argumento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extrabíblico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 algn="ctr" eaLnBrk="1" hangingPunct="1">
              <a:buAutoNum type="alphaLcParenR"/>
            </a:pP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Argumento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antibíblico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s-MX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buNone/>
            </a:pPr>
            <a:endParaRPr lang="en-US" altLang="es-MX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buNone/>
            </a:pPr>
            <a:r>
              <a:rPr lang="en-US" altLang="es-MX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s-MX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Religiones</a:t>
            </a:r>
            <a:r>
              <a:rPr lang="en-US" altLang="es-MX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s-MX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sectas</a:t>
            </a:r>
            <a:r>
              <a:rPr lang="en-US" altLang="es-MX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altLang="es-MX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herejías</a:t>
            </a:r>
            <a:r>
              <a:rPr lang="en-US" altLang="es-MX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Cabral, J.) </a:t>
            </a:r>
          </a:p>
        </p:txBody>
      </p:sp>
    </p:spTree>
    <p:extLst>
      <p:ext uri="{BB962C8B-B14F-4D97-AF65-F5344CB8AC3E}">
        <p14:creationId xmlns:p14="http://schemas.microsoft.com/office/powerpoint/2010/main" val="44088483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s-MX" sz="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Cómo</a:t>
            </a:r>
            <a:r>
              <a:rPr lang="en-US" altLang="es-MX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identificar</a:t>
            </a:r>
            <a:r>
              <a:rPr lang="en-US" altLang="es-MX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una</a:t>
            </a:r>
            <a:r>
              <a:rPr lang="en-US" altLang="es-MX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Herejía</a:t>
            </a:r>
            <a:endParaRPr lang="en-US" altLang="es-MX" sz="5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90918" y="2138080"/>
            <a:ext cx="9574306" cy="4664027"/>
          </a:xfrm>
        </p:spPr>
        <p:txBody>
          <a:bodyPr>
            <a:normAutofit fontScale="92500" lnSpcReduction="10000"/>
          </a:bodyPr>
          <a:lstStyle/>
          <a:p>
            <a:pPr algn="ctr" eaLnBrk="1" hangingPunct="1">
              <a:buFont typeface="Wingdings" panose="05000000000000000000" pitchFamily="2" charset="2"/>
              <a:buChar char="v"/>
            </a:pP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Unilateralidad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apreciación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doctrinaria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 eaLnBrk="1" hangingPunct="1">
              <a:buFont typeface="Wingdings" panose="05000000000000000000" pitchFamily="2" charset="2"/>
              <a:buChar char="v"/>
            </a:pPr>
            <a:endParaRPr lang="en-US" altLang="es-MX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 typeface="Wingdings" panose="05000000000000000000" pitchFamily="2" charset="2"/>
              <a:buChar char="v"/>
            </a:pP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Contradicción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los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hechos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 eaLnBrk="1" hangingPunct="1">
              <a:buFont typeface="Wingdings" panose="05000000000000000000" pitchFamily="2" charset="2"/>
              <a:buChar char="v"/>
            </a:pPr>
            <a:endParaRPr lang="en-US" altLang="es-MX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 typeface="Wingdings" panose="05000000000000000000" pitchFamily="2" charset="2"/>
              <a:buChar char="v"/>
            </a:pP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Incoherencia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lógica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 eaLnBrk="1" hangingPunct="1">
              <a:buFont typeface="Wingdings" panose="05000000000000000000" pitchFamily="2" charset="2"/>
              <a:buChar char="v"/>
            </a:pPr>
            <a:endParaRPr lang="en-US" altLang="es-MX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buNone/>
            </a:pPr>
            <a:endParaRPr lang="en-US" altLang="es-MX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buNone/>
            </a:pPr>
            <a:endParaRPr lang="en-US" altLang="es-MX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buNone/>
            </a:pPr>
            <a:r>
              <a:rPr lang="en-US" altLang="es-MX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s-MX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Religiones</a:t>
            </a:r>
            <a:r>
              <a:rPr lang="en-US" altLang="es-MX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s-MX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sectas</a:t>
            </a:r>
            <a:r>
              <a:rPr lang="en-US" altLang="es-MX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altLang="es-MX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herejías</a:t>
            </a:r>
            <a:r>
              <a:rPr lang="en-US" altLang="es-MX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Cabral, J.) </a:t>
            </a:r>
          </a:p>
        </p:txBody>
      </p:sp>
    </p:spTree>
    <p:extLst>
      <p:ext uri="{BB962C8B-B14F-4D97-AF65-F5344CB8AC3E}">
        <p14:creationId xmlns:p14="http://schemas.microsoft.com/office/powerpoint/2010/main" val="37017544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s-MX" sz="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Secta</a:t>
            </a:r>
            <a:endParaRPr lang="en-US" altLang="es-MX" sz="5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90918" y="1775011"/>
            <a:ext cx="9574306" cy="4664027"/>
          </a:xfrm>
        </p:spPr>
        <p:txBody>
          <a:bodyPr>
            <a:normAutofit/>
          </a:bodyPr>
          <a:lstStyle/>
          <a:p>
            <a:pPr algn="ctr" eaLnBrk="1" hangingPunct="1"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Según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Josh Mc Dowell y Don Stewart, “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una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perverción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una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deformación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del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cristianismo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Como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tal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rechaza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las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enseñanzas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que la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iglesia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cristiana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sostenido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través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la </a:t>
            </a:r>
            <a:r>
              <a:rPr lang="en-US" altLang="es-MX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historia</a:t>
            </a:r>
            <a:r>
              <a:rPr lang="en-US" altLang="es-MX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”. </a:t>
            </a:r>
          </a:p>
          <a:p>
            <a:pPr marL="0" indent="0" algn="ctr" eaLnBrk="1" hangingPunct="1">
              <a:lnSpc>
                <a:spcPct val="100000"/>
              </a:lnSpc>
              <a:buNone/>
            </a:pPr>
            <a:r>
              <a:rPr lang="en-US" altLang="es-MX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s-MX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Otros</a:t>
            </a:r>
            <a:r>
              <a:rPr lang="en-US" altLang="es-MX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MX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evengelios</a:t>
            </a:r>
            <a:r>
              <a:rPr lang="en-US" altLang="es-MX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Pablo Hoff) </a:t>
            </a:r>
          </a:p>
        </p:txBody>
      </p:sp>
    </p:spTree>
    <p:extLst>
      <p:ext uri="{BB962C8B-B14F-4D97-AF65-F5344CB8AC3E}">
        <p14:creationId xmlns:p14="http://schemas.microsoft.com/office/powerpoint/2010/main" val="227895484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5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7DD28EA-2AFC-4C21-AE74-C6055BE8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76867"/>
            <a:ext cx="10515600" cy="1325563"/>
          </a:xfrm>
        </p:spPr>
        <p:txBody>
          <a:bodyPr/>
          <a:lstStyle/>
          <a:p>
            <a:pPr algn="ctr"/>
            <a:r>
              <a:rPr lang="es-MX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Significado de Secta</a:t>
            </a:r>
            <a:endParaRPr 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4777" y="1723660"/>
            <a:ext cx="6715018" cy="5311207"/>
          </a:xfrm>
        </p:spPr>
        <p:txBody>
          <a:bodyPr>
            <a:normAutofit/>
          </a:bodyPr>
          <a:lstStyle/>
          <a:p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Grupo de personas, generalmente dirigidos por un líder, que son seguidores de una doctrina religiosa que se separa de la considerada </a:t>
            </a:r>
            <a:r>
              <a:rPr lang="es-MX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ortodoxa.</a:t>
            </a:r>
          </a:p>
          <a:p>
            <a:endParaRPr 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Grupo de personas que viven en comunidad bajo la dirección de un líder religioso o una cúpula directiva que en realidad esconde fines lucrativos.</a:t>
            </a:r>
          </a:p>
        </p:txBody>
      </p:sp>
      <p:pic>
        <p:nvPicPr>
          <p:cNvPr id="6146" name="Picture 2" descr="http://catolicoluchador1.files.wordpress.com/2011/11/sectas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4152" y="2132856"/>
            <a:ext cx="28575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3028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445</Words>
  <Application>Microsoft Office PowerPoint</Application>
  <PresentationFormat>Panorámica</PresentationFormat>
  <Paragraphs>60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23" baseType="lpstr">
      <vt:lpstr>Aharoni</vt:lpstr>
      <vt:lpstr>Arial</vt:lpstr>
      <vt:lpstr>Arial Black</vt:lpstr>
      <vt:lpstr>Calibri</vt:lpstr>
      <vt:lpstr>Calibri Light</vt:lpstr>
      <vt:lpstr>Gabriola</vt:lpstr>
      <vt:lpstr>Lato</vt:lpstr>
      <vt:lpstr>Times New Roman</vt:lpstr>
      <vt:lpstr>Wingdings</vt:lpstr>
      <vt:lpstr>Tema de Office</vt:lpstr>
      <vt:lpstr>Presentación de PowerPoint</vt:lpstr>
      <vt:lpstr>Presentación de PowerPoint</vt:lpstr>
      <vt:lpstr> Religión</vt:lpstr>
      <vt:lpstr>Herejía</vt:lpstr>
      <vt:lpstr>Cómo identificar una Herejía</vt:lpstr>
      <vt:lpstr>Cómo identificar una Herejía</vt:lpstr>
      <vt:lpstr>Cómo identificar una Herejía</vt:lpstr>
      <vt:lpstr>Secta</vt:lpstr>
      <vt:lpstr>Significado de Secta</vt:lpstr>
      <vt:lpstr>Cómo identificar una Secta</vt:lpstr>
      <vt:lpstr>Movimiento religioso</vt:lpstr>
      <vt:lpstr>Presentación de PowerPoint</vt:lpstr>
      <vt:lpstr>Presentación de PowerPoint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JULIO CONTRERAS</dc:creator>
  <cp:lastModifiedBy>JULIO CONTRERAS</cp:lastModifiedBy>
  <cp:revision>12</cp:revision>
  <dcterms:created xsi:type="dcterms:W3CDTF">2022-05-18T19:52:39Z</dcterms:created>
  <dcterms:modified xsi:type="dcterms:W3CDTF">2022-05-20T19:48:02Z</dcterms:modified>
</cp:coreProperties>
</file>