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62" r:id="rId5"/>
    <p:sldId id="287" r:id="rId6"/>
    <p:sldId id="288" r:id="rId7"/>
    <p:sldId id="289" r:id="rId8"/>
    <p:sldId id="290" r:id="rId9"/>
    <p:sldId id="291" r:id="rId10"/>
    <p:sldId id="292" r:id="rId11"/>
    <p:sldId id="293" r:id="rId12"/>
    <p:sldId id="294" r:id="rId13"/>
    <p:sldId id="295" r:id="rId14"/>
    <p:sldId id="296" r:id="rId15"/>
    <p:sldId id="29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03"/>
    <p:restoredTop sz="94559"/>
  </p:normalViewPr>
  <p:slideViewPr>
    <p:cSldViewPr snapToGrid="0" snapToObjects="1">
      <p:cViewPr>
        <p:scale>
          <a:sx n="80" d="100"/>
          <a:sy n="80" d="100"/>
        </p:scale>
        <p:origin x="144"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moodle.christianleadersinstitute.org/mod/page/view.php?id=39340" TargetMode="External"/><Relationship Id="rId3" Type="http://schemas.openxmlformats.org/officeDocument/2006/relationships/hyperlink" Target="https://moodle.christianleadersinstitute.org/course/view.php?id=599"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398" y="2739693"/>
            <a:ext cx="7772400" cy="1470025"/>
          </a:xfrm>
        </p:spPr>
        <p:txBody>
          <a:bodyPr>
            <a:normAutofit fontScale="90000"/>
          </a:bodyPr>
          <a:lstStyle/>
          <a:p>
            <a:r>
              <a:rPr lang="en-US" b="1" dirty="0"/>
              <a:t>LECCIÓN 8 LO QUE LA BIBLIA ENSEÑA ACERCA DE LA ORACIÓN</a:t>
            </a:r>
          </a:p>
        </p:txBody>
      </p:sp>
      <p:sp>
        <p:nvSpPr>
          <p:cNvPr id="3" name="Subtitle 2"/>
          <p:cNvSpPr>
            <a:spLocks noGrp="1"/>
          </p:cNvSpPr>
          <p:nvPr>
            <p:ph type="subTitle" idx="1"/>
          </p:nvPr>
        </p:nvSpPr>
        <p:spPr>
          <a:xfrm>
            <a:off x="2361398" y="4370138"/>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
        <p:nvSpPr>
          <p:cNvPr id="4" name="Rectangle 1"/>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6638E"/>
                </a:solidFill>
                <a:effectLst/>
                <a:latin typeface="Arial" charset="0"/>
                <a:ea typeface="Helvetica Neue" charset="0"/>
                <a:hlinkClick r:id="rId2"/>
              </a:rPr>
              <a:t>LECCIÓN 8 LO QUE LA BIBLIA ENSEÑA ACERCA DE LA ORACIÓNPage</a:t>
            </a:r>
            <a:r>
              <a:rPr kumimoji="0" lang="en-US" altLang="en-US" sz="800" b="1" i="0" u="sng" strike="noStrike" cap="none" normalizeH="0" baseline="0">
                <a:ln>
                  <a:noFill/>
                </a:ln>
                <a:effectLst/>
                <a:latin typeface="Arial" charset="0"/>
              </a:rPr>
              <a:t> </a:t>
            </a:r>
            <a:r>
              <a:rPr kumimoji="0" lang="en-US" altLang="en-US" sz="1000" b="0" i="0" u="none" strike="noStrike" cap="none" normalizeH="0" baseline="0">
                <a:ln>
                  <a:noFill/>
                </a:ln>
                <a:solidFill>
                  <a:schemeClr val="tx1"/>
                </a:solidFill>
                <a:effectLst/>
                <a:latin typeface="Arial" charset="0"/>
                <a:ea typeface="Helvetica Neue" charset="0"/>
                <a:hlinkClick r:id="rId3" tooltip="Edit title"/>
              </a:rPr>
              <a:t>  </a:t>
            </a:r>
            <a:endParaRPr kumimoji="0" lang="en-US" altLang="en-US" sz="1900" b="0" i="0" u="none" strike="noStrike" cap="none" normalizeH="0" baseline="0">
              <a:ln>
                <a:noFill/>
              </a:ln>
              <a:solidFill>
                <a:schemeClr val="tx1"/>
              </a:solidFill>
              <a:effectLst/>
              <a:latin typeface="Arial" charset="0"/>
              <a:ea typeface="Helvetica Neue" charset="0"/>
            </a:endParaRPr>
          </a:p>
        </p:txBody>
      </p:sp>
      <p:sp>
        <p:nvSpPr>
          <p:cNvPr id="5" name="AutoShape 2" descr="dit title">
            <a:hlinkClick r:id="rId3" tooltip="Edit title"/>
          </p:cNvPr>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Rectangle 3"/>
          <p:cNvSpPr>
            <a:spLocks noChangeArrowheads="1"/>
          </p:cNvSpPr>
          <p:nvPr/>
        </p:nvSpPr>
        <p:spPr bwMode="auto">
          <a:xfrm>
            <a:off x="152400" y="1524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6638E"/>
                </a:solidFill>
                <a:effectLst/>
                <a:latin typeface="Arial" charset="0"/>
                <a:ea typeface="Helvetica Neue" charset="0"/>
                <a:hlinkClick r:id="rId2"/>
              </a:rPr>
              <a:t>LECCIÓN 8 LO QUE LA BIBLIA ENSEÑA ACERCA DE LA ORACIÓNPage</a:t>
            </a:r>
            <a:r>
              <a:rPr kumimoji="0" lang="en-US" altLang="en-US" sz="800" b="1" i="0" u="sng" strike="noStrike" cap="none" normalizeH="0" baseline="0">
                <a:ln>
                  <a:noFill/>
                </a:ln>
                <a:effectLst/>
                <a:latin typeface="Arial" charset="0"/>
              </a:rPr>
              <a:t> </a:t>
            </a:r>
            <a:r>
              <a:rPr kumimoji="0" lang="en-US" altLang="en-US" sz="1000" b="0" i="0" u="none" strike="noStrike" cap="none" normalizeH="0" baseline="0">
                <a:ln>
                  <a:noFill/>
                </a:ln>
                <a:solidFill>
                  <a:schemeClr val="tx1"/>
                </a:solidFill>
                <a:effectLst/>
                <a:latin typeface="Arial" charset="0"/>
                <a:ea typeface="Helvetica Neue" charset="0"/>
                <a:hlinkClick r:id="rId3" tooltip="Edit title"/>
              </a:rPr>
              <a:t>  </a:t>
            </a:r>
            <a:endParaRPr kumimoji="0" lang="en-US" altLang="en-US" sz="1900" b="0" i="0" u="none" strike="noStrike" cap="none" normalizeH="0" baseline="0">
              <a:ln>
                <a:noFill/>
              </a:ln>
              <a:solidFill>
                <a:schemeClr val="tx1"/>
              </a:solidFill>
              <a:effectLst/>
              <a:latin typeface="Arial" charset="0"/>
              <a:ea typeface="Helvetica Neue" charset="0"/>
            </a:endParaRPr>
          </a:p>
        </p:txBody>
      </p:sp>
      <p:sp>
        <p:nvSpPr>
          <p:cNvPr id="7" name="AutoShape 4" descr="dit title">
            <a:hlinkClick r:id="rId3" tooltip="Edit title"/>
          </p:cNvPr>
          <p:cNvSpPr>
            <a:spLocks noChangeAspect="1" noChangeArrowheads="1"/>
          </p:cNvSpPr>
          <p:nvPr/>
        </p:nvSpPr>
        <p:spPr bwMode="auto">
          <a:xfrm>
            <a:off x="152400" y="152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88982"/>
            <a:ext cx="8229600" cy="893877"/>
          </a:xfrm>
        </p:spPr>
        <p:txBody>
          <a:bodyPr>
            <a:normAutofit fontScale="90000"/>
          </a:bodyPr>
          <a:lstStyle/>
          <a:p>
            <a:pPr lvl="0"/>
            <a:r>
              <a:rPr lang="es-ES_tradnl" b="1"/>
              <a:t>¿</a:t>
            </a:r>
            <a:r>
              <a:rPr lang="es-ES_tradnl" b="1" u="sng"/>
              <a:t>Hay algunas cosas que pueden causar que Dios no conteste nuestras oraciones en la manera que deseamos</a:t>
            </a:r>
            <a:r>
              <a:rPr lang="es-ES_tradnl" b="1"/>
              <a:t>?</a:t>
            </a:r>
            <a:endParaRPr lang="en-US" dirty="0"/>
          </a:p>
        </p:txBody>
      </p:sp>
      <p:sp>
        <p:nvSpPr>
          <p:cNvPr id="3" name="Content Placeholder 2"/>
          <p:cNvSpPr>
            <a:spLocks noGrp="1"/>
          </p:cNvSpPr>
          <p:nvPr>
            <p:ph idx="1"/>
          </p:nvPr>
        </p:nvSpPr>
        <p:spPr>
          <a:xfrm>
            <a:off x="1981200" y="2836620"/>
            <a:ext cx="8229600" cy="4332280"/>
          </a:xfrm>
        </p:spPr>
        <p:txBody>
          <a:bodyPr>
            <a:noAutofit/>
          </a:bodyPr>
          <a:lstStyle/>
          <a:p>
            <a:r>
              <a:rPr lang="es-ES_tradnl" sz="2400" dirty="0"/>
              <a:t>Sí.  Aunque Dios es misericordioso y gracioso, hay ciertas condiciones que usualmente tienen que estar satisfechas antes de que nuestras oraciones sean contestadas.  Entre ellas se encuentran la humildad, la sinceridad, la obediencia, la fe, los motivos correctos, compromiso, y un espíritu perdonador.  Si estas y otras condiciones no están satisfechas, nuestras oraciones a lo mejor no serán contestadas en la manera que deseamos. </a:t>
            </a:r>
          </a:p>
          <a:p>
            <a:r>
              <a:rPr lang="es-ES_tradnl" sz="2400" dirty="0"/>
              <a:t/>
            </a:r>
            <a:br>
              <a:rPr lang="es-ES_tradnl" sz="2400" dirty="0"/>
            </a:br>
            <a:r>
              <a:rPr lang="es-ES_tradnl" sz="2400" dirty="0"/>
              <a:t> </a:t>
            </a:r>
            <a:r>
              <a:rPr lang="es-ES_tradnl" sz="2400" dirty="0"/>
              <a:t/>
            </a:r>
            <a:br>
              <a:rPr lang="es-ES_tradnl" sz="2400" dirty="0"/>
            </a:br>
            <a:endParaRPr lang="es-ES_tradnl" sz="2400" dirty="0"/>
          </a:p>
        </p:txBody>
      </p:sp>
    </p:spTree>
    <p:extLst>
      <p:ext uri="{BB962C8B-B14F-4D97-AF65-F5344CB8AC3E}">
        <p14:creationId xmlns:p14="http://schemas.microsoft.com/office/powerpoint/2010/main" val="1470436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417638"/>
            <a:ext cx="8229600" cy="4332280"/>
          </a:xfrm>
        </p:spPr>
        <p:txBody>
          <a:bodyPr>
            <a:noAutofit/>
          </a:bodyPr>
          <a:lstStyle/>
          <a:p>
            <a:r>
              <a:rPr lang="es-ES_tradnl" sz="2400" i="1" dirty="0"/>
              <a:t>“Si en mi corazón hubiese yo mirado a la iniquidad, El Señor no me habría escuchado.” Salmo 66:18</a:t>
            </a:r>
            <a:endParaRPr lang="es-ES_tradnl" sz="2400" dirty="0"/>
          </a:p>
          <a:p>
            <a:r>
              <a:rPr lang="es-ES_tradnl" sz="2400" i="1" dirty="0"/>
              <a:t>“Pedís, y no recibís, porque pedís mal, para gastar en vuestros deleites.” Santiago 4:3</a:t>
            </a:r>
            <a:endParaRPr lang="es-ES_tradnl" sz="2400" dirty="0"/>
          </a:p>
          <a:p>
            <a:r>
              <a:rPr lang="es-ES_tradnl" sz="2400" i="1" dirty="0"/>
              <a:t>“Pero sin fe es imposible agradar a Dios; porque es necesario que el que se acerca a Dios crea que le hay, y que es galardonador de los que le buscan.” Hebreos 11:6</a:t>
            </a:r>
            <a:endParaRPr lang="es-ES_tradnl" sz="2400" dirty="0"/>
          </a:p>
        </p:txBody>
      </p:sp>
    </p:spTree>
    <p:extLst>
      <p:ext uri="{BB962C8B-B14F-4D97-AF65-F5344CB8AC3E}">
        <p14:creationId xmlns:p14="http://schemas.microsoft.com/office/powerpoint/2010/main" val="1016015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01278"/>
            <a:ext cx="10956758" cy="893877"/>
          </a:xfrm>
        </p:spPr>
        <p:txBody>
          <a:bodyPr>
            <a:normAutofit fontScale="90000"/>
          </a:bodyPr>
          <a:lstStyle/>
          <a:p>
            <a:pPr lvl="0"/>
            <a:r>
              <a:rPr lang="es-ES_tradnl" b="1" dirty="0"/>
              <a:t>¿</a:t>
            </a:r>
            <a:r>
              <a:rPr lang="es-ES_tradnl" b="1" u="sng" dirty="0"/>
              <a:t>Quiere decir esto que nuestras oraciones no se contestarán hasta que estemos totalmente libres del pecado y de las debilidades personales</a:t>
            </a:r>
            <a:r>
              <a:rPr lang="es-ES_tradnl" b="1" dirty="0"/>
              <a:t>? </a:t>
            </a:r>
            <a:endParaRPr lang="en-US" dirty="0"/>
          </a:p>
        </p:txBody>
      </p:sp>
      <p:sp>
        <p:nvSpPr>
          <p:cNvPr id="3" name="Content Placeholder 2"/>
          <p:cNvSpPr>
            <a:spLocks noGrp="1"/>
          </p:cNvSpPr>
          <p:nvPr>
            <p:ph idx="1"/>
          </p:nvPr>
        </p:nvSpPr>
        <p:spPr>
          <a:xfrm>
            <a:off x="2205790" y="2756411"/>
            <a:ext cx="8229600" cy="4332280"/>
          </a:xfrm>
        </p:spPr>
        <p:txBody>
          <a:bodyPr>
            <a:noAutofit/>
          </a:bodyPr>
          <a:lstStyle/>
          <a:p>
            <a:r>
              <a:rPr lang="es-ES_tradnl" sz="2800" dirty="0"/>
              <a:t>No.  Nadie está completamente libre del pecado o de debilidades personales.  Si nos arrepentimos y pedimos perdón, estaremos restaurados a una relación correcta con Dios. Sin embargo, si seguimos deliberadamente en pecado sin arrepentirnos o sentir pena por nuestros pecados, Dios definitivamente estará desagradado con nosotros y nuestras oraciones pueden no ser contestadas.  </a:t>
            </a:r>
            <a:r>
              <a:rPr lang="es-ES_tradnl" sz="2800" b="1" dirty="0"/>
              <a:t>  </a:t>
            </a:r>
            <a:endParaRPr lang="es-ES_tradnl" sz="2800" dirty="0"/>
          </a:p>
        </p:txBody>
      </p:sp>
    </p:spTree>
    <p:extLst>
      <p:ext uri="{BB962C8B-B14F-4D97-AF65-F5344CB8AC3E}">
        <p14:creationId xmlns:p14="http://schemas.microsoft.com/office/powerpoint/2010/main" val="170626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i="1" dirty="0"/>
              <a:t>“El que encubre sus pecados no prosperará; mas el que los confiesa y se aparta alcanzará misericordia.” Proverbios 28:13</a:t>
            </a:r>
            <a:endParaRPr lang="es-ES_tradnl" sz="2800" dirty="0"/>
          </a:p>
          <a:p>
            <a:r>
              <a:rPr lang="es-ES_tradnl" sz="2800" i="1" dirty="0"/>
              <a:t>“Mientras callé, se envejecieron mis huesos en mi gemir todo el día. . . .</a:t>
            </a:r>
            <a:r>
              <a:rPr lang="es-ES_tradnl" sz="2800" dirty="0"/>
              <a:t> </a:t>
            </a:r>
            <a:r>
              <a:rPr lang="es-ES_tradnl" sz="2800" i="1" dirty="0"/>
              <a:t>Mi pecado te declaré, y no encubrí mi iniquidad. . . .Y tú perdonaste la maldad de mi pecado. Por esto orará a ti todo santo en el tiempo en que puedas ser hallado.”  Salmo 32:3-6</a:t>
            </a:r>
            <a:endParaRPr lang="es-ES_tradnl" sz="2800" dirty="0"/>
          </a:p>
        </p:txBody>
      </p:sp>
    </p:spTree>
    <p:extLst>
      <p:ext uri="{BB962C8B-B14F-4D97-AF65-F5344CB8AC3E}">
        <p14:creationId xmlns:p14="http://schemas.microsoft.com/office/powerpoint/2010/main" val="1854791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88982"/>
            <a:ext cx="8229600" cy="893877"/>
          </a:xfrm>
        </p:spPr>
        <p:txBody>
          <a:bodyPr>
            <a:normAutofit fontScale="90000"/>
          </a:bodyPr>
          <a:lstStyle/>
          <a:p>
            <a:pPr lvl="0"/>
            <a:r>
              <a:rPr lang="es-ES_tradnl" b="1" dirty="0"/>
              <a:t>¿</a:t>
            </a:r>
            <a:r>
              <a:rPr lang="es-ES_tradnl" b="1" u="sng" dirty="0"/>
              <a:t>Hay otras razones (fuera de las mencionadas arriba) por las cuales Dios quizás no nos dará lo que le pedimos</a:t>
            </a:r>
            <a:r>
              <a:rPr lang="es-ES_tradnl" b="1" dirty="0"/>
              <a:t>? </a:t>
            </a:r>
            <a:endParaRPr lang="en-US" dirty="0"/>
          </a:p>
        </p:txBody>
      </p:sp>
      <p:sp>
        <p:nvSpPr>
          <p:cNvPr id="3" name="Content Placeholder 2"/>
          <p:cNvSpPr>
            <a:spLocks noGrp="1"/>
          </p:cNvSpPr>
          <p:nvPr>
            <p:ph idx="1"/>
          </p:nvPr>
        </p:nvSpPr>
        <p:spPr>
          <a:xfrm>
            <a:off x="1981200" y="2772452"/>
            <a:ext cx="8229600" cy="4332280"/>
          </a:xfrm>
        </p:spPr>
        <p:txBody>
          <a:bodyPr>
            <a:noAutofit/>
          </a:bodyPr>
          <a:lstStyle/>
          <a:p>
            <a:r>
              <a:rPr lang="es-ES_tradnl" sz="2800" dirty="0"/>
              <a:t>Sí.  Dios puede no darnos lo que le pedimos si nuestros deseos o peticiones no están de acuerdo con su propia voluntad o propósitos. </a:t>
            </a:r>
          </a:p>
        </p:txBody>
      </p:sp>
    </p:spTree>
    <p:extLst>
      <p:ext uri="{BB962C8B-B14F-4D97-AF65-F5344CB8AC3E}">
        <p14:creationId xmlns:p14="http://schemas.microsoft.com/office/powerpoint/2010/main" val="852704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dirty="0"/>
              <a:t>A los cristianos en Roma Pablo escribió: “</a:t>
            </a:r>
            <a:r>
              <a:rPr lang="es-ES_tradnl" sz="2800" i="1" dirty="0"/>
              <a:t>. . . sin cesar hago mención de vosotros siempre en mis oraciones, rogando que de alguna manera tenga al fin, por la voluntad de Dios, un próspero viaje para ir a vosotros. . . muchas veces me he propuesto ir a vosotros (pero hasta ahora he sido estorbado).”  Romanos 1:9-13</a:t>
            </a:r>
            <a:endParaRPr lang="es-ES_tradnl" sz="2800" dirty="0"/>
          </a:p>
          <a:p>
            <a:r>
              <a:rPr lang="es-ES_tradnl" sz="2800" i="1"/>
              <a:t>“Y esta es la confianza que tenemos en él, que si pedimos alguna cosa conforme a su voluntad, él nos oye.” 1 Juan 5:14</a:t>
            </a:r>
            <a:endParaRPr lang="es-ES_tradnl" sz="2800"/>
          </a:p>
        </p:txBody>
      </p:sp>
    </p:spTree>
    <p:extLst>
      <p:ext uri="{BB962C8B-B14F-4D97-AF65-F5344CB8AC3E}">
        <p14:creationId xmlns:p14="http://schemas.microsoft.com/office/powerpoint/2010/main" val="1054204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84182"/>
            <a:ext cx="8229600" cy="893877"/>
          </a:xfrm>
        </p:spPr>
        <p:txBody>
          <a:bodyPr>
            <a:normAutofit fontScale="90000"/>
          </a:bodyPr>
          <a:lstStyle/>
          <a:p>
            <a:r>
              <a:rPr lang="es-ES_tradnl" b="1" dirty="0"/>
              <a:t> ¿</a:t>
            </a:r>
            <a:r>
              <a:rPr lang="es-ES_tradnl" b="1" u="sng" dirty="0"/>
              <a:t>Hay una postura especial que debemos de tener cuando oramos</a:t>
            </a:r>
            <a:r>
              <a:rPr lang="es-ES_tradnl" b="1" dirty="0"/>
              <a:t>?</a:t>
            </a:r>
            <a:endParaRPr lang="en-US" dirty="0"/>
          </a:p>
        </p:txBody>
      </p:sp>
      <p:sp>
        <p:nvSpPr>
          <p:cNvPr id="3" name="Content Placeholder 2"/>
          <p:cNvSpPr>
            <a:spLocks noGrp="1"/>
          </p:cNvSpPr>
          <p:nvPr>
            <p:ph idx="1"/>
          </p:nvPr>
        </p:nvSpPr>
        <p:spPr>
          <a:xfrm>
            <a:off x="1981200" y="2162851"/>
            <a:ext cx="8229600" cy="4332280"/>
          </a:xfrm>
          <a:noFill/>
        </p:spPr>
        <p:txBody>
          <a:bodyPr>
            <a:noAutofit/>
          </a:bodyPr>
          <a:lstStyle/>
          <a:p>
            <a:r>
              <a:rPr lang="es-ES_tradnl" sz="2400" dirty="0"/>
              <a:t>No.  Debemos de ser siempre pensativos, humildes, reverentes y sinceros cuando oramos, pero no hay ninguna postura especial requerida para que oremos en una manera que agrada a Dios.  Podemos doblarnos, arrodillarnos, sentarnos, pararnos, levantar nuestras manos, o postrarnos en el suelo cuando oramos.  Mucha gente, sin embargo, siente que el arrodillarse en oración es un gesto especial de sinceridad y reverencia y por eso usualmente se arrodillan cuando oran en privado y a menudo en público también.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“Me postré de rodillas, y extendí mis manos a Jehová mi Dios.” Esdras 9:5</a:t>
            </a:r>
            <a:endParaRPr lang="es-ES_tradnl" sz="2800" dirty="0"/>
          </a:p>
          <a:p>
            <a:r>
              <a:rPr lang="es-ES_tradnl" sz="2800" i="1" dirty="0"/>
              <a:t>“Mas el publicano, estando lejos, no quería ni aun alzar los ojos al cielo, sino que se golpeaba el pecho, diciendo: Dios, sé propicio a mí, pecador.” Lucas 18:13 </a:t>
            </a:r>
            <a:endParaRPr lang="es-ES_tradnl" sz="2800" dirty="0"/>
          </a:p>
          <a:p>
            <a:r>
              <a:rPr lang="es-ES_tradnl" sz="2800" i="1" dirty="0"/>
              <a:t>“[El rey] se inclinó rostro a tierra, y asimismo todo Judá y los moradores de Jerusalén se postraron delante de Jehová, y adoraron a Jehová.” 2 Crónicas 20:18</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12519"/>
            <a:ext cx="8229600" cy="893877"/>
          </a:xfrm>
        </p:spPr>
        <p:txBody>
          <a:bodyPr>
            <a:normAutofit fontScale="90000"/>
          </a:bodyPr>
          <a:lstStyle/>
          <a:p>
            <a:pPr lvl="0"/>
            <a:r>
              <a:rPr lang="es-ES_tradnl" b="1" dirty="0"/>
              <a:t>¿</a:t>
            </a:r>
            <a:r>
              <a:rPr lang="es-ES_tradnl" b="1" u="sng" dirty="0"/>
              <a:t>Es apropiado orar directamente a Jesús y al Espíritu Santo tanto como a Dios el Padre</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400" dirty="0"/>
              <a:t>Sí.  Jesús, quien resucitó y ascendió reina como soberano sobre el universo entero, siempre está dispuesto escuchar cuando oramos.  El Espíritu Santo es nuestro Consolador y guía. Es él el que nos permite vivir una vida cristiana.  También nos escucha cuando oramos.  Aunque hay muy pocos ejemplos de oraciones a Jesús o al Espíritu Santo en la Biblia, la iglesia cristiana ha producido un número de himnos de petición o alabanza los cuales se dirigen específicamente a Jesús o al Espíritu Santo.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150436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“Y apedreaban a Esteban, mientras él invocaba y decía: Señor Jesús, recibe mi espíritu.” Hechos 7:59</a:t>
            </a:r>
            <a:endParaRPr lang="es-ES_tradnl" sz="2800" dirty="0"/>
          </a:p>
          <a:p>
            <a:r>
              <a:rPr lang="es-ES_tradnl" sz="2800" i="1" dirty="0"/>
              <a:t>“Y de igual manera el Espíritu nos ayuda en nuestra debilidad. . . el Espíritu mismo intercede por nosotros con gemidos indecibles. Mas el que escudriña los corazones sabe cuál es la intención del Espíritu, porque conforme a la voluntad de Dios intercede por los santos [creyentes].”  Romanos 8:26-27</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Escucha Dios y contesta nuestras oraciones</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400" dirty="0"/>
              <a:t>¡Sin duda que sí!  Él escucha y contesta todas las oraciones de los que oran según su voluntad.  Sin embargo, él no siempre contesta nuestras oraciones en la manera que personalmente desearíamos.  A veces su respuesta puede ser que “no” y otras veces que “ahora no.” A veces él nos da algo mucho mejor de lo que pedimos, aunque posiblemente no entendamos inmediatamente como puede ser mejor.  Pero cualquiera que sea su respuesta, podemos estar confiados que nuestras oraciones son escuchadas.”  (Vea también las preguntas 10 y 11). </a:t>
            </a:r>
          </a:p>
          <a:p>
            <a:r>
              <a:rPr lang="es-ES_tradnl" sz="2400" dirty="0"/>
              <a:t/>
            </a:r>
            <a:br>
              <a:rPr lang="es-ES_tradnl" sz="2400" dirty="0"/>
            </a:br>
            <a:r>
              <a:rPr lang="es-ES_tradnl" sz="2400" dirty="0"/>
              <a:t> </a:t>
            </a:r>
            <a:r>
              <a:rPr lang="es-ES_tradnl" sz="2400" dirty="0"/>
              <a:t/>
            </a:r>
            <a:br>
              <a:rPr lang="es-ES_tradnl" sz="2400" dirty="0"/>
            </a:br>
            <a:endParaRPr lang="es-ES_tradnl" sz="2400" dirty="0"/>
          </a:p>
        </p:txBody>
      </p:sp>
    </p:spTree>
    <p:extLst>
      <p:ext uri="{BB962C8B-B14F-4D97-AF65-F5344CB8AC3E}">
        <p14:creationId xmlns:p14="http://schemas.microsoft.com/office/powerpoint/2010/main" val="1105926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“Si permanecéis en mí, y mis palabras permanecen en vosotros, pedid todo lo que queréis, y os será hecho.” Juan 15:7</a:t>
            </a:r>
            <a:endParaRPr lang="es-ES_tradnl" sz="2400" dirty="0"/>
          </a:p>
          <a:p>
            <a:r>
              <a:rPr lang="es-ES_tradnl" sz="2400" i="1" dirty="0"/>
              <a:t>“Acerquémonos, pues, confiadamente al trono de la gracia, para alcanzar misericordia y hallar gracia para el oportuno socorro.” Hebreos 4:16</a:t>
            </a:r>
            <a:endParaRPr lang="es-ES_tradnl" sz="2400" dirty="0"/>
          </a:p>
        </p:txBody>
      </p:sp>
    </p:spTree>
    <p:extLst>
      <p:ext uri="{BB962C8B-B14F-4D97-AF65-F5344CB8AC3E}">
        <p14:creationId xmlns:p14="http://schemas.microsoft.com/office/powerpoint/2010/main" val="1266419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Hay ejemplos específicos en la Biblia de las respuestas de Dios a la oración</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sz="2400" dirty="0"/>
              <a:t>Sí.  La Biblia tiene muchos ejemplos maravillosos de las respuestas de Dios a las oraciones de su pueblo.  Mujeres que eran estériles dieron a luz a hijos, prisioneros fueron librados, batallas se ganaron, protección fue proporcionada, agua y comida fueron regalados, sabiduría fue concedida, vidas fueron cambiadas, y muchas otras bendiciones fueron realizadas como respuestas a la oración. </a:t>
            </a:r>
          </a:p>
          <a:p>
            <a:r>
              <a:rPr lang="es-ES_tradnl" sz="2400" dirty="0"/>
              <a:t/>
            </a:r>
            <a:br>
              <a:rPr lang="es-ES_tradnl" sz="2400" dirty="0"/>
            </a:br>
            <a:r>
              <a:rPr lang="es-ES_tradnl" sz="2400" dirty="0"/>
              <a:t> </a:t>
            </a:r>
            <a:r>
              <a:rPr lang="es-ES_tradnl" sz="2400" dirty="0"/>
              <a:t/>
            </a:r>
            <a:br>
              <a:rPr lang="es-ES_tradnl" sz="2400" dirty="0"/>
            </a:br>
            <a:r>
              <a:rPr lang="es-ES_tradnl" sz="2400" dirty="0"/>
              <a:t> </a:t>
            </a:r>
            <a:br>
              <a:rPr lang="es-ES_tradnl" sz="2400" dirty="0"/>
            </a:br>
            <a:endParaRPr lang="es-ES_tradnl" sz="2400" dirty="0"/>
          </a:p>
        </p:txBody>
      </p:sp>
    </p:spTree>
    <p:extLst>
      <p:ext uri="{BB962C8B-B14F-4D97-AF65-F5344CB8AC3E}">
        <p14:creationId xmlns:p14="http://schemas.microsoft.com/office/powerpoint/2010/main" val="201641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585336"/>
            <a:ext cx="8229600" cy="4332280"/>
          </a:xfrm>
        </p:spPr>
        <p:txBody>
          <a:bodyPr>
            <a:noAutofit/>
          </a:bodyPr>
          <a:lstStyle/>
          <a:p>
            <a:r>
              <a:rPr lang="es-ES_tradnl" sz="2800" dirty="0"/>
              <a:t>Hannah dijo: </a:t>
            </a:r>
            <a:r>
              <a:rPr lang="es-ES_tradnl" sz="2800" i="1" dirty="0"/>
              <a:t>“Por este niño oraba, y Jehová me dio lo que le pedí.  Yo, pues, lo dedico también a Jehová.”  1 Samuel 1:27-28</a:t>
            </a:r>
            <a:endParaRPr lang="es-ES_tradnl" sz="2800" dirty="0"/>
          </a:p>
          <a:p>
            <a:r>
              <a:rPr lang="es-ES_tradnl" sz="2800" i="1" dirty="0"/>
              <a:t>“Elías era hombre sujeto a pasiones semejantes a las nuestras, y oró fervientemente para que no lloviese, y no llovió sobre la tierra por tres años y seis meses. Y otra vez oró, y el cielo dio lluvia, y la tierra produjo su fruto.” Santiago 5:17-18</a:t>
            </a:r>
            <a:endParaRPr lang="es-ES_tradnl" sz="2800" dirty="0"/>
          </a:p>
        </p:txBody>
      </p:sp>
    </p:spTree>
    <p:extLst>
      <p:ext uri="{BB962C8B-B14F-4D97-AF65-F5344CB8AC3E}">
        <p14:creationId xmlns:p14="http://schemas.microsoft.com/office/powerpoint/2010/main" val="1818359416"/>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338</TotalTime>
  <Words>470</Words>
  <Application>Microsoft Macintosh PowerPoint</Application>
  <PresentationFormat>Widescreen</PresentationFormat>
  <Paragraphs>47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Century Gothic</vt:lpstr>
      <vt:lpstr>Helvetica Neue</vt:lpstr>
      <vt:lpstr>Arial</vt:lpstr>
      <vt:lpstr>Vapor Trail</vt:lpstr>
      <vt:lpstr>LECCIÓN 8 LO QUE LA BIBLIA ENSEÑA ACERCA DE LA ORACIÓN</vt:lpstr>
      <vt:lpstr> ¿Hay una postura especial que debemos de tener cuando oramos?</vt:lpstr>
      <vt:lpstr>Referencias Bíblicas</vt:lpstr>
      <vt:lpstr>¿Es apropiado orar directamente a Jesús y al Espíritu Santo tanto como a Dios el Padre?</vt:lpstr>
      <vt:lpstr>Referencias Bíblicas</vt:lpstr>
      <vt:lpstr>¿Escucha Dios y contesta nuestras oraciones?</vt:lpstr>
      <vt:lpstr>Referencias Bíblicas</vt:lpstr>
      <vt:lpstr>¿Hay ejemplos específicos en la Biblia de las respuestas de Dios a la oración?</vt:lpstr>
      <vt:lpstr>Referencias Bíblicas</vt:lpstr>
      <vt:lpstr>¿Hay algunas cosas que pueden causar que Dios no conteste nuestras oraciones en la manera que deseamos?</vt:lpstr>
      <vt:lpstr>Referencias Bíblicas</vt:lpstr>
      <vt:lpstr>¿Quiere decir esto que nuestras oraciones no se contestarán hasta que estemos totalmente libres del pecado y de las debilidades personales? </vt:lpstr>
      <vt:lpstr>Referencias Bíblicas</vt:lpstr>
      <vt:lpstr>¿Hay otras razones (fuera de las mencionadas arriba) por las cuales Dios quizás no nos dará lo que le pedimos? </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25</cp:revision>
  <dcterms:created xsi:type="dcterms:W3CDTF">2017-02-07T06:18:44Z</dcterms:created>
  <dcterms:modified xsi:type="dcterms:W3CDTF">2017-02-15T14:21:43Z</dcterms:modified>
</cp:coreProperties>
</file>