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58" r:id="rId5"/>
    <p:sldId id="274" r:id="rId6"/>
    <p:sldId id="271" r:id="rId7"/>
    <p:sldId id="272" r:id="rId8"/>
    <p:sldId id="275" r:id="rId9"/>
    <p:sldId id="27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41" d="100"/>
          <a:sy n="41" d="100"/>
        </p:scale>
        <p:origin x="72" y="9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DAB4BE-65FD-4285-B547-15DC765932BC}"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4154404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AB4BE-65FD-4285-B547-15DC765932BC}"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3323425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AB4BE-65FD-4285-B547-15DC765932BC}"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351968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DAB4BE-65FD-4285-B547-15DC765932BC}"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1233418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DAB4BE-65FD-4285-B547-15DC765932BC}" type="datetimeFigureOut">
              <a:rPr lang="en-US" smtClean="0"/>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2994428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0DAB4BE-65FD-4285-B547-15DC765932BC}"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2987068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0DAB4BE-65FD-4285-B547-15DC765932BC}" type="datetimeFigureOut">
              <a:rPr lang="en-US" smtClean="0"/>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725068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0DAB4BE-65FD-4285-B547-15DC765932BC}" type="datetimeFigureOut">
              <a:rPr lang="en-US" smtClean="0"/>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3088079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DAB4BE-65FD-4285-B547-15DC765932BC}" type="datetimeFigureOut">
              <a:rPr lang="en-US" smtClean="0"/>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3744594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AB4BE-65FD-4285-B547-15DC765932BC}"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1940699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DAB4BE-65FD-4285-B547-15DC765932BC}" type="datetimeFigureOut">
              <a:rPr lang="en-US" smtClean="0"/>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ACE4A7-3A11-448A-A88B-9F1F404D5E58}" type="slidenum">
              <a:rPr lang="en-US" smtClean="0"/>
              <a:t>‹#›</a:t>
            </a:fld>
            <a:endParaRPr lang="en-US"/>
          </a:p>
        </p:txBody>
      </p:sp>
    </p:spTree>
    <p:extLst>
      <p:ext uri="{BB962C8B-B14F-4D97-AF65-F5344CB8AC3E}">
        <p14:creationId xmlns:p14="http://schemas.microsoft.com/office/powerpoint/2010/main" val="3874724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AB4BE-65FD-4285-B547-15DC765932BC}" type="datetimeFigureOut">
              <a:rPr lang="en-US" smtClean="0"/>
              <a:t>4/17/2018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ACE4A7-3A11-448A-A88B-9F1F404D5E58}" type="slidenum">
              <a:rPr lang="en-US" smtClean="0"/>
              <a:t>‹#›</a:t>
            </a:fld>
            <a:endParaRPr lang="en-US"/>
          </a:p>
        </p:txBody>
      </p:sp>
    </p:spTree>
    <p:extLst>
      <p:ext uri="{BB962C8B-B14F-4D97-AF65-F5344CB8AC3E}">
        <p14:creationId xmlns:p14="http://schemas.microsoft.com/office/powerpoint/2010/main" val="1417704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685800"/>
          </a:xfrm>
        </p:spPr>
        <p:txBody>
          <a:bodyPr>
            <a:noAutofit/>
          </a:bodyPr>
          <a:lstStyle/>
          <a:p>
            <a:r>
              <a:rPr lang="es-AR" sz="3600" b="1" u="sng" dirty="0" smtClean="0">
                <a:latin typeface="Times New Roman" panose="02020603050405020304" pitchFamily="18" charset="0"/>
                <a:cs typeface="Times New Roman" panose="02020603050405020304" pitchFamily="18" charset="0"/>
              </a:rPr>
              <a:t>Paz inteligente en la relación de matrimonial y de paternidad</a:t>
            </a:r>
            <a:endParaRPr lang="es-AR" sz="3600" b="1" u="sng"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0" y="685800"/>
            <a:ext cx="12192000" cy="754380"/>
          </a:xfrm>
        </p:spPr>
        <p:txBody>
          <a:bodyPr>
            <a:normAutofit/>
          </a:bodyPr>
          <a:lstStyle/>
          <a:p>
            <a:r>
              <a:rPr lang="es-AR" sz="4000" b="1" u="sng" dirty="0" smtClean="0">
                <a:latin typeface="Times New Roman" panose="02020603050405020304" pitchFamily="18" charset="0"/>
                <a:cs typeface="Times New Roman" panose="02020603050405020304" pitchFamily="18" charset="0"/>
              </a:rPr>
              <a:t>PAZ INTELIGENTE </a:t>
            </a:r>
            <a:r>
              <a:rPr lang="es-AR" sz="4000" b="1" u="sng" dirty="0" smtClean="0">
                <a:latin typeface="Times New Roman" panose="02020603050405020304" pitchFamily="18" charset="0"/>
                <a:cs typeface="Times New Roman" panose="02020603050405020304" pitchFamily="18" charset="0"/>
              </a:rPr>
              <a:t>Y LA PATERNIDAD</a:t>
            </a:r>
            <a:endParaRPr lang="es-AR" sz="4000" b="1" u="sng" dirty="0">
              <a:latin typeface="Times New Roman" panose="02020603050405020304" pitchFamily="18" charset="0"/>
              <a:cs typeface="Times New Roman" panose="02020603050405020304" pitchFamily="18" charset="0"/>
            </a:endParaRPr>
          </a:p>
        </p:txBody>
      </p:sp>
      <p:pic>
        <p:nvPicPr>
          <p:cNvPr id="1026" name="Picture 2" descr="Image result for Familia conflictiv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459132"/>
            <a:ext cx="6729047" cy="539886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Familia adorand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9047" y="1459133"/>
            <a:ext cx="5462954" cy="5398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6998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225"/>
            <a:ext cx="12192000" cy="800735"/>
          </a:xfrm>
        </p:spPr>
        <p:txBody>
          <a:bodyPr/>
          <a:lstStyle/>
          <a:p>
            <a:pPr algn="ctr"/>
            <a:r>
              <a:rPr lang="es-AR" b="1" u="sng" dirty="0" smtClean="0">
                <a:latin typeface="Times New Roman" panose="02020603050405020304" pitchFamily="18" charset="0"/>
                <a:cs typeface="Times New Roman" panose="02020603050405020304" pitchFamily="18" charset="0"/>
              </a:rPr>
              <a:t>Introducción</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22960"/>
            <a:ext cx="12192000" cy="6035040"/>
          </a:xfrm>
        </p:spPr>
        <p:txBody>
          <a:bodyPr>
            <a:normAutofit fontScale="92500"/>
          </a:bodyPr>
          <a:lstStyle/>
          <a:p>
            <a:r>
              <a:rPr lang="es-AR" sz="3600" b="1" dirty="0" smtClean="0">
                <a:latin typeface="Times New Roman" panose="02020603050405020304" pitchFamily="18" charset="0"/>
                <a:cs typeface="Times New Roman" panose="02020603050405020304" pitchFamily="18" charset="0"/>
              </a:rPr>
              <a:t>En esta clase hablaremos de la paz inteligente en la paternidad</a:t>
            </a:r>
          </a:p>
          <a:p>
            <a:r>
              <a:rPr lang="es-AR" sz="3600" b="1" dirty="0" smtClean="0">
                <a:latin typeface="Times New Roman" panose="02020603050405020304" pitchFamily="18" charset="0"/>
                <a:cs typeface="Times New Roman" panose="02020603050405020304" pitchFamily="18" charset="0"/>
              </a:rPr>
              <a:t>El conflicto es parte de todas nuestras relaciones, pero el matrimonio y la paternidad tiene conflictos muy particulares</a:t>
            </a:r>
          </a:p>
          <a:p>
            <a:r>
              <a:rPr lang="es-AR" sz="3600" b="1" dirty="0" smtClean="0">
                <a:latin typeface="Times New Roman" panose="02020603050405020304" pitchFamily="18" charset="0"/>
                <a:cs typeface="Times New Roman" panose="02020603050405020304" pitchFamily="18" charset="0"/>
              </a:rPr>
              <a:t>El fuego destructor es muy común en este tipo de relaciones debido a la intimidad de esta relación y por el numero de ofensas que ocurren en el contorno de la familia.</a:t>
            </a:r>
          </a:p>
          <a:p>
            <a:r>
              <a:rPr lang="es-AR" sz="3600" b="1" dirty="0" smtClean="0">
                <a:latin typeface="Times New Roman" panose="02020603050405020304" pitchFamily="18" charset="0"/>
                <a:cs typeface="Times New Roman" panose="02020603050405020304" pitchFamily="18" charset="0"/>
              </a:rPr>
              <a:t>Al hablar de los conflictos familiares cuando vemos un acelerador del fuego destructor del conflicto que es aplicado, pudiera ser orgullo, enojo, venganza, mentir o cualquier otro, debemos reconocer que viene de la carne y debemos ir al fuego de paz y pedirle que nos ayuda a saber como navegar con ese conflicto de manera que lo glorifiquemos y agrademos y hagamos u voluntad</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395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3241"/>
            <a:ext cx="12192000" cy="800735"/>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Los conflictos paternales son como cualquier otro tipo de conflicto</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57422"/>
            <a:ext cx="12192000" cy="6035040"/>
          </a:xfrm>
        </p:spPr>
        <p:txBody>
          <a:bodyPr>
            <a:normAutofit/>
          </a:bodyPr>
          <a:lstStyle/>
          <a:p>
            <a:r>
              <a:rPr lang="es-AR" sz="3600" b="1" dirty="0" smtClean="0">
                <a:latin typeface="Times New Roman" panose="02020603050405020304" pitchFamily="18" charset="0"/>
                <a:cs typeface="Times New Roman" panose="02020603050405020304" pitchFamily="18" charset="0"/>
              </a:rPr>
              <a:t>Dios siempre esta trabajando, la corrección es la manera de vivir y debemos estar agradecidos en toda circunstancia y mantenernos en el fuego de paz</a:t>
            </a:r>
          </a:p>
          <a:p>
            <a:r>
              <a:rPr lang="es-AR" sz="3600" b="1" dirty="0" smtClean="0">
                <a:latin typeface="Times New Roman" panose="02020603050405020304" pitchFamily="18" charset="0"/>
                <a:cs typeface="Times New Roman" panose="02020603050405020304" pitchFamily="18" charset="0"/>
              </a:rPr>
              <a:t>Muchos padres toman la estrategia de no meterse mucho con los hijos para discipularlos- Tengo tres hijos y yo soy responsable de ensenarles como seguir a cristo, es algo intencional no dejárselo a la iglesia</a:t>
            </a:r>
          </a:p>
          <a:p>
            <a:r>
              <a:rPr lang="es-AR" sz="3600" b="1" dirty="0" smtClean="0">
                <a:latin typeface="Times New Roman" panose="02020603050405020304" pitchFamily="18" charset="0"/>
                <a:cs typeface="Times New Roman" panose="02020603050405020304" pitchFamily="18" charset="0"/>
              </a:rPr>
              <a:t>Debemos ensenarles de Cristo ya que el puso la responsabilidad en los padres</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5767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5156"/>
            <a:ext cx="12192000" cy="800735"/>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Dios pone la responsabilidad en los padres de Discipular a los hijos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02664"/>
            <a:ext cx="12192000" cy="5855335"/>
          </a:xfrm>
        </p:spPr>
        <p:txBody>
          <a:bodyPr>
            <a:normAutofit lnSpcReduction="10000"/>
          </a:bodyPr>
          <a:lstStyle/>
          <a:p>
            <a:r>
              <a:rPr lang="es-ES" sz="3600" b="1" dirty="0">
                <a:latin typeface="Times New Roman" panose="02020603050405020304" pitchFamily="18" charset="0"/>
                <a:cs typeface="Times New Roman" panose="02020603050405020304" pitchFamily="18" charset="0"/>
              </a:rPr>
              <a:t>»Escucha, Israel: El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nuestro Dios es el único </a:t>
            </a:r>
            <a:r>
              <a:rPr lang="es-ES" sz="3600" b="1" cap="small" dirty="0">
                <a:latin typeface="Times New Roman" panose="02020603050405020304" pitchFamily="18" charset="0"/>
                <a:cs typeface="Times New Roman" panose="02020603050405020304" pitchFamily="18" charset="0"/>
              </a:rPr>
              <a:t>Señor</a:t>
            </a:r>
            <a:r>
              <a:rPr lang="es-ES" sz="3600" b="1" dirty="0" smtClean="0">
                <a:latin typeface="Times New Roman" panose="02020603050405020304" pitchFamily="18" charset="0"/>
                <a:cs typeface="Times New Roman" panose="02020603050405020304" pitchFamily="18" charset="0"/>
              </a:rPr>
              <a:t>.</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Ama al </a:t>
            </a:r>
            <a:r>
              <a:rPr lang="es-ES" sz="3600" b="1" cap="small" dirty="0">
                <a:latin typeface="Times New Roman" panose="02020603050405020304" pitchFamily="18" charset="0"/>
                <a:cs typeface="Times New Roman" panose="02020603050405020304" pitchFamily="18" charset="0"/>
              </a:rPr>
              <a:t>Señor</a:t>
            </a:r>
            <a:r>
              <a:rPr lang="es-ES" sz="3600" b="1" dirty="0">
                <a:latin typeface="Times New Roman" panose="02020603050405020304" pitchFamily="18" charset="0"/>
                <a:cs typeface="Times New Roman" panose="02020603050405020304" pitchFamily="18" charset="0"/>
              </a:rPr>
              <a:t> tu Dios con todo tu corazón y con toda tu alma y con todas tus fuerzas. </a:t>
            </a:r>
            <a:r>
              <a:rPr lang="es-ES" sz="3600" b="1" dirty="0" smtClean="0">
                <a:latin typeface="Times New Roman" panose="02020603050405020304" pitchFamily="18" charset="0"/>
                <a:cs typeface="Times New Roman" panose="02020603050405020304" pitchFamily="18" charset="0"/>
              </a:rPr>
              <a:t>Grábate </a:t>
            </a:r>
            <a:r>
              <a:rPr lang="es-ES" sz="3600" b="1" dirty="0">
                <a:latin typeface="Times New Roman" panose="02020603050405020304" pitchFamily="18" charset="0"/>
                <a:cs typeface="Times New Roman" panose="02020603050405020304" pitchFamily="18" charset="0"/>
              </a:rPr>
              <a:t>en el corazón estas palabras que hoy te mando</a:t>
            </a:r>
            <a:r>
              <a:rPr lang="es-ES" sz="3600" b="1" dirty="0" smtClean="0">
                <a:latin typeface="Times New Roman" panose="02020603050405020304" pitchFamily="18" charset="0"/>
                <a:cs typeface="Times New Roman" panose="02020603050405020304" pitchFamily="18" charset="0"/>
              </a:rPr>
              <a:t>.</a:t>
            </a:r>
            <a:r>
              <a:rPr lang="es-ES" sz="3600" b="1" baseline="30000" dirty="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Incúlcaselas continuamente a tus hijos. Háblales de ellas cuando estés en tu casa y cuando vayas por el camino, cuando te acuestes y cuando te levantes</a:t>
            </a:r>
            <a:r>
              <a:rPr lang="es-ES" sz="3600" b="1" dirty="0" smtClean="0">
                <a:latin typeface="Times New Roman" panose="02020603050405020304" pitchFamily="18" charset="0"/>
                <a:cs typeface="Times New Roman" panose="02020603050405020304" pitchFamily="18" charset="0"/>
              </a:rPr>
              <a:t>.” Deuteronomio </a:t>
            </a:r>
            <a:r>
              <a:rPr lang="es-ES" sz="3600" b="1" dirty="0" smtClean="0">
                <a:latin typeface="Times New Roman" panose="02020603050405020304" pitchFamily="18" charset="0"/>
                <a:cs typeface="Times New Roman" panose="02020603050405020304" pitchFamily="18" charset="0"/>
              </a:rPr>
              <a:t>6:4-7</a:t>
            </a:r>
          </a:p>
          <a:p>
            <a:r>
              <a:rPr lang="es-ES" sz="3600" b="1" dirty="0" smtClean="0">
                <a:latin typeface="Times New Roman" panose="02020603050405020304" pitchFamily="18" charset="0"/>
                <a:cs typeface="Times New Roman" panose="02020603050405020304" pitchFamily="18" charset="0"/>
              </a:rPr>
              <a:t>Discipularlos es una oportunidad diaria- no es que siempre estén leyendo la biblia pero hay momentos enseñables, identificar para ellos que esta haciendo Dios por ellos y que desarrollen una relación con Dios, ensenarles como orar y estudiar la biblia, son privilegios como padres</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434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225"/>
            <a:ext cx="12192000" cy="800735"/>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Discipular a los Hijos es responsabilidad de los padres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22960"/>
            <a:ext cx="12192000" cy="6035040"/>
          </a:xfrm>
        </p:spPr>
        <p:txBody>
          <a:bodyPr>
            <a:normAutofit/>
          </a:bodyPr>
          <a:lstStyle/>
          <a:p>
            <a:r>
              <a:rPr lang="es-AR" sz="4000" b="1" dirty="0" smtClean="0">
                <a:latin typeface="Times New Roman" panose="02020603050405020304" pitchFamily="18" charset="0"/>
                <a:cs typeface="Times New Roman" panose="02020603050405020304" pitchFamily="18" charset="0"/>
              </a:rPr>
              <a:t>No es responsabilidad del maestro de escuela dominical, no del pastor de jóvenes o del amigo cristiano de la escuela</a:t>
            </a:r>
          </a:p>
          <a:p>
            <a:r>
              <a:rPr lang="es-AR" sz="4000" b="1" dirty="0" smtClean="0">
                <a:latin typeface="Times New Roman" panose="02020603050405020304" pitchFamily="18" charset="0"/>
                <a:cs typeface="Times New Roman" panose="02020603050405020304" pitchFamily="18" charset="0"/>
              </a:rPr>
              <a:t>Los padres tienen el privilegios de mantenerse en el camino de Dios y decirles donde hay hoyos y si caen ensenarles como salir adelante y restaurar su relación con Dios y ver como crecer</a:t>
            </a:r>
          </a:p>
          <a:p>
            <a:pPr marL="0" indent="0">
              <a:buNone/>
            </a:pP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3259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1929"/>
            <a:ext cx="9683262" cy="800735"/>
          </a:xfrm>
        </p:spPr>
        <p:txBody>
          <a:bodyPr>
            <a:normAutofit fontScale="90000"/>
          </a:bodyPr>
          <a:lstStyle/>
          <a:p>
            <a:pPr algn="ctr"/>
            <a:r>
              <a:rPr lang="es-AR" b="1" u="sng" dirty="0" smtClean="0">
                <a:latin typeface="Times New Roman" panose="02020603050405020304" pitchFamily="18" charset="0"/>
                <a:cs typeface="Times New Roman" panose="02020603050405020304" pitchFamily="18" charset="0"/>
              </a:rPr>
              <a:t>La relación del padre con los hijos es                                       una relación de Autoridad</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3446" y="1177923"/>
            <a:ext cx="12192000" cy="5680078"/>
          </a:xfrm>
        </p:spPr>
        <p:txBody>
          <a:bodyPr>
            <a:noAutofit/>
          </a:bodyPr>
          <a:lstStyle/>
          <a:p>
            <a:r>
              <a:rPr lang="es-ES" sz="3200" b="1" dirty="0" smtClean="0">
                <a:latin typeface="Times New Roman" panose="02020603050405020304" pitchFamily="18" charset="0"/>
                <a:cs typeface="Times New Roman" panose="02020603050405020304" pitchFamily="18" charset="0"/>
              </a:rPr>
              <a:t>El Padre tiene la autoridad hasta que el hijo alcance la mayoría de edad</a:t>
            </a:r>
          </a:p>
          <a:p>
            <a:r>
              <a:rPr lang="es-ES" sz="3200" b="1" dirty="0" smtClean="0">
                <a:latin typeface="Times New Roman" panose="02020603050405020304" pitchFamily="18" charset="0"/>
                <a:cs typeface="Times New Roman" panose="02020603050405020304" pitchFamily="18" charset="0"/>
              </a:rPr>
              <a:t>Es una relación de poder- la autoridad no controla o dicta, es delegar y servir. La autoridad viene de Dios, y los educan en el amor de Dios. </a:t>
            </a:r>
            <a:r>
              <a:rPr lang="es-ES" sz="3200" b="1" dirty="0" smtClean="0">
                <a:latin typeface="Times New Roman" panose="02020603050405020304" pitchFamily="18" charset="0"/>
                <a:cs typeface="Times New Roman" panose="02020603050405020304" pitchFamily="18" charset="0"/>
              </a:rPr>
              <a:t>No es darles el control, debe ser una bendición y no una maldición y debe ser necesario disciplinarlos y pueden enojarse por ello</a:t>
            </a:r>
          </a:p>
          <a:p>
            <a:r>
              <a:rPr lang="es-ES" sz="3200" b="1" dirty="0" smtClean="0">
                <a:latin typeface="Times New Roman" panose="02020603050405020304" pitchFamily="18" charset="0"/>
                <a:cs typeface="Times New Roman" panose="02020603050405020304" pitchFamily="18" charset="0"/>
              </a:rPr>
              <a:t>“</a:t>
            </a:r>
            <a:r>
              <a:rPr lang="es-ES" sz="3200" dirty="0">
                <a:latin typeface="Times New Roman" panose="02020603050405020304" pitchFamily="18" charset="0"/>
                <a:cs typeface="Times New Roman" panose="02020603050405020304" pitchFamily="18" charset="0"/>
              </a:rPr>
              <a:t>Hijos, obedezcan en el Señor a sus padres, porque esto es justo</a:t>
            </a:r>
            <a:r>
              <a:rPr lang="es-ES" sz="3200" dirty="0" smtClean="0">
                <a:latin typeface="Times New Roman" panose="02020603050405020304" pitchFamily="18" charset="0"/>
                <a:cs typeface="Times New Roman" panose="02020603050405020304" pitchFamily="18" charset="0"/>
              </a:rPr>
              <a:t>.</a:t>
            </a:r>
            <a:r>
              <a:rPr lang="es-ES" sz="3200" b="1" baseline="30000" dirty="0">
                <a:latin typeface="Times New Roman" panose="02020603050405020304" pitchFamily="18" charset="0"/>
                <a:cs typeface="Times New Roman" panose="02020603050405020304" pitchFamily="18" charset="0"/>
              </a:rPr>
              <a:t> </a:t>
            </a:r>
            <a:r>
              <a:rPr lang="es-ES" sz="3200" dirty="0">
                <a:latin typeface="Times New Roman" panose="02020603050405020304" pitchFamily="18" charset="0"/>
                <a:cs typeface="Times New Roman" panose="02020603050405020304" pitchFamily="18" charset="0"/>
              </a:rPr>
              <a:t>«Honra a tu padre y a tu madre —que es el primer mandamiento con promesa</a:t>
            </a:r>
            <a:r>
              <a:rPr lang="es-ES" sz="3200" dirty="0" smtClean="0">
                <a:latin typeface="Times New Roman" panose="02020603050405020304" pitchFamily="18" charset="0"/>
                <a:cs typeface="Times New Roman" panose="02020603050405020304" pitchFamily="18" charset="0"/>
              </a:rPr>
              <a:t>—</a:t>
            </a:r>
            <a:r>
              <a:rPr lang="es-ES" sz="3200" b="1" baseline="30000" dirty="0">
                <a:latin typeface="Times New Roman" panose="02020603050405020304" pitchFamily="18" charset="0"/>
                <a:cs typeface="Times New Roman" panose="02020603050405020304" pitchFamily="18" charset="0"/>
              </a:rPr>
              <a:t> </a:t>
            </a:r>
            <a:r>
              <a:rPr lang="es-ES" sz="3200" dirty="0">
                <a:latin typeface="Times New Roman" panose="02020603050405020304" pitchFamily="18" charset="0"/>
                <a:cs typeface="Times New Roman" panose="02020603050405020304" pitchFamily="18" charset="0"/>
              </a:rPr>
              <a:t>para que te vaya bien y disfrutes de una larga vida en la tierra</a:t>
            </a:r>
            <a:r>
              <a:rPr lang="es-ES" sz="3200" dirty="0" smtClean="0">
                <a:latin typeface="Times New Roman" panose="02020603050405020304" pitchFamily="18" charset="0"/>
                <a:cs typeface="Times New Roman" panose="02020603050405020304" pitchFamily="18" charset="0"/>
              </a:rPr>
              <a:t>».</a:t>
            </a:r>
            <a:r>
              <a:rPr lang="es-ES" sz="3200" b="1" baseline="30000" dirty="0">
                <a:latin typeface="Times New Roman" panose="02020603050405020304" pitchFamily="18" charset="0"/>
                <a:cs typeface="Times New Roman" panose="02020603050405020304" pitchFamily="18" charset="0"/>
              </a:rPr>
              <a:t> </a:t>
            </a:r>
            <a:r>
              <a:rPr lang="es-ES" sz="3200" dirty="0">
                <a:latin typeface="Times New Roman" panose="02020603050405020304" pitchFamily="18" charset="0"/>
                <a:cs typeface="Times New Roman" panose="02020603050405020304" pitchFamily="18" charset="0"/>
              </a:rPr>
              <a:t>Y ustedes, padres, no hagan enojar a sus hijos, sino críenlos según la disciplina e instrucción del </a:t>
            </a:r>
            <a:r>
              <a:rPr lang="es-ES" sz="3200" dirty="0" smtClean="0">
                <a:latin typeface="Times New Roman" panose="02020603050405020304" pitchFamily="18" charset="0"/>
                <a:cs typeface="Times New Roman" panose="02020603050405020304" pitchFamily="18" charset="0"/>
              </a:rPr>
              <a:t>Señor.” </a:t>
            </a:r>
            <a:r>
              <a:rPr lang="es-ES" sz="3200" b="1" dirty="0" smtClean="0">
                <a:latin typeface="Times New Roman" panose="02020603050405020304" pitchFamily="18" charset="0"/>
                <a:cs typeface="Times New Roman" panose="02020603050405020304" pitchFamily="18" charset="0"/>
              </a:rPr>
              <a:t>Efesios 6:1-4</a:t>
            </a:r>
            <a:endParaRPr lang="en-US" sz="3200" b="1" dirty="0">
              <a:latin typeface="Times New Roman" panose="02020603050405020304" pitchFamily="18" charset="0"/>
              <a:cs typeface="Times New Roman" panose="02020603050405020304" pitchFamily="18" charset="0"/>
            </a:endParaRPr>
          </a:p>
        </p:txBody>
      </p:sp>
      <p:pic>
        <p:nvPicPr>
          <p:cNvPr id="1026"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22109" y="0"/>
            <a:ext cx="3193337" cy="11779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9902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225"/>
            <a:ext cx="12192000" cy="800735"/>
          </a:xfrm>
        </p:spPr>
        <p:txBody>
          <a:bodyPr/>
          <a:lstStyle/>
          <a:p>
            <a:pPr algn="ctr"/>
            <a:r>
              <a:rPr lang="es-AR" b="1" u="sng" dirty="0" smtClean="0">
                <a:latin typeface="Times New Roman" panose="02020603050405020304" pitchFamily="18" charset="0"/>
                <a:cs typeface="Times New Roman" panose="02020603050405020304" pitchFamily="18" charset="0"/>
              </a:rPr>
              <a:t>El balance de Disciplinar y corregir a los hijos</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02664"/>
            <a:ext cx="12192000" cy="5855335"/>
          </a:xfrm>
        </p:spPr>
        <p:txBody>
          <a:bodyPr>
            <a:normAutofit/>
          </a:bodyPr>
          <a:lstStyle/>
          <a:p>
            <a:r>
              <a:rPr lang="es-ES" sz="3600" b="1" dirty="0" smtClean="0">
                <a:latin typeface="Times New Roman" panose="02020603050405020304" pitchFamily="18" charset="0"/>
                <a:cs typeface="Times New Roman" panose="02020603050405020304" pitchFamily="18" charset="0"/>
              </a:rPr>
              <a:t>Si los haces sin ir al fuego de paz es un reto para los padres, los hijos pueden frustrarse, es un reto discipular adolescentes, pero Dios esta trabajando en el conflicto, debes ensenarles lo que has aprendido en este curso de ir al fuego de paz, un hijo no ira naturalmente a buscarlo, se le debe ensenarle, que busca el propósito y poder y presencia de Cristo</a:t>
            </a:r>
          </a:p>
          <a:p>
            <a:r>
              <a:rPr lang="es-ES" sz="3600" b="1" dirty="0" smtClean="0">
                <a:latin typeface="Times New Roman" panose="02020603050405020304" pitchFamily="18" charset="0"/>
                <a:cs typeface="Times New Roman" panose="02020603050405020304" pitchFamily="18" charset="0"/>
              </a:rPr>
              <a:t>Imagine si camina en paz inteligente por los últimos 20 años y equipas a tus hijos a hacerlo. Sabrán amar y acelerar el fuego de paz y que hay poder para que Dios nos use. Todos los conflictos se manejan como Cristo quiere.</a:t>
            </a:r>
          </a:p>
        </p:txBody>
      </p:sp>
    </p:spTree>
    <p:extLst>
      <p:ext uri="{BB962C8B-B14F-4D97-AF65-F5344CB8AC3E}">
        <p14:creationId xmlns:p14="http://schemas.microsoft.com/office/powerpoint/2010/main" val="287484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6687"/>
            <a:ext cx="12192000" cy="800735"/>
          </a:xfrm>
        </p:spPr>
        <p:txBody>
          <a:bodyPr>
            <a:normAutofit fontScale="90000"/>
          </a:bodyPr>
          <a:lstStyle/>
          <a:p>
            <a:r>
              <a:rPr lang="es-ES" b="1" dirty="0">
                <a:latin typeface="Times New Roman" panose="02020603050405020304" pitchFamily="18" charset="0"/>
                <a:cs typeface="Times New Roman" panose="02020603050405020304" pitchFamily="18" charset="0"/>
              </a:rPr>
              <a:t>Una tentación en la paternidad es dar instrucción pero no darse el tiempo de entender a los hijos</a:t>
            </a:r>
          </a:p>
        </p:txBody>
      </p:sp>
      <p:sp>
        <p:nvSpPr>
          <p:cNvPr id="3" name="Content Placeholder 2"/>
          <p:cNvSpPr>
            <a:spLocks noGrp="1"/>
          </p:cNvSpPr>
          <p:nvPr>
            <p:ph idx="1"/>
          </p:nvPr>
        </p:nvSpPr>
        <p:spPr>
          <a:xfrm>
            <a:off x="0" y="1424695"/>
            <a:ext cx="12192000" cy="5855335"/>
          </a:xfrm>
        </p:spPr>
        <p:txBody>
          <a:bodyPr>
            <a:normAutofit/>
          </a:bodyPr>
          <a:lstStyle/>
          <a:p>
            <a:r>
              <a:rPr lang="es-ES" sz="3600" b="1" dirty="0" smtClean="0">
                <a:latin typeface="Times New Roman" panose="02020603050405020304" pitchFamily="18" charset="0"/>
                <a:cs typeface="Times New Roman" panose="02020603050405020304" pitchFamily="18" charset="0"/>
              </a:rPr>
              <a:t>Por la dinámica el hogar o la dinámica de la relación se da la instrucción y no se le explica porque debe hacerlo</a:t>
            </a:r>
            <a:endParaRPr lang="es-ES" sz="3600" b="1" dirty="0">
              <a:latin typeface="Times New Roman" panose="02020603050405020304" pitchFamily="18" charset="0"/>
              <a:cs typeface="Times New Roman" panose="02020603050405020304" pitchFamily="18" charset="0"/>
            </a:endParaRPr>
          </a:p>
          <a:p>
            <a:r>
              <a:rPr lang="es-ES" sz="3600" b="1" dirty="0" smtClean="0">
                <a:latin typeface="Times New Roman" panose="02020603050405020304" pitchFamily="18" charset="0"/>
                <a:cs typeface="Times New Roman" panose="02020603050405020304" pitchFamily="18" charset="0"/>
              </a:rPr>
              <a:t>“Adquiere </a:t>
            </a:r>
            <a:r>
              <a:rPr lang="es-ES" sz="3600" b="1" dirty="0">
                <a:latin typeface="Times New Roman" panose="02020603050405020304" pitchFamily="18" charset="0"/>
                <a:cs typeface="Times New Roman" panose="02020603050405020304" pitchFamily="18" charset="0"/>
              </a:rPr>
              <a:t>sabiduría, adquiere </a:t>
            </a:r>
            <a:r>
              <a:rPr lang="es-ES" sz="3600" b="1" dirty="0" smtClean="0">
                <a:latin typeface="Times New Roman" panose="02020603050405020304" pitchFamily="18" charset="0"/>
                <a:cs typeface="Times New Roman" panose="02020603050405020304" pitchFamily="18" charset="0"/>
              </a:rPr>
              <a:t>inteligencia; no </a:t>
            </a:r>
            <a:r>
              <a:rPr lang="es-ES" sz="3600" b="1" dirty="0">
                <a:latin typeface="Times New Roman" panose="02020603050405020304" pitchFamily="18" charset="0"/>
                <a:cs typeface="Times New Roman" panose="02020603050405020304" pitchFamily="18" charset="0"/>
              </a:rPr>
              <a:t>olvides mis palabras ni te apartes de ellas</a:t>
            </a:r>
            <a:r>
              <a:rPr lang="es-ES" sz="3600" b="1" dirty="0" smtClean="0">
                <a:latin typeface="Times New Roman" panose="02020603050405020304" pitchFamily="18" charset="0"/>
                <a:cs typeface="Times New Roman" panose="02020603050405020304" pitchFamily="18" charset="0"/>
              </a:rPr>
              <a:t>. </a:t>
            </a:r>
            <a:r>
              <a:rPr lang="es-ES" sz="3600" b="1" dirty="0">
                <a:latin typeface="Times New Roman" panose="02020603050405020304" pitchFamily="18" charset="0"/>
                <a:cs typeface="Times New Roman" panose="02020603050405020304" pitchFamily="18" charset="0"/>
              </a:rPr>
              <a:t>La sabiduría es lo primero. ¡Adquiere </a:t>
            </a:r>
            <a:r>
              <a:rPr lang="es-ES" sz="3600" b="1" dirty="0" smtClean="0">
                <a:latin typeface="Times New Roman" panose="02020603050405020304" pitchFamily="18" charset="0"/>
                <a:cs typeface="Times New Roman" panose="02020603050405020304" pitchFamily="18" charset="0"/>
              </a:rPr>
              <a:t>sabiduría! Por </a:t>
            </a:r>
            <a:r>
              <a:rPr lang="es-ES" sz="3600" b="1" dirty="0">
                <a:latin typeface="Times New Roman" panose="02020603050405020304" pitchFamily="18" charset="0"/>
                <a:cs typeface="Times New Roman" panose="02020603050405020304" pitchFamily="18" charset="0"/>
              </a:rPr>
              <a:t>sobre todas las cosas, adquiere discernimiento.</a:t>
            </a:r>
            <a:r>
              <a:rPr lang="es-ES" sz="3600" b="1" dirty="0" smtClean="0">
                <a:latin typeface="Times New Roman" panose="02020603050405020304" pitchFamily="18" charset="0"/>
                <a:cs typeface="Times New Roman" panose="02020603050405020304" pitchFamily="18" charset="0"/>
              </a:rPr>
              <a:t>” Proverbios </a:t>
            </a:r>
            <a:r>
              <a:rPr lang="es-ES" sz="3600" b="1" dirty="0" smtClean="0">
                <a:latin typeface="Times New Roman" panose="02020603050405020304" pitchFamily="18" charset="0"/>
                <a:cs typeface="Times New Roman" panose="02020603050405020304" pitchFamily="18" charset="0"/>
              </a:rPr>
              <a:t>4:5,7</a:t>
            </a:r>
          </a:p>
          <a:p>
            <a:r>
              <a:rPr lang="es-ES" sz="3600" b="1" dirty="0" smtClean="0">
                <a:latin typeface="Times New Roman" panose="02020603050405020304" pitchFamily="18" charset="0"/>
                <a:cs typeface="Times New Roman" panose="02020603050405020304" pitchFamily="18" charset="0"/>
              </a:rPr>
              <a:t>Una cosa es decir al hijo que no caiga en usar aceleradores del conflicto y no resolver el conflicto con mentiras pero debes explicarle porque eso es importante</a:t>
            </a:r>
          </a:p>
          <a:p>
            <a:r>
              <a:rPr lang="es-ES" sz="3600" b="1" dirty="0" smtClean="0">
                <a:latin typeface="Times New Roman" panose="02020603050405020304" pitchFamily="18" charset="0"/>
                <a:cs typeface="Times New Roman" panose="02020603050405020304" pitchFamily="18" charset="0"/>
              </a:rPr>
              <a:t>Cada oportunidad de criar a los hijos debemos discipularlos</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0198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225"/>
            <a:ext cx="12192000" cy="800735"/>
          </a:xfrm>
        </p:spPr>
        <p:txBody>
          <a:bodyPr/>
          <a:lstStyle/>
          <a:p>
            <a:pPr algn="ctr"/>
            <a:r>
              <a:rPr lang="es-AR" b="1" u="sng" dirty="0" smtClean="0">
                <a:latin typeface="Times New Roman" panose="02020603050405020304" pitchFamily="18" charset="0"/>
                <a:cs typeface="Times New Roman" panose="02020603050405020304" pitchFamily="18" charset="0"/>
              </a:rPr>
              <a:t>Nota Final</a:t>
            </a:r>
            <a:endParaRPr lang="es-AR"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822960"/>
            <a:ext cx="12192000" cy="6035040"/>
          </a:xfrm>
        </p:spPr>
        <p:txBody>
          <a:bodyPr>
            <a:normAutofit/>
          </a:bodyPr>
          <a:lstStyle/>
          <a:p>
            <a:r>
              <a:rPr lang="es-AR" sz="3600" b="1" dirty="0" smtClean="0">
                <a:latin typeface="Times New Roman" panose="02020603050405020304" pitchFamily="18" charset="0"/>
                <a:cs typeface="Times New Roman" panose="02020603050405020304" pitchFamily="18" charset="0"/>
              </a:rPr>
              <a:t>Queremos cerrar esta clase orando por ustedes, si eres un padre o un hijo o un líder que trabaja con padres que Dios te use</a:t>
            </a:r>
          </a:p>
          <a:p>
            <a:r>
              <a:rPr lang="es-AR" sz="3600" b="1" dirty="0" smtClean="0">
                <a:latin typeface="Times New Roman" panose="02020603050405020304" pitchFamily="18" charset="0"/>
                <a:cs typeface="Times New Roman" panose="02020603050405020304" pitchFamily="18" charset="0"/>
              </a:rPr>
              <a:t>Oremos: Dios da sabiduría y que tu gracia nos de sabiduría y que naveguemos los conflictos a través de venir al fuego de paz y añadir bendición a los hijos y a los padres y si hay algunos hijos pródigos, que nos ayudes a recibirlos, que los traigas a donde pertenecen, </a:t>
            </a:r>
            <a:r>
              <a:rPr lang="es-AR" sz="3600" b="1" smtClean="0">
                <a:latin typeface="Times New Roman" panose="02020603050405020304" pitchFamily="18" charset="0"/>
                <a:cs typeface="Times New Roman" panose="02020603050405020304" pitchFamily="18" charset="0"/>
              </a:rPr>
              <a:t>su hogar. </a:t>
            </a:r>
            <a:r>
              <a:rPr lang="es-AR" sz="3600" b="1" dirty="0" smtClean="0">
                <a:latin typeface="Times New Roman" panose="02020603050405020304" pitchFamily="18" charset="0"/>
                <a:cs typeface="Times New Roman" panose="02020603050405020304" pitchFamily="18" charset="0"/>
              </a:rPr>
              <a:t>En Cristo </a:t>
            </a:r>
            <a:r>
              <a:rPr lang="es-AR" sz="3600" b="1" dirty="0" err="1" smtClean="0">
                <a:latin typeface="Times New Roman" panose="02020603050405020304" pitchFamily="18" charset="0"/>
                <a:cs typeface="Times New Roman" panose="02020603050405020304" pitchFamily="18" charset="0"/>
              </a:rPr>
              <a:t>Jesus</a:t>
            </a:r>
            <a:r>
              <a:rPr lang="es-AR" sz="3600" b="1" dirty="0" smtClean="0">
                <a:latin typeface="Times New Roman" panose="02020603050405020304" pitchFamily="18" charset="0"/>
                <a:cs typeface="Times New Roman" panose="02020603050405020304" pitchFamily="18" charset="0"/>
              </a:rPr>
              <a:t>, Amen</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12567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749</Words>
  <Application>Microsoft Office PowerPoint</Application>
  <PresentationFormat>Widescreen</PresentationFormat>
  <Paragraphs>32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Paz inteligente en la relación de matrimonial y de paternidad</vt:lpstr>
      <vt:lpstr>Introducción</vt:lpstr>
      <vt:lpstr>Los conflictos paternales son como cualquier otro tipo de conflicto</vt:lpstr>
      <vt:lpstr>Dios pone la responsabilidad en los padres de Discipular a los hijos</vt:lpstr>
      <vt:lpstr>Discipular a los Hijos es responsabilidad de los padres</vt:lpstr>
      <vt:lpstr>La relación del padre con los hijos es                                       una relación de Autoridad</vt:lpstr>
      <vt:lpstr>El balance de Disciplinar y corregir a los hijos</vt:lpstr>
      <vt:lpstr>Una tentación en la paternidad es dar instrucción pero no darse el tiempo de entender a los hijos</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 inteligente en la relación de matrimonial y de paternidad</dc:title>
  <dc:creator>Jorge Muniz</dc:creator>
  <cp:lastModifiedBy>Jorge Muniz</cp:lastModifiedBy>
  <cp:revision>10</cp:revision>
  <dcterms:created xsi:type="dcterms:W3CDTF">2018-04-16T02:46:48Z</dcterms:created>
  <dcterms:modified xsi:type="dcterms:W3CDTF">2018-04-18T02:56:55Z</dcterms:modified>
</cp:coreProperties>
</file>