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73" r:id="rId7"/>
    <p:sldId id="261" r:id="rId8"/>
    <p:sldId id="262" r:id="rId9"/>
    <p:sldId id="263" r:id="rId10"/>
    <p:sldId id="264" r:id="rId11"/>
    <p:sldId id="265" r:id="rId12"/>
    <p:sldId id="266" r:id="rId13"/>
    <p:sldId id="267" r:id="rId14"/>
    <p:sldId id="274" r:id="rId15"/>
    <p:sldId id="268" r:id="rId16"/>
    <p:sldId id="269" r:id="rId17"/>
    <p:sldId id="270" r:id="rId18"/>
    <p:sldId id="271"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9" autoAdjust="0"/>
    <p:restoredTop sz="86390" autoAdjust="0"/>
  </p:normalViewPr>
  <p:slideViewPr>
    <p:cSldViewPr snapToGrid="0">
      <p:cViewPr varScale="1">
        <p:scale>
          <a:sx n="53" d="100"/>
          <a:sy n="53" d="100"/>
        </p:scale>
        <p:origin x="60" y="864"/>
      </p:cViewPr>
      <p:guideLst/>
    </p:cSldViewPr>
  </p:slideViewPr>
  <p:outlineViewPr>
    <p:cViewPr>
      <p:scale>
        <a:sx n="33" d="100"/>
        <a:sy n="33" d="100"/>
      </p:scale>
      <p:origin x="0" y="-80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8/23/2017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3287D-5A50-4BD9-A85D-EE20A31D40B4}"/>
              </a:ext>
            </a:extLst>
          </p:cNvPr>
          <p:cNvSpPr>
            <a:spLocks noGrp="1"/>
          </p:cNvSpPr>
          <p:nvPr>
            <p:ph type="ctrTitle"/>
          </p:nvPr>
        </p:nvSpPr>
        <p:spPr/>
        <p:txBody>
          <a:bodyPr/>
          <a:lstStyle/>
          <a:p>
            <a:r>
              <a:rPr lang="en-US" dirty="0"/>
              <a:t>Implementing SWOT </a:t>
            </a:r>
            <a:r>
              <a:rPr lang="en-US" dirty="0" err="1"/>
              <a:t>pt</a:t>
            </a:r>
            <a:r>
              <a:rPr lang="en-US" dirty="0"/>
              <a:t> 2</a:t>
            </a:r>
          </a:p>
        </p:txBody>
      </p:sp>
      <p:sp>
        <p:nvSpPr>
          <p:cNvPr id="3" name="Subtitle 2">
            <a:extLst>
              <a:ext uri="{FF2B5EF4-FFF2-40B4-BE49-F238E27FC236}">
                <a16:creationId xmlns:a16="http://schemas.microsoft.com/office/drawing/2014/main" id="{EF49CB02-C4B5-46D8-9425-E66DD81FD1E2}"/>
              </a:ext>
            </a:extLst>
          </p:cNvPr>
          <p:cNvSpPr>
            <a:spLocks noGrp="1"/>
          </p:cNvSpPr>
          <p:nvPr>
            <p:ph type="subTitle" idx="1"/>
          </p:nvPr>
        </p:nvSpPr>
        <p:spPr/>
        <p:txBody>
          <a:bodyPr/>
          <a:lstStyle/>
          <a:p>
            <a:r>
              <a:rPr lang="en-US" dirty="0"/>
              <a:t>Assessing Your Weaknesses</a:t>
            </a:r>
          </a:p>
        </p:txBody>
      </p:sp>
    </p:spTree>
    <p:extLst>
      <p:ext uri="{BB962C8B-B14F-4D97-AF65-F5344CB8AC3E}">
        <p14:creationId xmlns:p14="http://schemas.microsoft.com/office/powerpoint/2010/main" val="1047074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10F08-C63E-415F-AEA9-C2F1E0E2089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Physical:</a:t>
            </a:r>
          </a:p>
        </p:txBody>
      </p:sp>
      <p:sp>
        <p:nvSpPr>
          <p:cNvPr id="3" name="Content Placeholder 2">
            <a:extLst>
              <a:ext uri="{FF2B5EF4-FFF2-40B4-BE49-F238E27FC236}">
                <a16:creationId xmlns:a16="http://schemas.microsoft.com/office/drawing/2014/main" id="{15CFF1F0-6794-408D-A289-807CC12797BC}"/>
              </a:ext>
            </a:extLst>
          </p:cNvPr>
          <p:cNvSpPr>
            <a:spLocks noGrp="1"/>
          </p:cNvSpPr>
          <p:nvPr>
            <p:ph idx="1"/>
          </p:nvPr>
        </p:nvSpPr>
        <p:spPr/>
        <p:txBody>
          <a:bodyPr>
            <a:normAutofit/>
          </a:bodyPr>
          <a:lstStyle/>
          <a:p>
            <a:r>
              <a:rPr lang="en-US" sz="3200" dirty="0">
                <a:solidFill>
                  <a:schemeClr val="tx1">
                    <a:lumMod val="85000"/>
                    <a:lumOff val="15000"/>
                  </a:schemeClr>
                </a:solidFill>
              </a:rPr>
              <a:t>Are any of your physical assets creating a problem?</a:t>
            </a:r>
          </a:p>
          <a:p>
            <a:r>
              <a:rPr lang="en-US" sz="3200" dirty="0">
                <a:solidFill>
                  <a:schemeClr val="tx1">
                    <a:lumMod val="85000"/>
                    <a:lumOff val="15000"/>
                  </a:schemeClr>
                </a:solidFill>
              </a:rPr>
              <a:t>What condition is your office in?</a:t>
            </a:r>
          </a:p>
          <a:p>
            <a:r>
              <a:rPr lang="en-US" sz="3200" dirty="0">
                <a:solidFill>
                  <a:schemeClr val="tx1">
                    <a:lumMod val="85000"/>
                    <a:lumOff val="15000"/>
                  </a:schemeClr>
                </a:solidFill>
              </a:rPr>
              <a:t>What condition is your equipment in?</a:t>
            </a:r>
            <a:endParaRPr lang="en-US" sz="3200" dirty="0"/>
          </a:p>
        </p:txBody>
      </p:sp>
    </p:spTree>
    <p:extLst>
      <p:ext uri="{BB962C8B-B14F-4D97-AF65-F5344CB8AC3E}">
        <p14:creationId xmlns:p14="http://schemas.microsoft.com/office/powerpoint/2010/main" val="275474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04C40-4BB2-422B-8A80-02CD94DFA57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Intellectual property:</a:t>
            </a:r>
          </a:p>
        </p:txBody>
      </p:sp>
      <p:sp>
        <p:nvSpPr>
          <p:cNvPr id="3" name="Content Placeholder 2">
            <a:extLst>
              <a:ext uri="{FF2B5EF4-FFF2-40B4-BE49-F238E27FC236}">
                <a16:creationId xmlns:a16="http://schemas.microsoft.com/office/drawing/2014/main" id="{A740BE33-8595-49B1-B61D-1A730EC042A0}"/>
              </a:ext>
            </a:extLst>
          </p:cNvPr>
          <p:cNvSpPr>
            <a:spLocks noGrp="1"/>
          </p:cNvSpPr>
          <p:nvPr>
            <p:ph idx="1"/>
          </p:nvPr>
        </p:nvSpPr>
        <p:spPr/>
        <p:txBody>
          <a:bodyPr/>
          <a:lstStyle/>
          <a:p>
            <a:r>
              <a:rPr lang="en-US" dirty="0">
                <a:solidFill>
                  <a:schemeClr val="tx1">
                    <a:lumMod val="85000"/>
                    <a:lumOff val="15000"/>
                  </a:schemeClr>
                </a:solidFill>
              </a:rPr>
              <a:t>Ar</a:t>
            </a:r>
            <a:r>
              <a:rPr lang="en-US" sz="3200" dirty="0">
                <a:solidFill>
                  <a:schemeClr val="tx1">
                    <a:lumMod val="85000"/>
                    <a:lumOff val="15000"/>
                  </a:schemeClr>
                </a:solidFill>
              </a:rPr>
              <a:t>e any of your patents, trademarks, or copyrights in jeopardy?</a:t>
            </a:r>
          </a:p>
          <a:p>
            <a:r>
              <a:rPr lang="en-US" sz="3200" dirty="0">
                <a:solidFill>
                  <a:schemeClr val="tx1">
                    <a:lumMod val="85000"/>
                    <a:lumOff val="15000"/>
                  </a:schemeClr>
                </a:solidFill>
              </a:rPr>
              <a:t>Is there any government red tape that’s keeping a patent from moving forward?</a:t>
            </a:r>
          </a:p>
          <a:p>
            <a:r>
              <a:rPr lang="en-US" sz="3200" dirty="0">
                <a:solidFill>
                  <a:schemeClr val="tx1">
                    <a:lumMod val="85000"/>
                    <a:lumOff val="15000"/>
                  </a:schemeClr>
                </a:solidFill>
              </a:rPr>
              <a:t>Does your company take too long to file for patents, etc.?</a:t>
            </a:r>
            <a:endParaRPr lang="en-US" sz="3200" dirty="0"/>
          </a:p>
        </p:txBody>
      </p:sp>
    </p:spTree>
    <p:extLst>
      <p:ext uri="{BB962C8B-B14F-4D97-AF65-F5344CB8AC3E}">
        <p14:creationId xmlns:p14="http://schemas.microsoft.com/office/powerpoint/2010/main" val="3606455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FA81F-80A3-49C9-8FD2-3B5E0787D4BB}"/>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Human resources:</a:t>
            </a:r>
          </a:p>
        </p:txBody>
      </p:sp>
      <p:sp>
        <p:nvSpPr>
          <p:cNvPr id="3" name="Content Placeholder 2">
            <a:extLst>
              <a:ext uri="{FF2B5EF4-FFF2-40B4-BE49-F238E27FC236}">
                <a16:creationId xmlns:a16="http://schemas.microsoft.com/office/drawing/2014/main" id="{5EC97667-CB12-45DD-93BC-B634C44155D6}"/>
              </a:ext>
            </a:extLst>
          </p:cNvPr>
          <p:cNvSpPr>
            <a:spLocks noGrp="1"/>
          </p:cNvSpPr>
          <p:nvPr>
            <p:ph idx="1"/>
          </p:nvPr>
        </p:nvSpPr>
        <p:spPr>
          <a:xfrm>
            <a:off x="1991762" y="2133600"/>
            <a:ext cx="9832064" cy="3777622"/>
          </a:xfrm>
        </p:spPr>
        <p:txBody>
          <a:bodyPr>
            <a:normAutofit/>
          </a:bodyPr>
          <a:lstStyle/>
          <a:p>
            <a:r>
              <a:rPr lang="en-US" sz="3200" dirty="0">
                <a:solidFill>
                  <a:schemeClr val="tx1">
                    <a:lumMod val="85000"/>
                    <a:lumOff val="15000"/>
                  </a:schemeClr>
                </a:solidFill>
              </a:rPr>
              <a:t>What kind of human resources do you have?</a:t>
            </a:r>
          </a:p>
          <a:p>
            <a:r>
              <a:rPr lang="en-US" sz="3200" dirty="0">
                <a:solidFill>
                  <a:schemeClr val="tx1">
                    <a:lumMod val="85000"/>
                    <a:lumOff val="15000"/>
                  </a:schemeClr>
                </a:solidFill>
              </a:rPr>
              <a:t>Are there any departments that are lacking or inefficient?</a:t>
            </a:r>
          </a:p>
          <a:p>
            <a:r>
              <a:rPr lang="en-US" sz="3200" dirty="0">
                <a:solidFill>
                  <a:schemeClr val="tx1">
                    <a:lumMod val="85000"/>
                    <a:lumOff val="15000"/>
                  </a:schemeClr>
                </a:solidFill>
              </a:rPr>
              <a:t>Are employee programs in place to improve your business? If so, are they working?</a:t>
            </a:r>
            <a:endParaRPr lang="en-US" sz="3200" dirty="0"/>
          </a:p>
        </p:txBody>
      </p:sp>
    </p:spTree>
    <p:extLst>
      <p:ext uri="{BB962C8B-B14F-4D97-AF65-F5344CB8AC3E}">
        <p14:creationId xmlns:p14="http://schemas.microsoft.com/office/powerpoint/2010/main" val="2532674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2CB90-646A-4AB7-A987-1C9F06DC6BC2}"/>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Company workflow:</a:t>
            </a:r>
          </a:p>
        </p:txBody>
      </p:sp>
      <p:sp>
        <p:nvSpPr>
          <p:cNvPr id="3" name="Content Placeholder 2">
            <a:extLst>
              <a:ext uri="{FF2B5EF4-FFF2-40B4-BE49-F238E27FC236}">
                <a16:creationId xmlns:a16="http://schemas.microsoft.com/office/drawing/2014/main" id="{7970EB2D-066B-4353-B055-017591190E72}"/>
              </a:ext>
            </a:extLst>
          </p:cNvPr>
          <p:cNvSpPr>
            <a:spLocks noGrp="1"/>
          </p:cNvSpPr>
          <p:nvPr>
            <p:ph idx="1"/>
          </p:nvPr>
        </p:nvSpPr>
        <p:spPr/>
        <p:txBody>
          <a:bodyPr/>
          <a:lstStyle/>
          <a:p>
            <a:r>
              <a:rPr lang="en-US" dirty="0">
                <a:solidFill>
                  <a:schemeClr val="tx1">
                    <a:lumMod val="85000"/>
                    <a:lumOff val="15000"/>
                  </a:schemeClr>
                </a:solidFill>
              </a:rPr>
              <a:t>What areas could be improved upon when it comes to workflow?</a:t>
            </a:r>
          </a:p>
        </p:txBody>
      </p:sp>
    </p:spTree>
    <p:extLst>
      <p:ext uri="{BB962C8B-B14F-4D97-AF65-F5344CB8AC3E}">
        <p14:creationId xmlns:p14="http://schemas.microsoft.com/office/powerpoint/2010/main" val="2356284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B7754-C3DD-455F-AF97-2276E03A7683}"/>
              </a:ext>
            </a:extLst>
          </p:cNvPr>
          <p:cNvSpPr>
            <a:spLocks noGrp="1"/>
          </p:cNvSpPr>
          <p:nvPr>
            <p:ph type="title"/>
          </p:nvPr>
        </p:nvSpPr>
        <p:spPr/>
        <p:txBody>
          <a:bodyPr>
            <a:normAutofit/>
          </a:bodyPr>
          <a:lstStyle/>
          <a:p>
            <a:r>
              <a:rPr lang="en-US" b="1" dirty="0"/>
              <a:t>Company culture:</a:t>
            </a:r>
            <a:br>
              <a:rPr lang="en-US" b="1" dirty="0"/>
            </a:br>
            <a:endParaRPr lang="en-US" dirty="0"/>
          </a:p>
        </p:txBody>
      </p:sp>
      <p:sp>
        <p:nvSpPr>
          <p:cNvPr id="3" name="Content Placeholder 2">
            <a:extLst>
              <a:ext uri="{FF2B5EF4-FFF2-40B4-BE49-F238E27FC236}">
                <a16:creationId xmlns:a16="http://schemas.microsoft.com/office/drawing/2014/main" id="{E5695AC7-B529-4DEF-9410-2A06C0DBCD16}"/>
              </a:ext>
            </a:extLst>
          </p:cNvPr>
          <p:cNvSpPr>
            <a:spLocks noGrp="1"/>
          </p:cNvSpPr>
          <p:nvPr>
            <p:ph idx="1"/>
          </p:nvPr>
        </p:nvSpPr>
        <p:spPr/>
        <p:txBody>
          <a:bodyPr/>
          <a:lstStyle/>
          <a:p>
            <a:r>
              <a:rPr lang="en-US" sz="3200" dirty="0"/>
              <a:t>Are you happy with the company culture that you’ve created? If not, why?</a:t>
            </a:r>
            <a:br>
              <a:rPr lang="en-US" dirty="0"/>
            </a:br>
            <a:endParaRPr lang="en-US" dirty="0"/>
          </a:p>
        </p:txBody>
      </p:sp>
    </p:spTree>
    <p:extLst>
      <p:ext uri="{BB962C8B-B14F-4D97-AF65-F5344CB8AC3E}">
        <p14:creationId xmlns:p14="http://schemas.microsoft.com/office/powerpoint/2010/main" val="478569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89E5A-F4E4-49C6-9438-307A56E1522F}"/>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Company reputation:</a:t>
            </a:r>
          </a:p>
        </p:txBody>
      </p:sp>
      <p:sp>
        <p:nvSpPr>
          <p:cNvPr id="3" name="Content Placeholder 2">
            <a:extLst>
              <a:ext uri="{FF2B5EF4-FFF2-40B4-BE49-F238E27FC236}">
                <a16:creationId xmlns:a16="http://schemas.microsoft.com/office/drawing/2014/main" id="{68CA986B-997F-4511-8AC5-701394D67422}"/>
              </a:ext>
            </a:extLst>
          </p:cNvPr>
          <p:cNvSpPr>
            <a:spLocks noGrp="1"/>
          </p:cNvSpPr>
          <p:nvPr>
            <p:ph idx="1"/>
          </p:nvPr>
        </p:nvSpPr>
        <p:spPr/>
        <p:txBody>
          <a:bodyPr>
            <a:normAutofit/>
          </a:bodyPr>
          <a:lstStyle/>
          <a:p>
            <a:r>
              <a:rPr lang="en-US" sz="3200" dirty="0">
                <a:solidFill>
                  <a:schemeClr val="tx1">
                    <a:lumMod val="85000"/>
                    <a:lumOff val="15000"/>
                  </a:schemeClr>
                </a:solidFill>
              </a:rPr>
              <a:t>How does the public see your company? Are you happy with that image?</a:t>
            </a:r>
            <a:endParaRPr lang="en-US" sz="3200" dirty="0"/>
          </a:p>
        </p:txBody>
      </p:sp>
    </p:spTree>
    <p:extLst>
      <p:ext uri="{BB962C8B-B14F-4D97-AF65-F5344CB8AC3E}">
        <p14:creationId xmlns:p14="http://schemas.microsoft.com/office/powerpoint/2010/main" val="1358880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A8929-182C-41F6-84B2-5A22EAC32333}"/>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Market position:</a:t>
            </a:r>
          </a:p>
        </p:txBody>
      </p:sp>
      <p:sp>
        <p:nvSpPr>
          <p:cNvPr id="3" name="Content Placeholder 2">
            <a:extLst>
              <a:ext uri="{FF2B5EF4-FFF2-40B4-BE49-F238E27FC236}">
                <a16:creationId xmlns:a16="http://schemas.microsoft.com/office/drawing/2014/main" id="{7201F377-1FAE-44A2-ACFA-D95AE615E9F4}"/>
              </a:ext>
            </a:extLst>
          </p:cNvPr>
          <p:cNvSpPr>
            <a:spLocks noGrp="1"/>
          </p:cNvSpPr>
          <p:nvPr>
            <p:ph idx="1"/>
          </p:nvPr>
        </p:nvSpPr>
        <p:spPr/>
        <p:txBody>
          <a:bodyPr>
            <a:normAutofit/>
          </a:bodyPr>
          <a:lstStyle/>
          <a:p>
            <a:r>
              <a:rPr lang="en-US" sz="3200" dirty="0">
                <a:solidFill>
                  <a:schemeClr val="tx1">
                    <a:lumMod val="85000"/>
                    <a:lumOff val="15000"/>
                  </a:schemeClr>
                </a:solidFill>
              </a:rPr>
              <a:t>What kind of position does your business hold in the marketplace?</a:t>
            </a:r>
            <a:endParaRPr lang="en-US" sz="3200" dirty="0"/>
          </a:p>
        </p:txBody>
      </p:sp>
    </p:spTree>
    <p:extLst>
      <p:ext uri="{BB962C8B-B14F-4D97-AF65-F5344CB8AC3E}">
        <p14:creationId xmlns:p14="http://schemas.microsoft.com/office/powerpoint/2010/main" val="2422045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9E7B8-397E-4F00-9450-D8D3DB77A56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Growth potential:</a:t>
            </a:r>
          </a:p>
        </p:txBody>
      </p:sp>
      <p:sp>
        <p:nvSpPr>
          <p:cNvPr id="3" name="Content Placeholder 2">
            <a:extLst>
              <a:ext uri="{FF2B5EF4-FFF2-40B4-BE49-F238E27FC236}">
                <a16:creationId xmlns:a16="http://schemas.microsoft.com/office/drawing/2014/main" id="{806BA19A-194C-478E-8808-3418FD2C1456}"/>
              </a:ext>
            </a:extLst>
          </p:cNvPr>
          <p:cNvSpPr>
            <a:spLocks noGrp="1"/>
          </p:cNvSpPr>
          <p:nvPr>
            <p:ph idx="1"/>
          </p:nvPr>
        </p:nvSpPr>
        <p:spPr/>
        <p:txBody>
          <a:bodyPr>
            <a:normAutofit/>
          </a:bodyPr>
          <a:lstStyle/>
          <a:p>
            <a:r>
              <a:rPr lang="en-US" sz="3200" dirty="0">
                <a:solidFill>
                  <a:schemeClr val="tx1">
                    <a:lumMod val="85000"/>
                    <a:lumOff val="15000"/>
                  </a:schemeClr>
                </a:solidFill>
              </a:rPr>
              <a:t>What plans do you have for growth?</a:t>
            </a:r>
          </a:p>
          <a:p>
            <a:r>
              <a:rPr lang="en-US" sz="3200" dirty="0">
                <a:solidFill>
                  <a:schemeClr val="tx1">
                    <a:lumMod val="85000"/>
                    <a:lumOff val="15000"/>
                  </a:schemeClr>
                </a:solidFill>
              </a:rPr>
              <a:t>Are your competitors growing in ways that you can’t?</a:t>
            </a:r>
          </a:p>
          <a:p>
            <a:r>
              <a:rPr lang="en-US" sz="3200" dirty="0">
                <a:solidFill>
                  <a:schemeClr val="tx1">
                    <a:lumMod val="85000"/>
                    <a:lumOff val="15000"/>
                  </a:schemeClr>
                </a:solidFill>
              </a:rPr>
              <a:t>What keeps your business from growing?</a:t>
            </a:r>
            <a:endParaRPr lang="en-US" sz="3200" dirty="0"/>
          </a:p>
        </p:txBody>
      </p:sp>
    </p:spTree>
    <p:extLst>
      <p:ext uri="{BB962C8B-B14F-4D97-AF65-F5344CB8AC3E}">
        <p14:creationId xmlns:p14="http://schemas.microsoft.com/office/powerpoint/2010/main" val="3736090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D6A8B-C1CA-4C25-96C8-27982B50BDD6}"/>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Tips to list your company’s weaknesses</a:t>
            </a:r>
          </a:p>
        </p:txBody>
      </p:sp>
      <p:sp>
        <p:nvSpPr>
          <p:cNvPr id="3" name="Content Placeholder 2">
            <a:extLst>
              <a:ext uri="{FF2B5EF4-FFF2-40B4-BE49-F238E27FC236}">
                <a16:creationId xmlns:a16="http://schemas.microsoft.com/office/drawing/2014/main" id="{645815F3-CE82-4268-BE13-AC4B05A1E43D}"/>
              </a:ext>
            </a:extLst>
          </p:cNvPr>
          <p:cNvSpPr>
            <a:spLocks noGrp="1"/>
          </p:cNvSpPr>
          <p:nvPr>
            <p:ph idx="1"/>
          </p:nvPr>
        </p:nvSpPr>
        <p:spPr/>
        <p:txBody>
          <a:bodyPr/>
          <a:lstStyle/>
          <a:p>
            <a:r>
              <a:rPr lang="en-US" b="1" dirty="0">
                <a:solidFill>
                  <a:schemeClr val="tx1">
                    <a:lumMod val="85000"/>
                    <a:lumOff val="15000"/>
                  </a:schemeClr>
                </a:solidFill>
              </a:rPr>
              <a:t>Be open-minded. </a:t>
            </a:r>
          </a:p>
          <a:p>
            <a:r>
              <a:rPr lang="en-US" dirty="0">
                <a:solidFill>
                  <a:schemeClr val="tx1">
                    <a:lumMod val="85000"/>
                    <a:lumOff val="15000"/>
                  </a:schemeClr>
                </a:solidFill>
              </a:rPr>
              <a:t>As your employees suggest weaknesses, remain open-minded. It’s likely that an employee will bring up a weakness that you hadn’t thought of, or disagree with. When it happens, don’t be judgmental.</a:t>
            </a:r>
            <a:endParaRPr lang="en-US" dirty="0"/>
          </a:p>
        </p:txBody>
      </p:sp>
    </p:spTree>
    <p:extLst>
      <p:ext uri="{BB962C8B-B14F-4D97-AF65-F5344CB8AC3E}">
        <p14:creationId xmlns:p14="http://schemas.microsoft.com/office/powerpoint/2010/main" val="1732766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13" name="Freeform 27">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4" name="Freeform 28">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5" name="Freeform 29">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6" name="Freeform 30">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7" name="Freeform 31">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8" name="Freeform 32">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9" name="Freeform 33">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20" name="Freeform 34">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21" name="Freeform 35">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2" name="Freeform 36">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3" name="Freeform 37">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4" name="Freeform 38">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26" name="Freeform 11">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474AC687-2BD6-4311-A682-3DA1CDA8B52F}"/>
              </a:ext>
            </a:extLst>
          </p:cNvPr>
          <p:cNvSpPr>
            <a:spLocks noGrp="1"/>
          </p:cNvSpPr>
          <p:nvPr>
            <p:ph type="title"/>
          </p:nvPr>
        </p:nvSpPr>
        <p:spPr>
          <a:xfrm>
            <a:off x="1217056" y="1093380"/>
            <a:ext cx="3068182" cy="4671240"/>
          </a:xfrm>
        </p:spPr>
        <p:txBody>
          <a:bodyPr anchor="ctr">
            <a:normAutofit/>
          </a:bodyPr>
          <a:lstStyle/>
          <a:p>
            <a:pPr algn="r"/>
            <a:r>
              <a:rPr lang="en-US" b="1" i="0" kern="1200">
                <a:effectLst/>
                <a:latin typeface="+mj-lt"/>
                <a:ea typeface="+mj-ea"/>
                <a:cs typeface="+mj-cs"/>
              </a:rPr>
              <a:t>Be critical of your business.</a:t>
            </a:r>
            <a:r>
              <a:rPr lang="en-US" b="0" i="0" kern="1200">
                <a:effectLst/>
                <a:latin typeface="+mj-lt"/>
                <a:ea typeface="+mj-ea"/>
                <a:cs typeface="+mj-cs"/>
              </a:rPr>
              <a:t> </a:t>
            </a:r>
            <a:endParaRPr lang="en-US"/>
          </a:p>
        </p:txBody>
      </p:sp>
      <p:sp>
        <p:nvSpPr>
          <p:cNvPr id="3" name="Content Placeholder 2">
            <a:extLst>
              <a:ext uri="{FF2B5EF4-FFF2-40B4-BE49-F238E27FC236}">
                <a16:creationId xmlns:a16="http://schemas.microsoft.com/office/drawing/2014/main" id="{C3892480-7F6A-490D-8CAD-C0586E49B2A8}"/>
              </a:ext>
            </a:extLst>
          </p:cNvPr>
          <p:cNvSpPr>
            <a:spLocks noGrp="1"/>
          </p:cNvSpPr>
          <p:nvPr>
            <p:ph idx="1"/>
          </p:nvPr>
        </p:nvSpPr>
        <p:spPr>
          <a:xfrm>
            <a:off x="4980743" y="1093380"/>
            <a:ext cx="6897404" cy="4679250"/>
          </a:xfrm>
        </p:spPr>
        <p:txBody>
          <a:bodyPr anchor="ctr">
            <a:normAutofit/>
          </a:bodyPr>
          <a:lstStyle/>
          <a:p>
            <a:r>
              <a:rPr lang="en-US" sz="3200" dirty="0"/>
              <a:t>Now isn’t the time for rose-colored glasses, now is the time for pure honesty. Be prepared to look at your business inside and out critically.</a:t>
            </a:r>
          </a:p>
        </p:txBody>
      </p:sp>
    </p:spTree>
    <p:extLst>
      <p:ext uri="{BB962C8B-B14F-4D97-AF65-F5344CB8AC3E}">
        <p14:creationId xmlns:p14="http://schemas.microsoft.com/office/powerpoint/2010/main" val="220562366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13718-E69D-4BDD-A5F0-F83B47E36E5B}"/>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How to define your company’s weaknesses</a:t>
            </a:r>
          </a:p>
        </p:txBody>
      </p:sp>
      <p:sp>
        <p:nvSpPr>
          <p:cNvPr id="3" name="Content Placeholder 2">
            <a:extLst>
              <a:ext uri="{FF2B5EF4-FFF2-40B4-BE49-F238E27FC236}">
                <a16:creationId xmlns:a16="http://schemas.microsoft.com/office/drawing/2014/main" id="{7B5B1E53-4E92-4D92-9315-53A162226AF1}"/>
              </a:ext>
            </a:extLst>
          </p:cNvPr>
          <p:cNvSpPr>
            <a:spLocks noGrp="1"/>
          </p:cNvSpPr>
          <p:nvPr>
            <p:ph idx="1"/>
          </p:nvPr>
        </p:nvSpPr>
        <p:spPr/>
        <p:txBody>
          <a:bodyPr>
            <a:normAutofit/>
          </a:bodyPr>
          <a:lstStyle/>
          <a:p>
            <a:r>
              <a:rPr lang="en-US" sz="3200" dirty="0">
                <a:solidFill>
                  <a:schemeClr val="tx1">
                    <a:lumMod val="85000"/>
                    <a:lumOff val="15000"/>
                  </a:schemeClr>
                </a:solidFill>
              </a:rPr>
              <a:t>Every owner wants to believe his or her business is running smoothly, so this piece of the report might not be your favorite. However, it’s vital information. You need to truthfully access the weaknesses within your business for this analysis to be effective.</a:t>
            </a:r>
            <a:endParaRPr lang="en-US" sz="3200" dirty="0"/>
          </a:p>
        </p:txBody>
      </p:sp>
    </p:spTree>
    <p:extLst>
      <p:ext uri="{BB962C8B-B14F-4D97-AF65-F5344CB8AC3E}">
        <p14:creationId xmlns:p14="http://schemas.microsoft.com/office/powerpoint/2010/main" val="438395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1C68-6EFC-47DF-B768-1059E4B881D4}"/>
              </a:ext>
            </a:extLst>
          </p:cNvPr>
          <p:cNvSpPr>
            <a:spLocks noGrp="1"/>
          </p:cNvSpPr>
          <p:nvPr>
            <p:ph type="title"/>
          </p:nvPr>
        </p:nvSpPr>
        <p:spPr/>
        <p:txBody>
          <a:bodyPr>
            <a:normAutofit/>
          </a:bodyPr>
          <a:lstStyle/>
          <a:p>
            <a:r>
              <a:rPr lang="en-US" b="1" dirty="0"/>
              <a:t>How to define your company’s weaknesses</a:t>
            </a:r>
            <a:endParaRPr lang="en-US" dirty="0"/>
          </a:p>
        </p:txBody>
      </p:sp>
      <p:sp>
        <p:nvSpPr>
          <p:cNvPr id="3" name="Content Placeholder 2">
            <a:extLst>
              <a:ext uri="{FF2B5EF4-FFF2-40B4-BE49-F238E27FC236}">
                <a16:creationId xmlns:a16="http://schemas.microsoft.com/office/drawing/2014/main" id="{FF8E4742-F561-4AC7-BD30-9A401E611346}"/>
              </a:ext>
            </a:extLst>
          </p:cNvPr>
          <p:cNvSpPr>
            <a:spLocks noGrp="1"/>
          </p:cNvSpPr>
          <p:nvPr>
            <p:ph idx="1"/>
          </p:nvPr>
        </p:nvSpPr>
        <p:spPr/>
        <p:txBody>
          <a:bodyPr>
            <a:normAutofit/>
          </a:bodyPr>
          <a:lstStyle/>
          <a:p>
            <a:r>
              <a:rPr lang="en-US" sz="3200" dirty="0">
                <a:solidFill>
                  <a:schemeClr val="tx1">
                    <a:lumMod val="85000"/>
                    <a:lumOff val="15000"/>
                  </a:schemeClr>
                </a:solidFill>
              </a:rPr>
              <a:t>Within a SWOT analysis, weaknesses are internal factors that take away from your business or leave you at a disadvantage.</a:t>
            </a:r>
          </a:p>
          <a:p>
            <a:r>
              <a:rPr lang="en-US" sz="3200" dirty="0">
                <a:solidFill>
                  <a:schemeClr val="tx1">
                    <a:lumMod val="85000"/>
                    <a:lumOff val="15000"/>
                  </a:schemeClr>
                </a:solidFill>
              </a:rPr>
              <a:t>The same categories that applied to your strengths column from earlier can be reapplied here.</a:t>
            </a:r>
            <a:endParaRPr lang="en-US" sz="3200" dirty="0"/>
          </a:p>
        </p:txBody>
      </p:sp>
    </p:spTree>
    <p:extLst>
      <p:ext uri="{BB962C8B-B14F-4D97-AF65-F5344CB8AC3E}">
        <p14:creationId xmlns:p14="http://schemas.microsoft.com/office/powerpoint/2010/main" val="1639812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F4139-26E7-4689-876D-9DBD9CB7D29E}"/>
              </a:ext>
            </a:extLst>
          </p:cNvPr>
          <p:cNvSpPr>
            <a:spLocks noGrp="1"/>
          </p:cNvSpPr>
          <p:nvPr>
            <p:ph type="title"/>
          </p:nvPr>
        </p:nvSpPr>
        <p:spPr/>
        <p:txBody>
          <a:bodyPr>
            <a:normAutofit/>
          </a:bodyPr>
          <a:lstStyle/>
          <a:p>
            <a:r>
              <a:rPr lang="en-US" b="1" dirty="0"/>
              <a:t>How to define your company’s weaknesses</a:t>
            </a:r>
            <a:endParaRPr lang="en-US" dirty="0"/>
          </a:p>
        </p:txBody>
      </p:sp>
      <p:sp>
        <p:nvSpPr>
          <p:cNvPr id="3" name="Content Placeholder 2">
            <a:extLst>
              <a:ext uri="{FF2B5EF4-FFF2-40B4-BE49-F238E27FC236}">
                <a16:creationId xmlns:a16="http://schemas.microsoft.com/office/drawing/2014/main" id="{6BE20047-9B22-4A2C-A271-2E0BDC7BE412}"/>
              </a:ext>
            </a:extLst>
          </p:cNvPr>
          <p:cNvSpPr>
            <a:spLocks noGrp="1"/>
          </p:cNvSpPr>
          <p:nvPr>
            <p:ph idx="1"/>
          </p:nvPr>
        </p:nvSpPr>
        <p:spPr>
          <a:xfrm>
            <a:off x="1271588" y="2133600"/>
            <a:ext cx="10379868" cy="3777622"/>
          </a:xfrm>
        </p:spPr>
        <p:txBody>
          <a:bodyPr>
            <a:normAutofit/>
          </a:bodyPr>
          <a:lstStyle/>
          <a:p>
            <a:r>
              <a:rPr lang="en-US" sz="3200" dirty="0">
                <a:solidFill>
                  <a:schemeClr val="tx1">
                    <a:lumMod val="85000"/>
                    <a:lumOff val="15000"/>
                  </a:schemeClr>
                </a:solidFill>
              </a:rPr>
              <a:t>So, in your brainstorming session, which should include a variety of employees, you’re going to think of weaknesses that fit within the categories below. </a:t>
            </a:r>
          </a:p>
          <a:p>
            <a:r>
              <a:rPr lang="en-US" sz="3200" dirty="0">
                <a:solidFill>
                  <a:schemeClr val="tx1">
                    <a:lumMod val="85000"/>
                    <a:lumOff val="15000"/>
                  </a:schemeClr>
                </a:solidFill>
              </a:rPr>
              <a:t>You’ll put this information on your four-box SWOT template. You can download the template here, if you haven’t done so already.</a:t>
            </a:r>
            <a:endParaRPr lang="en-US" sz="3200" dirty="0"/>
          </a:p>
        </p:txBody>
      </p:sp>
    </p:spTree>
    <p:extLst>
      <p:ext uri="{BB962C8B-B14F-4D97-AF65-F5344CB8AC3E}">
        <p14:creationId xmlns:p14="http://schemas.microsoft.com/office/powerpoint/2010/main" val="2937723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24B3D-BEDC-47F1-B1F9-C33AA258A2B7}"/>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The categories where you might find weaknesses include:</a:t>
            </a:r>
          </a:p>
        </p:txBody>
      </p:sp>
      <p:sp>
        <p:nvSpPr>
          <p:cNvPr id="3" name="Content Placeholder 2">
            <a:extLst>
              <a:ext uri="{FF2B5EF4-FFF2-40B4-BE49-F238E27FC236}">
                <a16:creationId xmlns:a16="http://schemas.microsoft.com/office/drawing/2014/main" id="{8E227836-ABD5-48CB-B292-175251030356}"/>
              </a:ext>
            </a:extLst>
          </p:cNvPr>
          <p:cNvSpPr>
            <a:spLocks noGrp="1"/>
          </p:cNvSpPr>
          <p:nvPr>
            <p:ph idx="1"/>
          </p:nvPr>
        </p:nvSpPr>
        <p:spPr>
          <a:xfrm>
            <a:off x="1243013" y="2133600"/>
            <a:ext cx="10261599" cy="4560094"/>
          </a:xfrm>
        </p:spPr>
        <p:txBody>
          <a:bodyPr>
            <a:normAutofit/>
          </a:bodyPr>
          <a:lstStyle/>
          <a:p>
            <a:r>
              <a:rPr lang="en-US" sz="2800" b="1" dirty="0">
                <a:solidFill>
                  <a:schemeClr val="tx1">
                    <a:lumMod val="85000"/>
                    <a:lumOff val="15000"/>
                  </a:schemeClr>
                </a:solidFill>
              </a:rPr>
              <a:t>Financial resources.</a:t>
            </a:r>
            <a:r>
              <a:rPr lang="en-US" sz="2800" dirty="0">
                <a:solidFill>
                  <a:schemeClr val="tx1">
                    <a:lumMod val="85000"/>
                    <a:lumOff val="15000"/>
                  </a:schemeClr>
                </a:solidFill>
              </a:rPr>
              <a:t> This includes revenue streams, investments, diversified income, and grants.</a:t>
            </a:r>
          </a:p>
          <a:p>
            <a:r>
              <a:rPr lang="en-US" sz="2800" b="1" dirty="0">
                <a:solidFill>
                  <a:schemeClr val="tx1">
                    <a:lumMod val="85000"/>
                    <a:lumOff val="15000"/>
                  </a:schemeClr>
                </a:solidFill>
              </a:rPr>
              <a:t>Physical items.</a:t>
            </a:r>
            <a:r>
              <a:rPr lang="en-US" sz="2800" dirty="0">
                <a:solidFill>
                  <a:schemeClr val="tx1">
                    <a:lumMod val="85000"/>
                    <a:lumOff val="15000"/>
                  </a:schemeClr>
                </a:solidFill>
              </a:rPr>
              <a:t> Consider buildings and equipment that you rent or own.</a:t>
            </a:r>
          </a:p>
          <a:p>
            <a:r>
              <a:rPr lang="en-US" sz="2800" b="1" dirty="0">
                <a:solidFill>
                  <a:schemeClr val="tx1">
                    <a:lumMod val="85000"/>
                    <a:lumOff val="15000"/>
                  </a:schemeClr>
                </a:solidFill>
              </a:rPr>
              <a:t>Intellectual property.</a:t>
            </a:r>
            <a:r>
              <a:rPr lang="en-US" sz="2800" dirty="0">
                <a:solidFill>
                  <a:schemeClr val="tx1">
                    <a:lumMod val="85000"/>
                    <a:lumOff val="15000"/>
                  </a:schemeClr>
                </a:solidFill>
              </a:rPr>
              <a:t> Patents, copyrights, and trademarks fall into this area.</a:t>
            </a:r>
          </a:p>
          <a:p>
            <a:r>
              <a:rPr lang="en-US" sz="2800" b="1" dirty="0">
                <a:solidFill>
                  <a:schemeClr val="tx1">
                    <a:lumMod val="85000"/>
                    <a:lumOff val="15000"/>
                  </a:schemeClr>
                </a:solidFill>
              </a:rPr>
              <a:t>Human resources.</a:t>
            </a:r>
            <a:r>
              <a:rPr lang="en-US" sz="2800" dirty="0">
                <a:solidFill>
                  <a:schemeClr val="tx1">
                    <a:lumMod val="85000"/>
                    <a:lumOff val="15000"/>
                  </a:schemeClr>
                </a:solidFill>
              </a:rPr>
              <a:t> Think of your employees, volunteers, and mentors.</a:t>
            </a:r>
          </a:p>
          <a:p>
            <a:r>
              <a:rPr lang="en-US" sz="2800" b="1" dirty="0">
                <a:solidFill>
                  <a:schemeClr val="tx1">
                    <a:lumMod val="85000"/>
                    <a:lumOff val="15000"/>
                  </a:schemeClr>
                </a:solidFill>
              </a:rPr>
              <a:t>Key players.</a:t>
            </a:r>
            <a:r>
              <a:rPr lang="en-US" sz="2800" dirty="0">
                <a:solidFill>
                  <a:schemeClr val="tx1">
                    <a:lumMod val="85000"/>
                    <a:lumOff val="15000"/>
                  </a:schemeClr>
                </a:solidFill>
              </a:rPr>
              <a:t> Think of vital personnel to your business.</a:t>
            </a:r>
          </a:p>
          <a:p>
            <a:endParaRPr lang="en-US" dirty="0"/>
          </a:p>
        </p:txBody>
      </p:sp>
    </p:spTree>
    <p:extLst>
      <p:ext uri="{BB962C8B-B14F-4D97-AF65-F5344CB8AC3E}">
        <p14:creationId xmlns:p14="http://schemas.microsoft.com/office/powerpoint/2010/main" val="348886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24B3D-BEDC-47F1-B1F9-C33AA258A2B7}"/>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The categories where you might find weaknesses include:</a:t>
            </a:r>
          </a:p>
        </p:txBody>
      </p:sp>
      <p:sp>
        <p:nvSpPr>
          <p:cNvPr id="3" name="Content Placeholder 2">
            <a:extLst>
              <a:ext uri="{FF2B5EF4-FFF2-40B4-BE49-F238E27FC236}">
                <a16:creationId xmlns:a16="http://schemas.microsoft.com/office/drawing/2014/main" id="{8E227836-ABD5-48CB-B292-175251030356}"/>
              </a:ext>
            </a:extLst>
          </p:cNvPr>
          <p:cNvSpPr>
            <a:spLocks noGrp="1"/>
          </p:cNvSpPr>
          <p:nvPr>
            <p:ph idx="1"/>
          </p:nvPr>
        </p:nvSpPr>
        <p:spPr>
          <a:xfrm>
            <a:off x="1250156" y="2133599"/>
            <a:ext cx="10254456" cy="4424363"/>
          </a:xfrm>
        </p:spPr>
        <p:txBody>
          <a:bodyPr>
            <a:normAutofit fontScale="92500" lnSpcReduction="20000"/>
          </a:bodyPr>
          <a:lstStyle/>
          <a:p>
            <a:r>
              <a:rPr lang="en-US" sz="2800" b="1" dirty="0">
                <a:solidFill>
                  <a:schemeClr val="tx1">
                    <a:lumMod val="85000"/>
                    <a:lumOff val="15000"/>
                  </a:schemeClr>
                </a:solidFill>
              </a:rPr>
              <a:t>Employee programs.</a:t>
            </a:r>
            <a:r>
              <a:rPr lang="en-US" sz="2800" dirty="0">
                <a:solidFill>
                  <a:schemeClr val="tx1">
                    <a:lumMod val="85000"/>
                    <a:lumOff val="15000"/>
                  </a:schemeClr>
                </a:solidFill>
              </a:rPr>
              <a:t> Think of any programs that help your employees excel.</a:t>
            </a:r>
          </a:p>
          <a:p>
            <a:r>
              <a:rPr lang="en-US" sz="2800" b="1" dirty="0">
                <a:solidFill>
                  <a:schemeClr val="tx1">
                    <a:lumMod val="85000"/>
                    <a:lumOff val="15000"/>
                  </a:schemeClr>
                </a:solidFill>
              </a:rPr>
              <a:t>Company workflow.</a:t>
            </a:r>
            <a:r>
              <a:rPr lang="en-US" sz="2800" dirty="0">
                <a:solidFill>
                  <a:schemeClr val="tx1">
                    <a:lumMod val="85000"/>
                    <a:lumOff val="15000"/>
                  </a:schemeClr>
                </a:solidFill>
              </a:rPr>
              <a:t> This includes best work practices.</a:t>
            </a:r>
          </a:p>
          <a:p>
            <a:r>
              <a:rPr lang="en-US" sz="2800" b="1" dirty="0">
                <a:solidFill>
                  <a:schemeClr val="tx1">
                    <a:lumMod val="85000"/>
                    <a:lumOff val="15000"/>
                  </a:schemeClr>
                </a:solidFill>
              </a:rPr>
              <a:t>Company culture.</a:t>
            </a:r>
            <a:r>
              <a:rPr lang="en-US" sz="2800" dirty="0">
                <a:solidFill>
                  <a:schemeClr val="tx1">
                    <a:lumMod val="85000"/>
                    <a:lumOff val="15000"/>
                  </a:schemeClr>
                </a:solidFill>
              </a:rPr>
              <a:t> This is the environment that your employees work in.</a:t>
            </a:r>
          </a:p>
          <a:p>
            <a:r>
              <a:rPr lang="en-US" sz="2800" b="1" dirty="0">
                <a:solidFill>
                  <a:schemeClr val="tx1">
                    <a:lumMod val="85000"/>
                    <a:lumOff val="15000"/>
                  </a:schemeClr>
                </a:solidFill>
              </a:rPr>
              <a:t>Company reputation.</a:t>
            </a:r>
            <a:r>
              <a:rPr lang="en-US" sz="2800" dirty="0">
                <a:solidFill>
                  <a:schemeClr val="tx1">
                    <a:lumMod val="85000"/>
                    <a:lumOff val="15000"/>
                  </a:schemeClr>
                </a:solidFill>
              </a:rPr>
              <a:t> Think of how your business has grown its reputation.</a:t>
            </a:r>
          </a:p>
          <a:p>
            <a:r>
              <a:rPr lang="en-US" sz="2800" b="1" dirty="0">
                <a:solidFill>
                  <a:schemeClr val="tx1">
                    <a:lumMod val="85000"/>
                    <a:lumOff val="15000"/>
                  </a:schemeClr>
                </a:solidFill>
              </a:rPr>
              <a:t>Market position.</a:t>
            </a:r>
            <a:r>
              <a:rPr lang="en-US" sz="2800" dirty="0">
                <a:solidFill>
                  <a:schemeClr val="tx1">
                    <a:lumMod val="85000"/>
                    <a:lumOff val="15000"/>
                  </a:schemeClr>
                </a:solidFill>
              </a:rPr>
              <a:t> You’ll consider how your business fits in the overall market.</a:t>
            </a:r>
          </a:p>
          <a:p>
            <a:r>
              <a:rPr lang="en-US" sz="2800" b="1" dirty="0">
                <a:solidFill>
                  <a:schemeClr val="tx1">
                    <a:lumMod val="85000"/>
                    <a:lumOff val="15000"/>
                  </a:schemeClr>
                </a:solidFill>
              </a:rPr>
              <a:t>Growth potential.</a:t>
            </a:r>
            <a:r>
              <a:rPr lang="en-US" sz="2800" dirty="0">
                <a:solidFill>
                  <a:schemeClr val="tx1">
                    <a:lumMod val="85000"/>
                    <a:lumOff val="15000"/>
                  </a:schemeClr>
                </a:solidFill>
              </a:rPr>
              <a:t> Think of how your business is positioned for future growth.</a:t>
            </a:r>
            <a:endParaRPr lang="en-US" sz="2800" dirty="0"/>
          </a:p>
        </p:txBody>
      </p:sp>
    </p:spTree>
    <p:extLst>
      <p:ext uri="{BB962C8B-B14F-4D97-AF65-F5344CB8AC3E}">
        <p14:creationId xmlns:p14="http://schemas.microsoft.com/office/powerpoint/2010/main" val="4215287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2213-4239-499F-8837-740F5EC62BE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Questions to ask to find your company’s weaknesses</a:t>
            </a:r>
          </a:p>
        </p:txBody>
      </p:sp>
      <p:sp>
        <p:nvSpPr>
          <p:cNvPr id="3" name="Content Placeholder 2">
            <a:extLst>
              <a:ext uri="{FF2B5EF4-FFF2-40B4-BE49-F238E27FC236}">
                <a16:creationId xmlns:a16="http://schemas.microsoft.com/office/drawing/2014/main" id="{95D41D05-3537-4138-A275-091ACBD8663B}"/>
              </a:ext>
            </a:extLst>
          </p:cNvPr>
          <p:cNvSpPr>
            <a:spLocks noGrp="1"/>
          </p:cNvSpPr>
          <p:nvPr>
            <p:ph idx="1"/>
          </p:nvPr>
        </p:nvSpPr>
        <p:spPr/>
        <p:txBody>
          <a:bodyPr>
            <a:normAutofit lnSpcReduction="10000"/>
          </a:bodyPr>
          <a:lstStyle/>
          <a:p>
            <a:r>
              <a:rPr lang="en-US" sz="3200" dirty="0">
                <a:solidFill>
                  <a:schemeClr val="tx1">
                    <a:lumMod val="85000"/>
                    <a:lumOff val="15000"/>
                  </a:schemeClr>
                </a:solidFill>
              </a:rPr>
              <a:t>We’ve gone over a few categories, but to further assist you, we compiled a list of questions that should help you identify weaknesses. These questions follow the categories that we just went through. Some questions might not elicit a negative response. If that’s the case, just move on to the next question.</a:t>
            </a:r>
            <a:endParaRPr lang="en-US" sz="3200" dirty="0"/>
          </a:p>
        </p:txBody>
      </p:sp>
    </p:spTree>
    <p:extLst>
      <p:ext uri="{BB962C8B-B14F-4D97-AF65-F5344CB8AC3E}">
        <p14:creationId xmlns:p14="http://schemas.microsoft.com/office/powerpoint/2010/main" val="1154020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A7EA5-9A53-4590-9AF2-24E430F74F9D}"/>
              </a:ext>
            </a:extLst>
          </p:cNvPr>
          <p:cNvSpPr>
            <a:spLocks noGrp="1"/>
          </p:cNvSpPr>
          <p:nvPr>
            <p:ph type="title"/>
          </p:nvPr>
        </p:nvSpPr>
        <p:spPr>
          <a:xfrm>
            <a:off x="2514344" y="595535"/>
            <a:ext cx="8911687" cy="1280890"/>
          </a:xfrm>
        </p:spPr>
        <p:txBody>
          <a:bodyPr>
            <a:normAutofit/>
          </a:bodyPr>
          <a:lstStyle/>
          <a:p>
            <a:r>
              <a:rPr lang="en-US" sz="3600" b="1" i="0" kern="1200" dirty="0">
                <a:solidFill>
                  <a:schemeClr val="tx1">
                    <a:lumMod val="85000"/>
                    <a:lumOff val="15000"/>
                  </a:schemeClr>
                </a:solidFill>
                <a:effectLst/>
                <a:latin typeface="+mj-lt"/>
                <a:ea typeface="+mj-ea"/>
                <a:cs typeface="+mj-cs"/>
              </a:rPr>
              <a:t>Starter questions:</a:t>
            </a:r>
          </a:p>
        </p:txBody>
      </p:sp>
      <p:sp>
        <p:nvSpPr>
          <p:cNvPr id="3" name="Content Placeholder 2">
            <a:extLst>
              <a:ext uri="{FF2B5EF4-FFF2-40B4-BE49-F238E27FC236}">
                <a16:creationId xmlns:a16="http://schemas.microsoft.com/office/drawing/2014/main" id="{89269473-6FF6-4DFB-A8F6-ECE2758DB221}"/>
              </a:ext>
            </a:extLst>
          </p:cNvPr>
          <p:cNvSpPr>
            <a:spLocks noGrp="1"/>
          </p:cNvSpPr>
          <p:nvPr>
            <p:ph idx="1"/>
          </p:nvPr>
        </p:nvSpPr>
        <p:spPr/>
        <p:txBody>
          <a:bodyPr>
            <a:normAutofit/>
          </a:bodyPr>
          <a:lstStyle/>
          <a:p>
            <a:r>
              <a:rPr lang="en-US" sz="3200" dirty="0">
                <a:solidFill>
                  <a:schemeClr val="tx1">
                    <a:lumMod val="85000"/>
                    <a:lumOff val="15000"/>
                  </a:schemeClr>
                </a:solidFill>
              </a:rPr>
              <a:t>In what areas does your company struggle?</a:t>
            </a:r>
          </a:p>
          <a:p>
            <a:r>
              <a:rPr lang="en-US" sz="3200" dirty="0">
                <a:solidFill>
                  <a:schemeClr val="tx1">
                    <a:lumMod val="85000"/>
                    <a:lumOff val="15000"/>
                  </a:schemeClr>
                </a:solidFill>
              </a:rPr>
              <a:t>Are there reasons that customers select competitors over you?</a:t>
            </a:r>
          </a:p>
          <a:p>
            <a:r>
              <a:rPr lang="en-US" sz="3200" dirty="0">
                <a:solidFill>
                  <a:schemeClr val="tx1">
                    <a:lumMod val="85000"/>
                    <a:lumOff val="15000"/>
                  </a:schemeClr>
                </a:solidFill>
              </a:rPr>
              <a:t>Does something specific stop you from performing at your best?</a:t>
            </a:r>
            <a:endParaRPr lang="en-US" sz="3200" dirty="0"/>
          </a:p>
        </p:txBody>
      </p:sp>
    </p:spTree>
    <p:extLst>
      <p:ext uri="{BB962C8B-B14F-4D97-AF65-F5344CB8AC3E}">
        <p14:creationId xmlns:p14="http://schemas.microsoft.com/office/powerpoint/2010/main" val="834456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79A50-2301-4B2E-967C-D939BAA166BE}"/>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Financial:</a:t>
            </a:r>
          </a:p>
        </p:txBody>
      </p:sp>
      <p:sp>
        <p:nvSpPr>
          <p:cNvPr id="3" name="Content Placeholder 2">
            <a:extLst>
              <a:ext uri="{FF2B5EF4-FFF2-40B4-BE49-F238E27FC236}">
                <a16:creationId xmlns:a16="http://schemas.microsoft.com/office/drawing/2014/main" id="{2BA7A2EC-734F-4DAA-BC78-6F41D0D022A8}"/>
              </a:ext>
            </a:extLst>
          </p:cNvPr>
          <p:cNvSpPr>
            <a:spLocks noGrp="1"/>
          </p:cNvSpPr>
          <p:nvPr>
            <p:ph idx="1"/>
          </p:nvPr>
        </p:nvSpPr>
        <p:spPr/>
        <p:txBody>
          <a:bodyPr>
            <a:normAutofit/>
          </a:bodyPr>
          <a:lstStyle/>
          <a:p>
            <a:r>
              <a:rPr lang="en-US" sz="3200" dirty="0">
                <a:solidFill>
                  <a:schemeClr val="tx1">
                    <a:lumMod val="85000"/>
                    <a:lumOff val="15000"/>
                  </a:schemeClr>
                </a:solidFill>
              </a:rPr>
              <a:t>Are financial resources holding you back? If so, how?</a:t>
            </a:r>
          </a:p>
          <a:p>
            <a:r>
              <a:rPr lang="en-US" sz="3200" dirty="0">
                <a:solidFill>
                  <a:schemeClr val="tx1">
                    <a:lumMod val="85000"/>
                    <a:lumOff val="15000"/>
                  </a:schemeClr>
                </a:solidFill>
              </a:rPr>
              <a:t>Does your business get its revenue from one main stream? If so, is diversification a concern?</a:t>
            </a:r>
          </a:p>
          <a:p>
            <a:r>
              <a:rPr lang="en-US" sz="3200" dirty="0">
                <a:solidFill>
                  <a:schemeClr val="tx1">
                    <a:lumMod val="85000"/>
                    <a:lumOff val="15000"/>
                  </a:schemeClr>
                </a:solidFill>
              </a:rPr>
              <a:t>Are you preparing for your financial future?</a:t>
            </a:r>
            <a:endParaRPr lang="en-US" sz="3200" dirty="0"/>
          </a:p>
        </p:txBody>
      </p:sp>
    </p:spTree>
    <p:extLst>
      <p:ext uri="{BB962C8B-B14F-4D97-AF65-F5344CB8AC3E}">
        <p14:creationId xmlns:p14="http://schemas.microsoft.com/office/powerpoint/2010/main" val="142739128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TotalTime>
  <Words>525</Words>
  <Application>Microsoft Office PowerPoint</Application>
  <PresentationFormat>Widescreen</PresentationFormat>
  <Paragraphs>62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Wisp</vt:lpstr>
      <vt:lpstr>Implementing SWOT pt 2</vt:lpstr>
      <vt:lpstr>How to define your company’s weaknesses</vt:lpstr>
      <vt:lpstr>How to define your company’s weaknesses</vt:lpstr>
      <vt:lpstr>How to define your company’s weaknesses</vt:lpstr>
      <vt:lpstr>The categories where you might find weaknesses include:</vt:lpstr>
      <vt:lpstr>The categories where you might find weaknesses include:</vt:lpstr>
      <vt:lpstr>Questions to ask to find your company’s weaknesses</vt:lpstr>
      <vt:lpstr>Starter questions:</vt:lpstr>
      <vt:lpstr>Financial:</vt:lpstr>
      <vt:lpstr>Physical:</vt:lpstr>
      <vt:lpstr>Intellectual property:</vt:lpstr>
      <vt:lpstr>Human resources:</vt:lpstr>
      <vt:lpstr>Company workflow:</vt:lpstr>
      <vt:lpstr>Company culture: </vt:lpstr>
      <vt:lpstr>Company reputation:</vt:lpstr>
      <vt:lpstr>Market position:</vt:lpstr>
      <vt:lpstr>Growth potential:</vt:lpstr>
      <vt:lpstr>Tips to list your company’s weaknesses</vt:lpstr>
      <vt:lpstr>Be critical of your business.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SWOT pt 2</dc:title>
  <dc:creator>Tom Tubergen</dc:creator>
  <cp:lastModifiedBy>Tom Tubergen</cp:lastModifiedBy>
  <cp:revision>5</cp:revision>
  <dcterms:created xsi:type="dcterms:W3CDTF">2017-08-17T14:09:49Z</dcterms:created>
  <dcterms:modified xsi:type="dcterms:W3CDTF">2017-08-23T18:26:13Z</dcterms:modified>
</cp:coreProperties>
</file>