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ru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3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61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1DBC94-026E-4072-95FB-C11BB81C54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C7088D7-B15F-4430-9FCC-B5034D88F7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F5A382C-E56C-4797-83B5-DE01C60DDC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6B97C-C2C2-4B56-A09E-AB206839E344}" type="datetimeFigureOut">
              <a:rPr lang="ru-UA" smtClean="0"/>
              <a:t>5/4/19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17C799C-ACE2-46EF-8F12-711C4FFA28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D77E62A-35EB-4068-A891-691598A434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CF8D0-AF62-492E-9FD3-9DE528BB2C4C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4248957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B3130B-B9BE-4052-B2E2-93CD5C3E02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9B52284-6729-49F5-8D91-2E65C4D891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46C1BCD-AFE4-4762-8C46-20938D3303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6B97C-C2C2-4B56-A09E-AB206839E344}" type="datetimeFigureOut">
              <a:rPr lang="ru-UA" smtClean="0"/>
              <a:t>5/4/19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FA8E8AA-C2F4-40F8-8707-F8AAFB6B84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A16261A-259D-4633-9673-EEDF9EA4E8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CF8D0-AF62-492E-9FD3-9DE528BB2C4C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0578570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75EBF43-43BB-486B-B391-0BBD99D9691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C0D69B5-B416-4F90-98E7-71EB57874E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10720C4-7313-4086-826F-5CBBD22C88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6B97C-C2C2-4B56-A09E-AB206839E344}" type="datetimeFigureOut">
              <a:rPr lang="ru-UA" smtClean="0"/>
              <a:t>5/4/19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E347B9D-8D4E-42B4-8389-B88DD438FD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189D38C-2963-4461-8F03-AF914C9A6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CF8D0-AF62-492E-9FD3-9DE528BB2C4C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488929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BDAF3E-C0D0-4CFC-8DFB-A90D1D5F8D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C578579-DBB1-42E5-B9AE-88E1A73D47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7AC97EF-4478-4B5F-8BB1-C9C1558DBF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6B97C-C2C2-4B56-A09E-AB206839E344}" type="datetimeFigureOut">
              <a:rPr lang="ru-UA" smtClean="0"/>
              <a:t>5/4/19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D4D9F80-7FE5-4EBF-A402-CF450FBCBF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2136744-98A3-4C7F-A892-2B364FE2E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CF8D0-AF62-492E-9FD3-9DE528BB2C4C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7024808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FF9D16-7F36-472E-B8B3-BCAA59B03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0D9E87F-33D1-4424-B83B-FC58A1B43B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EA7DC4D-47F5-4BC7-B71E-2E2740053F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6B97C-C2C2-4B56-A09E-AB206839E344}" type="datetimeFigureOut">
              <a:rPr lang="ru-UA" smtClean="0"/>
              <a:t>5/4/19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2AFDD1E-F64B-40EA-A619-B2C46AD0EF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CD29221-B39E-482B-8C88-93E4234658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CF8D0-AF62-492E-9FD3-9DE528BB2C4C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9274832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409CCD-2323-4059-8DB6-9E8FFF89E7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BB29BE9-3FD0-4D35-8ADA-1B62E7D701B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74D14F5-20E1-4EBB-931F-B6FA34105B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B60BF8E-4DF7-4EC5-A1A7-A5F75847A3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6B97C-C2C2-4B56-A09E-AB206839E344}" type="datetimeFigureOut">
              <a:rPr lang="ru-UA" smtClean="0"/>
              <a:t>5/4/19</a:t>
            </a:fld>
            <a:endParaRPr lang="ru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F6B0279-8415-41B1-B97D-6B44A0691A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551DD3A-0724-464B-97AF-38F950B650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CF8D0-AF62-492E-9FD3-9DE528BB2C4C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6677247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4DA997-4895-4EAA-BB20-D9C954BE54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0824282-B0C9-48CD-BDE0-90068053FE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270EF1C-A2A7-4F90-9C0C-29AB5002C7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7FC8BCDA-088F-4206-A42E-1C1EF285CE1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AA578CB-F431-4A95-B724-4347E252C82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9976D515-FFAE-4558-84F7-0C342D426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6B97C-C2C2-4B56-A09E-AB206839E344}" type="datetimeFigureOut">
              <a:rPr lang="ru-UA" smtClean="0"/>
              <a:t>5/4/19</a:t>
            </a:fld>
            <a:endParaRPr lang="ru-UA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025C0E1-2847-4F41-8563-6678591152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BC4E365-D46D-4C94-B431-3CE943B939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CF8D0-AF62-492E-9FD3-9DE528BB2C4C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3536555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A15F10-7BC3-4061-AC84-11C00905EA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C243936-9C98-452D-8D4D-2933F5CCEE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6B97C-C2C2-4B56-A09E-AB206839E344}" type="datetimeFigureOut">
              <a:rPr lang="ru-UA" smtClean="0"/>
              <a:t>5/4/19</a:t>
            </a:fld>
            <a:endParaRPr lang="ru-UA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F0AFE81-C470-441F-AC82-D8A5C1C61B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16C7364-A713-44D3-8FC5-D46451DE65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CF8D0-AF62-492E-9FD3-9DE528BB2C4C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555234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B976C5F-71BA-4C3F-BA24-049655234D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6B97C-C2C2-4B56-A09E-AB206839E344}" type="datetimeFigureOut">
              <a:rPr lang="ru-UA" smtClean="0"/>
              <a:t>5/4/19</a:t>
            </a:fld>
            <a:endParaRPr lang="ru-UA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2C21EE9-AAEF-406E-87A8-8FF44D257E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50B55A5-3DB7-413F-9EF9-4111C0BAE0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CF8D0-AF62-492E-9FD3-9DE528BB2C4C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665800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8BFA7C-8058-453B-8149-EDA7CF5C66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8484819-E61D-4F4A-8154-56302B315E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68D9FF1-4C50-40E0-86EC-DBE5194D54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556D2E8-1641-462C-B007-84636D9828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6B97C-C2C2-4B56-A09E-AB206839E344}" type="datetimeFigureOut">
              <a:rPr lang="ru-UA" smtClean="0"/>
              <a:t>5/4/19</a:t>
            </a:fld>
            <a:endParaRPr lang="ru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6F050EF-A8E4-407F-A64F-9284612C7F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7137F19-37AD-44F3-B7BD-95C55BF176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CF8D0-AF62-492E-9FD3-9DE528BB2C4C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0897502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49A8CA-CA66-401B-82BD-DF53A505F3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82C942A-88F1-41E5-A8ED-5C8E7F6D91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DC283E6-F396-4204-B937-1E870B2B56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E04F179-230C-4DFB-9FBD-781A68AB76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6B97C-C2C2-4B56-A09E-AB206839E344}" type="datetimeFigureOut">
              <a:rPr lang="ru-UA" smtClean="0"/>
              <a:t>5/4/19</a:t>
            </a:fld>
            <a:endParaRPr lang="ru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52BB6B0-E184-4637-BA8E-A4F81AF47C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0A1F02C-D473-4D32-A6FE-773A8968D7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CF8D0-AF62-492E-9FD3-9DE528BB2C4C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4929497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670E25-0AB5-401A-9D92-BDC54EE4C3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FF265C8-971B-4E5C-8336-C7E6FC5ED5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429384D-BBCF-4B77-B294-F80FEB9C9E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06B97C-C2C2-4B56-A09E-AB206839E344}" type="datetimeFigureOut">
              <a:rPr lang="ru-UA" smtClean="0"/>
              <a:t>5/4/19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C3396DF-48D0-4D17-94C2-34F95CC922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AF77F38-F3B2-43A8-A70F-F10DEB826E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8CF8D0-AF62-492E-9FD3-9DE528BB2C4C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698596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35F290F-3E18-4984-9963-5B6A44D26F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49CEE0-C46E-42D5-BA46-094F0AB06C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5364" y="1041681"/>
            <a:ext cx="9144000" cy="3516872"/>
          </a:xfrm>
        </p:spPr>
        <p:txBody>
          <a:bodyPr>
            <a:normAutofit/>
          </a:bodyPr>
          <a:lstStyle/>
          <a:p>
            <a:r>
              <a:rPr lang="ru-RU" b="1" dirty="0"/>
              <a:t>Вопросы оценки семейных взаимоотношений</a:t>
            </a:r>
            <a:br>
              <a:rPr lang="ru-UA" dirty="0"/>
            </a:br>
            <a:r>
              <a:rPr lang="ru-RU" b="1" dirty="0"/>
              <a:t>Генри</a:t>
            </a:r>
            <a:r>
              <a:rPr lang="ru-RU" dirty="0"/>
              <a:t> </a:t>
            </a:r>
            <a:r>
              <a:rPr lang="ru-RU" b="1" dirty="0" err="1"/>
              <a:t>Райенга</a:t>
            </a:r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34414841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35F290F-3E18-4984-9963-5B6A44D26F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49CEE0-C46E-42D5-BA46-094F0AB06C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503798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ru-RU" sz="3600" b="1" dirty="0"/>
              <a:t>Функции эмоций</a:t>
            </a:r>
            <a:br>
              <a:rPr lang="ru-UA" sz="3600" dirty="0"/>
            </a:br>
            <a:r>
              <a:rPr lang="ru-RU" sz="3600" b="1" dirty="0"/>
              <a:t>Что вызывает эмоции?</a:t>
            </a:r>
            <a:br>
              <a:rPr lang="ru-UA" sz="3600" dirty="0"/>
            </a:br>
            <a:r>
              <a:rPr lang="ru-RU" sz="3600" b="1" dirty="0"/>
              <a:t>О чём говорят нам проявления различных чувств?</a:t>
            </a:r>
            <a:br>
              <a:rPr lang="ru-UA" dirty="0"/>
            </a:br>
            <a:endParaRPr lang="ru-UA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790479F-6395-42B8-BC55-D58DE2D5FD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08529" y="2299447"/>
            <a:ext cx="9659471" cy="3690189"/>
          </a:xfrm>
        </p:spPr>
        <p:txBody>
          <a:bodyPr>
            <a:normAutofit/>
          </a:bodyPr>
          <a:lstStyle/>
          <a:p>
            <a:pPr algn="l"/>
            <a:r>
              <a:rPr lang="ru-RU" sz="2800" dirty="0"/>
              <a:t>3. Чувство вины</a:t>
            </a:r>
            <a:endParaRPr lang="ru-UA" sz="2800" dirty="0"/>
          </a:p>
          <a:p>
            <a:pPr algn="l"/>
            <a:r>
              <a:rPr lang="ru-RU" sz="2800" dirty="0"/>
              <a:t>Положительные стороны: указывает на необходимость раскаяния, примирения и прощения.</a:t>
            </a:r>
            <a:endParaRPr lang="ru-UA" sz="2800" dirty="0"/>
          </a:p>
          <a:p>
            <a:pPr algn="l"/>
            <a:r>
              <a:rPr lang="ru-RU" sz="2800" dirty="0"/>
              <a:t>Может быть вызвано неправильным пониманием ситуации, чрезмерной требовательностью к самому себе или другим. </a:t>
            </a:r>
            <a:endParaRPr lang="ru-UA" sz="2800" dirty="0"/>
          </a:p>
          <a:p>
            <a:pPr algn="l"/>
            <a:r>
              <a:rPr lang="ru-RU" sz="2800" dirty="0"/>
              <a:t>Приводит к депрессии и чувству безнадежности.</a:t>
            </a:r>
            <a:endParaRPr lang="ru-UA" sz="2800" dirty="0"/>
          </a:p>
          <a:p>
            <a:pPr algn="l"/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14927963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35F290F-3E18-4984-9963-5B6A44D26F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49CEE0-C46E-42D5-BA46-094F0AB06C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4516"/>
            <a:ext cx="9144000" cy="2387600"/>
          </a:xfrm>
        </p:spPr>
        <p:txBody>
          <a:bodyPr>
            <a:normAutofit/>
          </a:bodyPr>
          <a:lstStyle/>
          <a:p>
            <a:r>
              <a:rPr lang="ru-RU" sz="3200" b="1" dirty="0"/>
              <a:t>Функции эмоций</a:t>
            </a:r>
            <a:br>
              <a:rPr lang="ru-UA" sz="3200" dirty="0"/>
            </a:br>
            <a:r>
              <a:rPr lang="ru-RU" sz="3200" b="1" dirty="0"/>
              <a:t>Что вызывает эмоции?</a:t>
            </a:r>
            <a:br>
              <a:rPr lang="ru-UA" sz="3200" dirty="0"/>
            </a:br>
            <a:r>
              <a:rPr lang="ru-RU" sz="3200" b="1" dirty="0"/>
              <a:t>О чём говорят нам проявления различных чувств?</a:t>
            </a:r>
            <a:br>
              <a:rPr lang="ru-UA" sz="3200" dirty="0"/>
            </a:br>
            <a:endParaRPr lang="ru-UA" sz="320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790479F-6395-42B8-BC55-D58DE2D5FD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71817" y="2084294"/>
            <a:ext cx="10448365" cy="3684493"/>
          </a:xfrm>
        </p:spPr>
        <p:txBody>
          <a:bodyPr>
            <a:noAutofit/>
          </a:bodyPr>
          <a:lstStyle/>
          <a:p>
            <a:pPr algn="l"/>
            <a:r>
              <a:rPr lang="ru-RU" sz="2800" dirty="0"/>
              <a:t>4. Гордость</a:t>
            </a:r>
            <a:endParaRPr lang="ru-UA" sz="2800" dirty="0"/>
          </a:p>
          <a:p>
            <a:pPr algn="l"/>
            <a:r>
              <a:rPr lang="ru-RU" sz="2800" dirty="0"/>
              <a:t>Радость от личных достижений, стремление к совершенству.</a:t>
            </a:r>
            <a:endParaRPr lang="ru-UA" sz="2800" dirty="0"/>
          </a:p>
          <a:p>
            <a:pPr algn="l"/>
            <a:r>
              <a:rPr lang="ru-RU" sz="2800" dirty="0"/>
              <a:t>Бог гордым противится, а смиренным дает благодать (1-Петра 5:5).</a:t>
            </a:r>
            <a:endParaRPr lang="ru-UA" sz="2800" dirty="0"/>
          </a:p>
          <a:p>
            <a:pPr algn="l">
              <a:lnSpc>
                <a:spcPct val="100000"/>
              </a:lnSpc>
              <a:spcBef>
                <a:spcPts val="600"/>
              </a:spcBef>
            </a:pPr>
            <a:r>
              <a:rPr lang="ru-RU" sz="2800" dirty="0"/>
              <a:t>Не должен быть из новообращенных, чтобы не возгордился и не подпал осуждению с диаволом (1-Tимофею 3:6). </a:t>
            </a:r>
            <a:endParaRPr lang="ru-UA" sz="2800" dirty="0"/>
          </a:p>
          <a:p>
            <a:pPr algn="l"/>
            <a:r>
              <a:rPr lang="ru-RU" sz="2800" dirty="0"/>
              <a:t>Эгоизм, превозношение себя и унижение других людей.</a:t>
            </a:r>
            <a:endParaRPr lang="ru-UA" sz="2800" dirty="0"/>
          </a:p>
        </p:txBody>
      </p:sp>
    </p:spTree>
    <p:extLst>
      <p:ext uri="{BB962C8B-B14F-4D97-AF65-F5344CB8AC3E}">
        <p14:creationId xmlns:p14="http://schemas.microsoft.com/office/powerpoint/2010/main" val="26549855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35F290F-3E18-4984-9963-5B6A44D26F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49CEE0-C46E-42D5-BA46-094F0AB06C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88645"/>
            <a:ext cx="9144000" cy="2387600"/>
          </a:xfrm>
        </p:spPr>
        <p:txBody>
          <a:bodyPr>
            <a:normAutofit/>
          </a:bodyPr>
          <a:lstStyle/>
          <a:p>
            <a:r>
              <a:rPr lang="ru-RU" sz="3200" b="1" dirty="0"/>
              <a:t>Функции эмоций</a:t>
            </a:r>
            <a:br>
              <a:rPr lang="ru-UA" sz="3200" dirty="0"/>
            </a:br>
            <a:r>
              <a:rPr lang="ru-RU" sz="3200" b="1" dirty="0"/>
              <a:t>Что вызывает эмоции?</a:t>
            </a:r>
            <a:br>
              <a:rPr lang="ru-UA" sz="3200" dirty="0"/>
            </a:br>
            <a:r>
              <a:rPr lang="ru-RU" sz="3200" b="1" dirty="0"/>
              <a:t>О чём говорят нам проявления различных чувств?</a:t>
            </a:r>
            <a:br>
              <a:rPr lang="ru-UA" sz="3200" dirty="0"/>
            </a:br>
            <a:endParaRPr lang="ru-UA" sz="320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790479F-6395-42B8-BC55-D58DE2D5FD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16106" y="2393576"/>
            <a:ext cx="10058400" cy="3778624"/>
          </a:xfrm>
        </p:spPr>
        <p:txBody>
          <a:bodyPr>
            <a:normAutofit/>
          </a:bodyPr>
          <a:lstStyle/>
          <a:p>
            <a:pPr algn="l"/>
            <a:r>
              <a:rPr lang="ru-RU" sz="2800" dirty="0"/>
              <a:t>5. Беспокойство</a:t>
            </a:r>
            <a:endParaRPr lang="ru-UA" sz="2800" dirty="0"/>
          </a:p>
          <a:p>
            <a:pPr algn="l"/>
            <a:r>
              <a:rPr lang="ru-RU" sz="2800" dirty="0"/>
              <a:t>Положительные стороны: подлинная забота, защитная реакция.</a:t>
            </a:r>
            <a:endParaRPr lang="ru-UA" sz="2800" dirty="0"/>
          </a:p>
          <a:p>
            <a:pPr algn="l"/>
            <a:r>
              <a:rPr lang="ru-RU" sz="2800" dirty="0"/>
              <a:t>Негативный фактор: иррациональные страхи и паранойя. Люди, о которых мы беспокоимся, могут чувствовать себя униженными. Вызывает проблемы со здоровьем. </a:t>
            </a:r>
            <a:endParaRPr lang="ru-UA" sz="2800" dirty="0"/>
          </a:p>
          <a:p>
            <a:endParaRPr lang="ru-UA" sz="2800" dirty="0"/>
          </a:p>
        </p:txBody>
      </p:sp>
    </p:spTree>
    <p:extLst>
      <p:ext uri="{BB962C8B-B14F-4D97-AF65-F5344CB8AC3E}">
        <p14:creationId xmlns:p14="http://schemas.microsoft.com/office/powerpoint/2010/main" val="20765535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35F290F-3E18-4984-9963-5B6A44D26F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49CEE0-C46E-42D5-BA46-094F0AB06C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7882" y="607219"/>
            <a:ext cx="10757647" cy="238760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Учите правильно относиться к эмоциям</a:t>
            </a:r>
            <a:br>
              <a:rPr lang="ru-UA" dirty="0"/>
            </a:br>
            <a:endParaRPr lang="ru-UA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790479F-6395-42B8-BC55-D58DE2D5FD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95081" y="2232211"/>
            <a:ext cx="10165977" cy="3724835"/>
          </a:xfrm>
        </p:spPr>
        <p:txBody>
          <a:bodyPr/>
          <a:lstStyle/>
          <a:p>
            <a:pPr algn="l"/>
            <a:r>
              <a:rPr lang="ru-RU" dirty="0"/>
              <a:t>Не стоит говорить: «Просто откажись от таких чувств!». Поощряйте выражение  индивидуальности человека, призывая сбалансировать эмоции. </a:t>
            </a:r>
            <a:endParaRPr lang="ru-UA" dirty="0"/>
          </a:p>
          <a:p>
            <a:pPr algn="l"/>
            <a:r>
              <a:rPr lang="ru-RU" dirty="0"/>
              <a:t>Всё в нашей жизни, включая чувства, должно находиться в здравом балансе и быть подчинено послушанию слову Божьему и примеру святой жизни, который оставлен нам Иисусом Христом.  </a:t>
            </a:r>
            <a:endParaRPr lang="ru-UA" dirty="0"/>
          </a:p>
          <a:p>
            <a:pPr algn="l"/>
            <a:r>
              <a:rPr lang="ru-RU" dirty="0"/>
              <a:t>Выслушайте человека. Выясните, в чём истинная причина его эмоций. Подскажите выход из ситуации. Напомните Библейские стихи, говорящие   на эту тему. </a:t>
            </a:r>
            <a:endParaRPr lang="ru-UA" dirty="0"/>
          </a:p>
          <a:p>
            <a:pPr algn="l"/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3742269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35F290F-3E18-4984-9963-5B6A44D26F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49CEE0-C46E-42D5-BA46-094F0AB06C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9929" y="207963"/>
            <a:ext cx="10367682" cy="2387600"/>
          </a:xfrm>
        </p:spPr>
        <p:txBody>
          <a:bodyPr>
            <a:normAutofit/>
          </a:bodyPr>
          <a:lstStyle/>
          <a:p>
            <a:r>
              <a:rPr lang="ru-RU" b="1" dirty="0"/>
              <a:t>Тематическое исследование</a:t>
            </a:r>
            <a:br>
              <a:rPr lang="ru-UA" dirty="0"/>
            </a:br>
            <a:endParaRPr lang="ru-UA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790479F-6395-42B8-BC55-D58DE2D5FD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44389" y="1855693"/>
            <a:ext cx="10103222" cy="4249271"/>
          </a:xfrm>
        </p:spPr>
        <p:txBody>
          <a:bodyPr/>
          <a:lstStyle/>
          <a:p>
            <a:pPr algn="l"/>
            <a:r>
              <a:rPr lang="ru-RU" sz="2800" dirty="0"/>
              <a:t>Молодожены: Боб и Тамара. </a:t>
            </a:r>
            <a:endParaRPr lang="ru-UA" sz="2800" dirty="0"/>
          </a:p>
          <a:p>
            <a:pPr algn="l"/>
            <a:r>
              <a:rPr lang="ru-RU" sz="2800" dirty="0"/>
              <a:t>Муж - Мало эмоций, дискомфорт от ярко выраженных чувств. </a:t>
            </a:r>
            <a:endParaRPr lang="ru-UA" sz="2800" dirty="0"/>
          </a:p>
          <a:p>
            <a:pPr algn="l"/>
            <a:r>
              <a:rPr lang="ru-RU" sz="2800" dirty="0"/>
              <a:t>Жена – Сильно выраженные, разнообразные эмоции.</a:t>
            </a:r>
            <a:endParaRPr lang="ru-UA" sz="2800" dirty="0"/>
          </a:p>
          <a:p>
            <a:pPr algn="l"/>
            <a:r>
              <a:rPr lang="ru-RU" sz="2800" dirty="0"/>
              <a:t>Необходимо понимать различия и научиться правильному отношению к эмоциям и способам самовыражения.</a:t>
            </a:r>
            <a:endParaRPr lang="ru-UA" sz="2800" dirty="0"/>
          </a:p>
          <a:p>
            <a:pPr algn="l"/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8854221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35F290F-3E18-4984-9963-5B6A44D26F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49CEE0-C46E-42D5-BA46-094F0AB06C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607219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ru-RU" dirty="0"/>
              <a:t> </a:t>
            </a:r>
            <a:br>
              <a:rPr lang="ru-UA" dirty="0"/>
            </a:br>
            <a:r>
              <a:rPr lang="ru-RU" b="1" dirty="0"/>
              <a:t>У каждого вида поведения есть свои причины</a:t>
            </a:r>
            <a:br>
              <a:rPr lang="ru-UA" dirty="0"/>
            </a:br>
            <a:endParaRPr lang="ru-UA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790479F-6395-42B8-BC55-D58DE2D5FD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27847" y="2312893"/>
            <a:ext cx="10408024" cy="3818965"/>
          </a:xfrm>
        </p:spPr>
        <p:txBody>
          <a:bodyPr>
            <a:normAutofit lnSpcReduction="10000"/>
          </a:bodyPr>
          <a:lstStyle/>
          <a:p>
            <a:pPr algn="l"/>
            <a:r>
              <a:rPr lang="ru-RU" dirty="0"/>
              <a:t>1. Существуют разнообразные способы самовыражения.</a:t>
            </a:r>
            <a:endParaRPr lang="ru-UA" dirty="0"/>
          </a:p>
          <a:p>
            <a:pPr algn="l"/>
            <a:r>
              <a:rPr lang="ru-RU" dirty="0"/>
              <a:t>2. Действия говорят громче, чем слова.</a:t>
            </a:r>
            <a:endParaRPr lang="ru-UA" dirty="0"/>
          </a:p>
          <a:p>
            <a:pPr algn="l"/>
            <a:r>
              <a:rPr lang="ru-RU" dirty="0"/>
              <a:t>3. События, происходившие до и после конкретного разговора, влияют на отношения людей в будущем.</a:t>
            </a:r>
            <a:endParaRPr lang="ru-UA" dirty="0"/>
          </a:p>
          <a:p>
            <a:pPr algn="l"/>
            <a:r>
              <a:rPr lang="ru-RU" dirty="0"/>
              <a:t>4. Каждая семья вырабатывает свой стиль общения, который соответствует уникальному сочетанию темпераментов.</a:t>
            </a:r>
            <a:endParaRPr lang="ru-UA" dirty="0"/>
          </a:p>
          <a:p>
            <a:pPr algn="l"/>
            <a:r>
              <a:rPr lang="ru-RU" dirty="0"/>
              <a:t>5. Из-за недопонимания возникают барьеры, влияющие на взаимоотношения.</a:t>
            </a:r>
            <a:endParaRPr lang="ru-UA" dirty="0"/>
          </a:p>
          <a:p>
            <a:pPr algn="l"/>
            <a:r>
              <a:rPr lang="ru-RU" dirty="0"/>
              <a:t>6. Семейное происхождение и устои влияют на стиль общения.</a:t>
            </a:r>
            <a:endParaRPr lang="ru-UA" dirty="0"/>
          </a:p>
          <a:p>
            <a:pPr algn="l"/>
            <a:r>
              <a:rPr lang="ru-RU" dirty="0"/>
              <a:t>7. Внешние устои (культура, общество) также влияют на манеру разговоров.</a:t>
            </a:r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16535050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35F290F-3E18-4984-9963-5B6A44D26F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49CEE0-C46E-42D5-BA46-094F0AB06C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3035" y="1000918"/>
            <a:ext cx="10515600" cy="2001839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Вопрос “Почему” лежит в основе общения или</a:t>
            </a:r>
            <a:r>
              <a:rPr lang="ru-RU" dirty="0"/>
              <a:t> </a:t>
            </a:r>
            <a:r>
              <a:rPr lang="ru-RU" b="1" dirty="0"/>
              <a:t>конфликта</a:t>
            </a:r>
            <a:br>
              <a:rPr lang="ru-UA" dirty="0"/>
            </a:br>
            <a:endParaRPr lang="ru-UA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790479F-6395-42B8-BC55-D58DE2D5FD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53035" y="2353235"/>
            <a:ext cx="10515600" cy="3778624"/>
          </a:xfrm>
        </p:spPr>
        <p:txBody>
          <a:bodyPr/>
          <a:lstStyle/>
          <a:p>
            <a:pPr algn="l"/>
            <a:r>
              <a:rPr lang="ru-RU" sz="3600" dirty="0"/>
              <a:t> То, о чем вы действительно думаете, что чувствуете и как верите, сокрыто в ваших действиях.</a:t>
            </a:r>
            <a:endParaRPr lang="ru-UA" sz="3600" dirty="0"/>
          </a:p>
          <a:p>
            <a:pPr algn="l"/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18973754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35F290F-3E18-4984-9963-5B6A44D26F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49CEE0-C46E-42D5-BA46-094F0AB06C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1329" y="607219"/>
            <a:ext cx="10650071" cy="238760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Каждый член семьи имеет своё понимание семьи</a:t>
            </a:r>
            <a:br>
              <a:rPr lang="ru-UA" dirty="0"/>
            </a:br>
            <a:endParaRPr lang="ru-UA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790479F-6395-42B8-BC55-D58DE2D5FD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90600" y="2474259"/>
            <a:ext cx="10210800" cy="3603812"/>
          </a:xfrm>
        </p:spPr>
        <p:txBody>
          <a:bodyPr/>
          <a:lstStyle/>
          <a:p>
            <a:pPr algn="l"/>
            <a:r>
              <a:rPr lang="ru-RU" sz="3200" dirty="0"/>
              <a:t>• Каждая личность по-своему понимает, что такое общение и имеет свой стиль самовыражения как вербальный, так и невербальный.</a:t>
            </a:r>
            <a:endParaRPr lang="ru-UA" sz="3200" dirty="0"/>
          </a:p>
          <a:p>
            <a:pPr algn="l"/>
            <a:r>
              <a:rPr lang="ru-RU" sz="3200" dirty="0"/>
              <a:t>• Используйте стиль общения понятный людям,                         с которыми Вы общаетесь.</a:t>
            </a:r>
            <a:endParaRPr lang="ru-UA" sz="3200" dirty="0"/>
          </a:p>
          <a:p>
            <a:pPr algn="l"/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17372739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35F290F-3E18-4984-9963-5B6A44D26F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49CEE0-C46E-42D5-BA46-094F0AB06C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16424" y="167622"/>
            <a:ext cx="9144000" cy="2387600"/>
          </a:xfrm>
        </p:spPr>
        <p:txBody>
          <a:bodyPr/>
          <a:lstStyle/>
          <a:p>
            <a:r>
              <a:rPr lang="ru-RU" b="1" dirty="0"/>
              <a:t>Жизненный опыт</a:t>
            </a:r>
            <a:br>
              <a:rPr lang="ru-UA" dirty="0"/>
            </a:br>
            <a:endParaRPr lang="ru-UA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790479F-6395-42B8-BC55-D58DE2D5FD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00953" y="2164976"/>
            <a:ext cx="10233211" cy="3845858"/>
          </a:xfrm>
        </p:spPr>
        <p:txBody>
          <a:bodyPr/>
          <a:lstStyle/>
          <a:p>
            <a:pPr algn="l"/>
            <a:r>
              <a:rPr lang="ru-RU" sz="3200" dirty="0"/>
              <a:t>• Хорошие и плохие события из прошлого влияют на то, как мы понимаем людей и общаемся с ними.</a:t>
            </a:r>
            <a:endParaRPr lang="ru-UA" sz="3200" dirty="0"/>
          </a:p>
          <a:p>
            <a:pPr algn="l"/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11698596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35F290F-3E18-4984-9963-5B6A44D26F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49CEE0-C46E-42D5-BA46-094F0AB06C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9259" y="808038"/>
            <a:ext cx="11053482" cy="238760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Правильная самооценка способствует пониманию других людей</a:t>
            </a:r>
            <a:br>
              <a:rPr lang="ru-UA" dirty="0"/>
            </a:br>
            <a:endParaRPr lang="ru-UA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790479F-6395-42B8-BC55-D58DE2D5FD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6141" y="2487706"/>
            <a:ext cx="10896600" cy="3562256"/>
          </a:xfrm>
        </p:spPr>
        <p:txBody>
          <a:bodyPr/>
          <a:lstStyle/>
          <a:p>
            <a:pPr algn="l"/>
            <a:r>
              <a:rPr lang="ru-RU" sz="3200" dirty="0"/>
              <a:t>• Правильная самооценка поможет человеку общаться более эффективно. </a:t>
            </a:r>
            <a:endParaRPr lang="ru-UA" sz="3200" dirty="0"/>
          </a:p>
          <a:p>
            <a:pPr algn="l"/>
            <a:r>
              <a:rPr lang="ru-RU" sz="3200" dirty="0"/>
              <a:t>• Если человек несправедливо оценивает себя и свои действия - это вредит его отношениям с другими людьми.</a:t>
            </a:r>
            <a:endParaRPr lang="ru-UA" sz="3200" dirty="0"/>
          </a:p>
          <a:p>
            <a:pPr algn="l"/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37893007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35F290F-3E18-4984-9963-5B6A44D26F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49CEE0-C46E-42D5-BA46-094F0AB06C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8223" y="0"/>
            <a:ext cx="10811435" cy="238760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Правильное отношение к эмоциям</a:t>
            </a:r>
            <a:br>
              <a:rPr lang="ru-UA" dirty="0"/>
            </a:br>
            <a:endParaRPr lang="ru-UA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790479F-6395-42B8-BC55-D58DE2D5FD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2342" y="1936376"/>
            <a:ext cx="10587316" cy="3321424"/>
          </a:xfrm>
        </p:spPr>
        <p:txBody>
          <a:bodyPr/>
          <a:lstStyle/>
          <a:p>
            <a:pPr algn="l"/>
            <a:r>
              <a:rPr lang="ru-RU" sz="3600" dirty="0"/>
              <a:t>Бог создал их.</a:t>
            </a:r>
            <a:endParaRPr lang="ru-UA" sz="3600" dirty="0"/>
          </a:p>
          <a:p>
            <a:pPr algn="l"/>
            <a:r>
              <a:rPr lang="ru-RU" sz="3600" dirty="0"/>
              <a:t>Эмоции должны быть сбалансированы.</a:t>
            </a:r>
            <a:endParaRPr lang="ru-UA" sz="3600" dirty="0"/>
          </a:p>
          <a:p>
            <a:pPr algn="l"/>
            <a:r>
              <a:rPr lang="ru-RU" sz="3600" dirty="0"/>
              <a:t>Каждый человек должен научиться понимать основы языка эмоций.</a:t>
            </a:r>
            <a:endParaRPr lang="ru-UA" sz="3600" dirty="0"/>
          </a:p>
          <a:p>
            <a:pPr algn="l"/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560525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35F290F-3E18-4984-9963-5B6A44D26F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49CEE0-C46E-42D5-BA46-094F0AB06C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57834" y="699247"/>
            <a:ext cx="10076329" cy="2272553"/>
          </a:xfrm>
        </p:spPr>
        <p:txBody>
          <a:bodyPr>
            <a:normAutofit fontScale="90000"/>
          </a:bodyPr>
          <a:lstStyle/>
          <a:p>
            <a:r>
              <a:rPr lang="ru-RU" sz="4000" b="1" dirty="0"/>
              <a:t>Функции эмоций</a:t>
            </a:r>
            <a:br>
              <a:rPr lang="ru-UA" sz="4000" dirty="0"/>
            </a:br>
            <a:r>
              <a:rPr lang="ru-RU" sz="4000" b="1" dirty="0"/>
              <a:t>Что вызывает эмоции?</a:t>
            </a:r>
            <a:br>
              <a:rPr lang="ru-UA" sz="4000" dirty="0"/>
            </a:br>
            <a:r>
              <a:rPr lang="ru-RU" sz="4000" b="1" dirty="0"/>
              <a:t>О чём говорят нам проявления различных чувств?</a:t>
            </a:r>
            <a:br>
              <a:rPr lang="ru-UA" dirty="0"/>
            </a:br>
            <a:endParaRPr lang="ru-UA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790479F-6395-42B8-BC55-D58DE2D5FD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3387" y="2460812"/>
            <a:ext cx="10865224" cy="3697941"/>
          </a:xfrm>
        </p:spPr>
        <p:txBody>
          <a:bodyPr>
            <a:normAutofit/>
          </a:bodyPr>
          <a:lstStyle/>
          <a:p>
            <a:pPr algn="l"/>
            <a:r>
              <a:rPr lang="ru-RU" sz="2800" dirty="0"/>
              <a:t>1. Гнев</a:t>
            </a:r>
            <a:endParaRPr lang="ru-UA" sz="2800" dirty="0"/>
          </a:p>
          <a:p>
            <a:pPr algn="l"/>
            <a:r>
              <a:rPr lang="ru-RU" sz="2800" dirty="0"/>
              <a:t>Проявляется из-за желания защищать справедливость, сообщает, что нарушены важные границы, указывает на гормональные проблемы.</a:t>
            </a:r>
            <a:endParaRPr lang="ru-UA" sz="2800" dirty="0"/>
          </a:p>
          <a:p>
            <a:pPr algn="l"/>
            <a:r>
              <a:rPr lang="ru-RU" sz="2800" b="1" dirty="0"/>
              <a:t> </a:t>
            </a:r>
            <a:endParaRPr lang="ru-UA" sz="2800" dirty="0"/>
          </a:p>
          <a:p>
            <a:pPr algn="l"/>
            <a:r>
              <a:rPr lang="ru-RU" sz="2800" dirty="0"/>
              <a:t>Вред здоровью, непреодолённая боль (обида, непрощение) от событий прошлого, начало «горького корня», нарушение границ дозволенного, злоупотребление своим положением.</a:t>
            </a:r>
            <a:endParaRPr lang="ru-UA" sz="2800" dirty="0"/>
          </a:p>
          <a:p>
            <a:pPr algn="l"/>
            <a:endParaRPr lang="ru-UA" sz="2800" dirty="0"/>
          </a:p>
        </p:txBody>
      </p:sp>
    </p:spTree>
    <p:extLst>
      <p:ext uri="{BB962C8B-B14F-4D97-AF65-F5344CB8AC3E}">
        <p14:creationId xmlns:p14="http://schemas.microsoft.com/office/powerpoint/2010/main" val="36179735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35F290F-3E18-4984-9963-5B6A44D26F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49CEE0-C46E-42D5-BA46-094F0AB06C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7006" y="422555"/>
            <a:ext cx="10797988" cy="2756928"/>
          </a:xfrm>
        </p:spPr>
        <p:txBody>
          <a:bodyPr>
            <a:normAutofit/>
          </a:bodyPr>
          <a:lstStyle/>
          <a:p>
            <a:r>
              <a:rPr lang="ru-RU" sz="3600" b="1" dirty="0"/>
              <a:t>Функции эмоций</a:t>
            </a:r>
            <a:br>
              <a:rPr lang="ru-UA" sz="3600" dirty="0"/>
            </a:br>
            <a:r>
              <a:rPr lang="ru-RU" sz="3600" b="1" dirty="0"/>
              <a:t>Что вызывает эмоции?</a:t>
            </a:r>
            <a:br>
              <a:rPr lang="ru-UA" sz="3600" dirty="0"/>
            </a:br>
            <a:r>
              <a:rPr lang="ru-RU" sz="3600" b="1" dirty="0"/>
              <a:t>О чём говорят нам проявления различных чувств?</a:t>
            </a:r>
            <a:br>
              <a:rPr lang="ru-UA" dirty="0"/>
            </a:br>
            <a:endParaRPr lang="ru-UA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790479F-6395-42B8-BC55-D58DE2D5FD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1635" y="2500871"/>
            <a:ext cx="10273553" cy="3617541"/>
          </a:xfrm>
        </p:spPr>
        <p:txBody>
          <a:bodyPr/>
          <a:lstStyle/>
          <a:p>
            <a:pPr algn="l"/>
            <a:r>
              <a:rPr lang="ru-RU" sz="2800" dirty="0"/>
              <a:t>2. Ревность</a:t>
            </a:r>
          </a:p>
          <a:p>
            <a:pPr algn="l"/>
            <a:r>
              <a:rPr lang="ru-RU" sz="2800" dirty="0"/>
              <a:t>Показывает, что человеку необходимо ободрение. </a:t>
            </a:r>
          </a:p>
          <a:p>
            <a:pPr algn="l"/>
            <a:r>
              <a:rPr lang="ru-RU" sz="2800" dirty="0"/>
              <a:t>Важно показать человеку, что он любим, дорог и значим для Вас.  </a:t>
            </a:r>
          </a:p>
          <a:p>
            <a:pPr algn="l"/>
            <a:r>
              <a:rPr lang="ru-RU" sz="2800" dirty="0"/>
              <a:t>Бывает совершенно беспочвенной, может способствовать развитию враждебности и даже одержимости.</a:t>
            </a:r>
          </a:p>
          <a:p>
            <a:pPr algn="l"/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297681117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514</Words>
  <Application>Microsoft Macintosh PowerPoint</Application>
  <PresentationFormat>Widescreen</PresentationFormat>
  <Paragraphs>57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Тема Office</vt:lpstr>
      <vt:lpstr>Вопросы оценки семейных взаимоотношений Генри Райенга</vt:lpstr>
      <vt:lpstr>  У каждого вида поведения есть свои причины </vt:lpstr>
      <vt:lpstr>Вопрос “Почему” лежит в основе общения или конфликта </vt:lpstr>
      <vt:lpstr>Каждый член семьи имеет своё понимание семьи </vt:lpstr>
      <vt:lpstr>Жизненный опыт </vt:lpstr>
      <vt:lpstr>Правильная самооценка способствует пониманию других людей </vt:lpstr>
      <vt:lpstr>Правильное отношение к эмоциям </vt:lpstr>
      <vt:lpstr>Функции эмоций Что вызывает эмоции? О чём говорят нам проявления различных чувств? </vt:lpstr>
      <vt:lpstr>Функции эмоций Что вызывает эмоции? О чём говорят нам проявления различных чувств? </vt:lpstr>
      <vt:lpstr>Функции эмоций Что вызывает эмоции? О чём говорят нам проявления различных чувств? </vt:lpstr>
      <vt:lpstr>Функции эмоций Что вызывает эмоции? О чём говорят нам проявления различных чувств? </vt:lpstr>
      <vt:lpstr>Функции эмоций Что вызывает эмоции? О чём говорят нам проявления различных чувств? </vt:lpstr>
      <vt:lpstr>Учите правильно относиться к эмоциям </vt:lpstr>
      <vt:lpstr>Тематическое исследование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Вопросы оценки семейных взаимоотношений</dc:title>
  <dc:creator>Ruslan Lvov</dc:creator>
  <cp:lastModifiedBy>Dima Olga</cp:lastModifiedBy>
  <cp:revision>6</cp:revision>
  <dcterms:created xsi:type="dcterms:W3CDTF">2019-04-20T08:57:00Z</dcterms:created>
  <dcterms:modified xsi:type="dcterms:W3CDTF">2019-05-04T14:38:20Z</dcterms:modified>
</cp:coreProperties>
</file>