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1DBC94-026E-4072-95FB-C11BB81C5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C7088D7-B15F-4430-9FCC-B5034D88F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5A382C-E56C-4797-83B5-DE01C60D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7C799C-ACE2-46EF-8F12-711C4FFA2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77E62A-35EB-4068-A891-691598A4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2489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3130B-B9BE-4052-B2E2-93CD5C3E0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9B52284-6729-49F5-8D91-2E65C4D89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6C1BCD-AFE4-4762-8C46-20938D330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A8E8AA-C2F4-40F8-8707-F8AAFB6B8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16261A-259D-4633-9673-EEDF9EA4E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5785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5EBF43-43BB-486B-B391-0BBD99D969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C0D69B5-B416-4F90-98E7-71EB57874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0720C4-7313-4086-826F-5CBBD22C8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347B9D-8D4E-42B4-8389-B88DD438F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89D38C-2963-4461-8F03-AF914C9A6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889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BDAF3E-C0D0-4CFC-8DFB-A90D1D5F8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578579-DBB1-42E5-B9AE-88E1A73D4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AC97EF-4478-4B5F-8BB1-C9C1558DB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4D9F80-7FE5-4EBF-A402-CF450FBCB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136744-98A3-4C7F-A892-2B364FE2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0248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FF9D16-7F36-472E-B8B3-BCAA59B03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D9E87F-33D1-4424-B83B-FC58A1B43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A7DC4D-47F5-4BC7-B71E-2E2740053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AFDD1E-F64B-40EA-A619-B2C46AD0E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D29221-B39E-482B-8C88-93E423465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2748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409CCD-2323-4059-8DB6-9E8FFF89E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B29BE9-3FD0-4D35-8ADA-1B62E7D701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4D14F5-20E1-4EBB-931F-B6FA34105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60BF8E-4DF7-4EC5-A1A7-A5F75847A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6B0279-8415-41B1-B97D-6B44A0691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51DD3A-0724-464B-97AF-38F950B65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6772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4DA997-4895-4EAA-BB20-D9C954BE5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0824282-B0C9-48CD-BDE0-90068053F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70EF1C-A2A7-4F90-9C0C-29AB5002C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FC8BCDA-088F-4206-A42E-1C1EF285CE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AA578CB-F431-4A95-B724-4347E252C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976D515-FFAE-4558-84F7-0C342D426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025C0E1-2847-4F41-8563-667859115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BC4E365-D46D-4C94-B431-3CE943B93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5365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15F10-7BC3-4061-AC84-11C00905E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C243936-9C98-452D-8D4D-2933F5CCE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F0AFE81-C470-441F-AC82-D8A5C1C61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6C7364-A713-44D3-8FC5-D46451DE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5523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B976C5F-71BA-4C3F-BA24-049655234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2C21EE9-AAEF-406E-87A8-8FF44D257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0B55A5-3DB7-413F-9EF9-4111C0BAE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6580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8BFA7C-8058-453B-8149-EDA7CF5C6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484819-E61D-4F4A-8154-56302B315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68D9FF1-4C50-40E0-86EC-DBE5194D5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56D2E8-1641-462C-B007-84636D982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F050EF-A8E4-407F-A64F-9284612C7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137F19-37AD-44F3-B7BD-95C55BF17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8975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49A8CA-CA66-401B-82BD-DF53A505F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82C942A-88F1-41E5-A8ED-5C8E7F6D9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DC283E6-F396-4204-B937-1E870B2B5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04F179-230C-4DFB-9FBD-781A68AB7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52BB6B0-E184-4637-BA8E-A4F81AF47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A1F02C-D473-4D32-A6FE-773A8968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9294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670E25-0AB5-401A-9D92-BDC54EE4C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F265C8-971B-4E5C-8336-C7E6FC5ED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29384D-BBCF-4B77-B294-F80FEB9C9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6B97C-C2C2-4B56-A09E-AB206839E344}" type="datetimeFigureOut">
              <a:rPr lang="ru-UA" smtClean="0"/>
              <a:t>5/4/19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3396DF-48D0-4D17-94C2-34F95CC92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F77F38-F3B2-43A8-A70F-F10DEB826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CF8D0-AF62-492E-9FD3-9DE528BB2C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98596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4" y="1041681"/>
            <a:ext cx="9144000" cy="3516872"/>
          </a:xfrm>
        </p:spPr>
        <p:txBody>
          <a:bodyPr>
            <a:normAutofit/>
          </a:bodyPr>
          <a:lstStyle/>
          <a:p>
            <a:r>
              <a:rPr lang="ru-RU" b="1" dirty="0"/>
              <a:t>Вопросы оценки семейных взаимоотношений</a:t>
            </a:r>
            <a:br>
              <a:rPr lang="ru-UA" dirty="0"/>
            </a:br>
            <a:r>
              <a:rPr lang="ru-RU" b="1" dirty="0"/>
              <a:t>Генри</a:t>
            </a:r>
            <a:r>
              <a:rPr lang="ru-RU" dirty="0"/>
              <a:t> </a:t>
            </a:r>
            <a:r>
              <a:rPr lang="ru-RU" b="1" dirty="0" err="1"/>
              <a:t>Райенга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41484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379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Функции эмоций</a:t>
            </a:r>
            <a:br>
              <a:rPr lang="ru-UA" sz="3600" dirty="0"/>
            </a:br>
            <a:r>
              <a:rPr lang="ru-RU" sz="3600" b="1" dirty="0"/>
              <a:t>Что вызывает эмоции?</a:t>
            </a:r>
            <a:br>
              <a:rPr lang="ru-UA" sz="3600" dirty="0"/>
            </a:br>
            <a:r>
              <a:rPr lang="ru-RU" sz="3600" b="1" dirty="0"/>
              <a:t>О чём говорят нам проявления различных чувств?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8529" y="2299447"/>
            <a:ext cx="9659471" cy="3690189"/>
          </a:xfrm>
        </p:spPr>
        <p:txBody>
          <a:bodyPr>
            <a:normAutofit/>
          </a:bodyPr>
          <a:lstStyle/>
          <a:p>
            <a:pPr algn="l"/>
            <a:r>
              <a:rPr lang="ru-RU" sz="2800" dirty="0"/>
              <a:t>3. Чувство вины</a:t>
            </a:r>
            <a:endParaRPr lang="ru-UA" sz="2800" dirty="0"/>
          </a:p>
          <a:p>
            <a:pPr algn="l"/>
            <a:r>
              <a:rPr lang="ru-RU" sz="2800" dirty="0"/>
              <a:t>Положительные стороны: указывает на необходимость раскаяния, примирения и прощения.</a:t>
            </a:r>
            <a:endParaRPr lang="ru-UA" sz="2800" dirty="0"/>
          </a:p>
          <a:p>
            <a:pPr algn="l"/>
            <a:r>
              <a:rPr lang="ru-RU" sz="2800" dirty="0"/>
              <a:t>Может быть вызвано неправильным пониманием ситуации, чрезмерной требовательностью к самому себе или другим. </a:t>
            </a:r>
            <a:endParaRPr lang="ru-UA" sz="2800" dirty="0"/>
          </a:p>
          <a:p>
            <a:pPr algn="l"/>
            <a:r>
              <a:rPr lang="ru-RU" sz="2800" dirty="0"/>
              <a:t>Приводит к депрессии и чувству безнадежности.</a:t>
            </a:r>
            <a:endParaRPr lang="ru-UA" sz="2800" dirty="0"/>
          </a:p>
          <a:p>
            <a:pPr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92796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516"/>
            <a:ext cx="9144000" cy="2387600"/>
          </a:xfrm>
        </p:spPr>
        <p:txBody>
          <a:bodyPr>
            <a:normAutofit/>
          </a:bodyPr>
          <a:lstStyle/>
          <a:p>
            <a:r>
              <a:rPr lang="ru-RU" sz="3200" b="1" dirty="0"/>
              <a:t>Функции эмоций</a:t>
            </a:r>
            <a:br>
              <a:rPr lang="ru-UA" sz="3200" dirty="0"/>
            </a:br>
            <a:r>
              <a:rPr lang="ru-RU" sz="3200" b="1" dirty="0"/>
              <a:t>Что вызывает эмоции?</a:t>
            </a:r>
            <a:br>
              <a:rPr lang="ru-UA" sz="3200" dirty="0"/>
            </a:br>
            <a:r>
              <a:rPr lang="ru-RU" sz="3200" b="1" dirty="0"/>
              <a:t>О чём говорят нам проявления различных чувств?</a:t>
            </a:r>
            <a:br>
              <a:rPr lang="ru-UA" sz="3200" dirty="0"/>
            </a:br>
            <a:endParaRPr lang="ru-UA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817" y="2084294"/>
            <a:ext cx="10448365" cy="3684493"/>
          </a:xfrm>
        </p:spPr>
        <p:txBody>
          <a:bodyPr>
            <a:noAutofit/>
          </a:bodyPr>
          <a:lstStyle/>
          <a:p>
            <a:pPr algn="l"/>
            <a:r>
              <a:rPr lang="ru-RU" sz="2800" dirty="0"/>
              <a:t>4. Гордость</a:t>
            </a:r>
            <a:endParaRPr lang="ru-UA" sz="2800" dirty="0"/>
          </a:p>
          <a:p>
            <a:pPr algn="l"/>
            <a:r>
              <a:rPr lang="ru-RU" sz="2800" dirty="0"/>
              <a:t>Радость от личных достижений, стремление к совершенству.</a:t>
            </a:r>
            <a:endParaRPr lang="ru-UA" sz="2800" dirty="0"/>
          </a:p>
          <a:p>
            <a:pPr algn="l"/>
            <a:r>
              <a:rPr lang="ru-RU" sz="2800" dirty="0"/>
              <a:t>Бог гордым противится, а смиренным дает благодать (1-Петра 5:5).</a:t>
            </a:r>
            <a:endParaRPr lang="ru-UA" sz="2800" dirty="0"/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ru-RU" sz="2800" dirty="0"/>
              <a:t>Не должен быть из новообращенных, чтобы не возгордился и не подпал осуждению с диаволом (1-Tимофею 3:6). </a:t>
            </a:r>
            <a:endParaRPr lang="ru-UA" sz="2800" dirty="0"/>
          </a:p>
          <a:p>
            <a:pPr algn="l"/>
            <a:r>
              <a:rPr lang="ru-RU" sz="2800" dirty="0"/>
              <a:t>Эгоизм, превозношение себя и унижение других людей.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654985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8645"/>
            <a:ext cx="9144000" cy="2387600"/>
          </a:xfrm>
        </p:spPr>
        <p:txBody>
          <a:bodyPr>
            <a:normAutofit/>
          </a:bodyPr>
          <a:lstStyle/>
          <a:p>
            <a:r>
              <a:rPr lang="ru-RU" sz="3200" b="1" dirty="0"/>
              <a:t>Функции эмоций</a:t>
            </a:r>
            <a:br>
              <a:rPr lang="ru-UA" sz="3200" dirty="0"/>
            </a:br>
            <a:r>
              <a:rPr lang="ru-RU" sz="3200" b="1" dirty="0"/>
              <a:t>Что вызывает эмоции?</a:t>
            </a:r>
            <a:br>
              <a:rPr lang="ru-UA" sz="3200" dirty="0"/>
            </a:br>
            <a:r>
              <a:rPr lang="ru-RU" sz="3200" b="1" dirty="0"/>
              <a:t>О чём говорят нам проявления различных чувств?</a:t>
            </a:r>
            <a:br>
              <a:rPr lang="ru-UA" sz="3200" dirty="0"/>
            </a:br>
            <a:endParaRPr lang="ru-UA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6106" y="2393576"/>
            <a:ext cx="10058400" cy="3778624"/>
          </a:xfrm>
        </p:spPr>
        <p:txBody>
          <a:bodyPr>
            <a:normAutofit/>
          </a:bodyPr>
          <a:lstStyle/>
          <a:p>
            <a:pPr algn="l"/>
            <a:r>
              <a:rPr lang="ru-RU" sz="2800" dirty="0"/>
              <a:t>5. Беспокойство</a:t>
            </a:r>
            <a:endParaRPr lang="ru-UA" sz="2800" dirty="0"/>
          </a:p>
          <a:p>
            <a:pPr algn="l"/>
            <a:r>
              <a:rPr lang="ru-RU" sz="2800" dirty="0"/>
              <a:t>Положительные стороны: подлинная забота, защитная реакция.</a:t>
            </a:r>
            <a:endParaRPr lang="ru-UA" sz="2800" dirty="0"/>
          </a:p>
          <a:p>
            <a:pPr algn="l"/>
            <a:r>
              <a:rPr lang="ru-RU" sz="2800" dirty="0"/>
              <a:t>Негативный фактор: иррациональные страхи и паранойя. Люди, о которых мы беспокоимся, могут чувствовать себя униженными. Вызывает проблемы со здоровьем. </a:t>
            </a:r>
            <a:endParaRPr lang="ru-UA" sz="2800" dirty="0"/>
          </a:p>
          <a:p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076553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7882" y="607219"/>
            <a:ext cx="10757647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Учите правильно относиться к эмоциям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5081" y="2232211"/>
            <a:ext cx="10165977" cy="3724835"/>
          </a:xfrm>
        </p:spPr>
        <p:txBody>
          <a:bodyPr/>
          <a:lstStyle/>
          <a:p>
            <a:pPr algn="l"/>
            <a:r>
              <a:rPr lang="ru-RU" dirty="0"/>
              <a:t>Не стоит говорить: «Просто откажись от таких чувств!». Поощряйте выражение  индивидуальности человека, призывая сбалансировать эмоции. </a:t>
            </a:r>
            <a:endParaRPr lang="ru-UA" dirty="0"/>
          </a:p>
          <a:p>
            <a:pPr algn="l"/>
            <a:r>
              <a:rPr lang="ru-RU" dirty="0"/>
              <a:t>Всё в нашей жизни, включая чувства, должно находиться в здравом балансе и быть подчинено послушанию слову Божьему и примеру святой жизни, который оставлен нам Иисусом Христом.  </a:t>
            </a:r>
            <a:endParaRPr lang="ru-UA" dirty="0"/>
          </a:p>
          <a:p>
            <a:pPr algn="l"/>
            <a:r>
              <a:rPr lang="ru-RU" dirty="0"/>
              <a:t>Выслушайте человека. Выясните, в чём истинная причина его эмоций. Подскажите выход из ситуации. Напомните Библейские стихи, говорящие   на эту тему. </a:t>
            </a:r>
            <a:endParaRPr lang="ru-UA" dirty="0"/>
          </a:p>
          <a:p>
            <a:pPr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4226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9929" y="207963"/>
            <a:ext cx="10367682" cy="2387600"/>
          </a:xfrm>
        </p:spPr>
        <p:txBody>
          <a:bodyPr>
            <a:normAutofit/>
          </a:bodyPr>
          <a:lstStyle/>
          <a:p>
            <a:r>
              <a:rPr lang="ru-RU" b="1" dirty="0"/>
              <a:t>Тематическое исследование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4389" y="1855693"/>
            <a:ext cx="10103222" cy="4249271"/>
          </a:xfrm>
        </p:spPr>
        <p:txBody>
          <a:bodyPr/>
          <a:lstStyle/>
          <a:p>
            <a:pPr algn="l"/>
            <a:r>
              <a:rPr lang="ru-RU" sz="2800" dirty="0"/>
              <a:t>Молодожены: Боб и Тамара. </a:t>
            </a:r>
            <a:endParaRPr lang="ru-UA" sz="2800" dirty="0"/>
          </a:p>
          <a:p>
            <a:pPr algn="l"/>
            <a:r>
              <a:rPr lang="ru-RU" sz="2800" dirty="0"/>
              <a:t>Муж - Мало эмоций, дискомфорт от ярко выраженных чувств. </a:t>
            </a:r>
            <a:endParaRPr lang="ru-UA" sz="2800" dirty="0"/>
          </a:p>
          <a:p>
            <a:pPr algn="l"/>
            <a:r>
              <a:rPr lang="ru-RU" sz="2800" dirty="0"/>
              <a:t>Жена – Сильно выраженные, разнообразные эмоции.</a:t>
            </a:r>
            <a:endParaRPr lang="ru-UA" sz="2800" dirty="0"/>
          </a:p>
          <a:p>
            <a:pPr algn="l"/>
            <a:r>
              <a:rPr lang="ru-RU" sz="2800" dirty="0"/>
              <a:t>Необходимо понимать различия и научиться правильному отношению к эмоциям и способам самовыражения.</a:t>
            </a:r>
            <a:endParaRPr lang="ru-UA" sz="2800" dirty="0"/>
          </a:p>
          <a:p>
            <a:pPr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8542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72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UA" dirty="0"/>
            </a:br>
            <a:r>
              <a:rPr lang="ru-RU" b="1" dirty="0"/>
              <a:t>У каждого вида поведения есть свои причины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7847" y="2312893"/>
            <a:ext cx="10408024" cy="3818965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/>
              <a:t>1. Существуют разнообразные способы самовыражения.</a:t>
            </a:r>
            <a:endParaRPr lang="ru-UA" dirty="0"/>
          </a:p>
          <a:p>
            <a:pPr algn="l"/>
            <a:r>
              <a:rPr lang="ru-RU" dirty="0"/>
              <a:t>2. Действия говорят громче, чем слова.</a:t>
            </a:r>
            <a:endParaRPr lang="ru-UA" dirty="0"/>
          </a:p>
          <a:p>
            <a:pPr algn="l"/>
            <a:r>
              <a:rPr lang="ru-RU" dirty="0"/>
              <a:t>3. События, происходившие до и после конкретного разговора, влияют на отношения людей в будущем.</a:t>
            </a:r>
            <a:endParaRPr lang="ru-UA" dirty="0"/>
          </a:p>
          <a:p>
            <a:pPr algn="l"/>
            <a:r>
              <a:rPr lang="ru-RU" dirty="0"/>
              <a:t>4. Каждая семья вырабатывает свой стиль общения, который соответствует уникальному сочетанию темпераментов.</a:t>
            </a:r>
            <a:endParaRPr lang="ru-UA" dirty="0"/>
          </a:p>
          <a:p>
            <a:pPr algn="l"/>
            <a:r>
              <a:rPr lang="ru-RU" dirty="0"/>
              <a:t>5. Из-за недопонимания возникают барьеры, влияющие на взаимоотношения.</a:t>
            </a:r>
            <a:endParaRPr lang="ru-UA" dirty="0"/>
          </a:p>
          <a:p>
            <a:pPr algn="l"/>
            <a:r>
              <a:rPr lang="ru-RU" dirty="0"/>
              <a:t>6. Семейное происхождение и устои влияют на стиль общения.</a:t>
            </a:r>
            <a:endParaRPr lang="ru-UA" dirty="0"/>
          </a:p>
          <a:p>
            <a:pPr algn="l"/>
            <a:r>
              <a:rPr lang="ru-RU" dirty="0"/>
              <a:t>7. Внешние устои (культура, общество) также влияют на манеру разговоров.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53505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035" y="1000918"/>
            <a:ext cx="10515600" cy="200183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Вопрос “Почему” лежит в основе общения или</a:t>
            </a:r>
            <a:r>
              <a:rPr lang="ru-RU" dirty="0"/>
              <a:t> </a:t>
            </a:r>
            <a:r>
              <a:rPr lang="ru-RU" b="1" dirty="0"/>
              <a:t>конфликта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035" y="2353235"/>
            <a:ext cx="10515600" cy="3778624"/>
          </a:xfrm>
        </p:spPr>
        <p:txBody>
          <a:bodyPr/>
          <a:lstStyle/>
          <a:p>
            <a:pPr algn="l"/>
            <a:r>
              <a:rPr lang="ru-RU" sz="3600" dirty="0"/>
              <a:t> То, о чем вы действительно думаете, что чувствуете и как верите, сокрыто в ваших действиях.</a:t>
            </a:r>
            <a:endParaRPr lang="ru-UA" sz="3600" dirty="0"/>
          </a:p>
          <a:p>
            <a:pPr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97375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29" y="607219"/>
            <a:ext cx="10650071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Каждый член семьи имеет своё понимание семьи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600" y="2474259"/>
            <a:ext cx="10210800" cy="3603812"/>
          </a:xfrm>
        </p:spPr>
        <p:txBody>
          <a:bodyPr/>
          <a:lstStyle/>
          <a:p>
            <a:pPr algn="l"/>
            <a:r>
              <a:rPr lang="ru-RU" sz="3200" dirty="0"/>
              <a:t>• Каждая личность по-своему понимает, что такое общение и имеет свой стиль самовыражения как вербальный, так и невербальный.</a:t>
            </a:r>
            <a:endParaRPr lang="ru-UA" sz="3200" dirty="0"/>
          </a:p>
          <a:p>
            <a:pPr algn="l"/>
            <a:r>
              <a:rPr lang="ru-RU" sz="3200" dirty="0"/>
              <a:t>• Используйте стиль общения понятный людям,                         с которыми Вы общаетесь.</a:t>
            </a:r>
            <a:endParaRPr lang="ru-UA" sz="3200" dirty="0"/>
          </a:p>
          <a:p>
            <a:pPr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37273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424" y="167622"/>
            <a:ext cx="9144000" cy="2387600"/>
          </a:xfrm>
        </p:spPr>
        <p:txBody>
          <a:bodyPr/>
          <a:lstStyle/>
          <a:p>
            <a:r>
              <a:rPr lang="ru-RU" b="1" dirty="0"/>
              <a:t>Жизненный опыт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0953" y="2164976"/>
            <a:ext cx="10233211" cy="3845858"/>
          </a:xfrm>
        </p:spPr>
        <p:txBody>
          <a:bodyPr/>
          <a:lstStyle/>
          <a:p>
            <a:pPr algn="l"/>
            <a:r>
              <a:rPr lang="ru-RU" sz="3200" dirty="0"/>
              <a:t>• Хорошие и плохие события из прошлого влияют на то, как мы понимаем людей и общаемся с ними.</a:t>
            </a:r>
            <a:endParaRPr lang="ru-UA" sz="3200" dirty="0"/>
          </a:p>
          <a:p>
            <a:pPr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69859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259" y="808038"/>
            <a:ext cx="11053482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Правильная самооценка способствует пониманию других людей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487706"/>
            <a:ext cx="10896600" cy="3562256"/>
          </a:xfrm>
        </p:spPr>
        <p:txBody>
          <a:bodyPr/>
          <a:lstStyle/>
          <a:p>
            <a:pPr algn="l"/>
            <a:r>
              <a:rPr lang="ru-RU" sz="3200" dirty="0"/>
              <a:t>• Правильная самооценка поможет человеку общаться более эффективно. </a:t>
            </a:r>
            <a:endParaRPr lang="ru-UA" sz="3200" dirty="0"/>
          </a:p>
          <a:p>
            <a:pPr algn="l"/>
            <a:r>
              <a:rPr lang="ru-RU" sz="3200" dirty="0"/>
              <a:t>• Если человек несправедливо оценивает себя и свои действия - это вредит его отношениям с другими людьми.</a:t>
            </a:r>
            <a:endParaRPr lang="ru-UA" sz="3200" dirty="0"/>
          </a:p>
          <a:p>
            <a:pPr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89300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223" y="0"/>
            <a:ext cx="10811435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Правильное отношение к эмоциям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342" y="1936376"/>
            <a:ext cx="10587316" cy="3321424"/>
          </a:xfrm>
        </p:spPr>
        <p:txBody>
          <a:bodyPr/>
          <a:lstStyle/>
          <a:p>
            <a:pPr algn="l"/>
            <a:r>
              <a:rPr lang="ru-RU" sz="3600" dirty="0"/>
              <a:t>Бог создал их.</a:t>
            </a:r>
            <a:endParaRPr lang="ru-UA" sz="3600" dirty="0"/>
          </a:p>
          <a:p>
            <a:pPr algn="l"/>
            <a:r>
              <a:rPr lang="ru-RU" sz="3600" dirty="0"/>
              <a:t>Эмоции должны быть сбалансированы.</a:t>
            </a:r>
            <a:endParaRPr lang="ru-UA" sz="3600" dirty="0"/>
          </a:p>
          <a:p>
            <a:pPr algn="l"/>
            <a:r>
              <a:rPr lang="ru-RU" sz="3600" dirty="0"/>
              <a:t>Каждый человек должен научиться понимать основы языка эмоций.</a:t>
            </a:r>
            <a:endParaRPr lang="ru-UA" sz="3600" dirty="0"/>
          </a:p>
          <a:p>
            <a:pPr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6052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7834" y="699247"/>
            <a:ext cx="10076329" cy="2272553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Функции эмоций</a:t>
            </a:r>
            <a:br>
              <a:rPr lang="ru-UA" sz="4000" dirty="0"/>
            </a:br>
            <a:r>
              <a:rPr lang="ru-RU" sz="4000" b="1" dirty="0"/>
              <a:t>Что вызывает эмоции?</a:t>
            </a:r>
            <a:br>
              <a:rPr lang="ru-UA" sz="4000" dirty="0"/>
            </a:br>
            <a:r>
              <a:rPr lang="ru-RU" sz="4000" b="1" dirty="0"/>
              <a:t>О чём говорят нам проявления различных чувств?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3387" y="2460812"/>
            <a:ext cx="10865224" cy="3697941"/>
          </a:xfrm>
        </p:spPr>
        <p:txBody>
          <a:bodyPr>
            <a:normAutofit/>
          </a:bodyPr>
          <a:lstStyle/>
          <a:p>
            <a:pPr algn="l"/>
            <a:r>
              <a:rPr lang="ru-RU" sz="2800" dirty="0"/>
              <a:t>1. Гнев</a:t>
            </a:r>
            <a:endParaRPr lang="ru-UA" sz="2800" dirty="0"/>
          </a:p>
          <a:p>
            <a:pPr algn="l"/>
            <a:r>
              <a:rPr lang="ru-RU" sz="2800" dirty="0"/>
              <a:t>Проявляется из-за желания защищать справедливость, сообщает, что нарушены важные границы, указывает на гормональные проблемы.</a:t>
            </a:r>
            <a:endParaRPr lang="ru-UA" sz="2800" dirty="0"/>
          </a:p>
          <a:p>
            <a:pPr algn="l"/>
            <a:r>
              <a:rPr lang="ru-RU" sz="2800" b="1" dirty="0"/>
              <a:t> </a:t>
            </a:r>
            <a:endParaRPr lang="ru-UA" sz="2800" dirty="0"/>
          </a:p>
          <a:p>
            <a:pPr algn="l"/>
            <a:r>
              <a:rPr lang="ru-RU" sz="2800" dirty="0"/>
              <a:t>Вред здоровью, непреодолённая боль (обида, непрощение) от событий прошлого, начало «горького корня», нарушение границ дозволенного, злоупотребление своим положением.</a:t>
            </a:r>
            <a:endParaRPr lang="ru-UA" sz="2800" dirty="0"/>
          </a:p>
          <a:p>
            <a:pPr algn="l"/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3617973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F290F-3E18-4984-9963-5B6A44D26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9CEE0-C46E-42D5-BA46-094F0AB06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06" y="422555"/>
            <a:ext cx="10797988" cy="2756928"/>
          </a:xfrm>
        </p:spPr>
        <p:txBody>
          <a:bodyPr>
            <a:normAutofit/>
          </a:bodyPr>
          <a:lstStyle/>
          <a:p>
            <a:r>
              <a:rPr lang="ru-RU" sz="3600" b="1" dirty="0"/>
              <a:t>Функции эмоций</a:t>
            </a:r>
            <a:br>
              <a:rPr lang="ru-UA" sz="3600" dirty="0"/>
            </a:br>
            <a:r>
              <a:rPr lang="ru-RU" sz="3600" b="1" dirty="0"/>
              <a:t>Что вызывает эмоции?</a:t>
            </a:r>
            <a:br>
              <a:rPr lang="ru-UA" sz="3600" dirty="0"/>
            </a:br>
            <a:r>
              <a:rPr lang="ru-RU" sz="3600" b="1" dirty="0"/>
              <a:t>О чём говорят нам проявления различных чувств?</a:t>
            </a:r>
            <a:br>
              <a:rPr lang="ru-UA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790479F-6395-42B8-BC55-D58DE2D5F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1635" y="2500871"/>
            <a:ext cx="10273553" cy="3617541"/>
          </a:xfrm>
        </p:spPr>
        <p:txBody>
          <a:bodyPr/>
          <a:lstStyle/>
          <a:p>
            <a:pPr algn="l"/>
            <a:r>
              <a:rPr lang="ru-RU" sz="2800" dirty="0"/>
              <a:t>2. Ревность</a:t>
            </a:r>
          </a:p>
          <a:p>
            <a:pPr algn="l"/>
            <a:r>
              <a:rPr lang="ru-RU" sz="2800" dirty="0"/>
              <a:t>Показывает, что человеку необходимо ободрение. </a:t>
            </a:r>
          </a:p>
          <a:p>
            <a:pPr algn="l"/>
            <a:r>
              <a:rPr lang="ru-RU" sz="2800" dirty="0"/>
              <a:t>Важно показать человеку, что он любим, дорог и значим для Вас.  </a:t>
            </a:r>
          </a:p>
          <a:p>
            <a:pPr algn="l"/>
            <a:r>
              <a:rPr lang="ru-RU" sz="2800" dirty="0"/>
              <a:t>Бывает совершенно беспочвенной, может способствовать развитию враждебности и даже одержимости.</a:t>
            </a:r>
          </a:p>
          <a:p>
            <a:pPr algn="l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768111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514</Words>
  <Application>Microsoft Macintosh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Вопросы оценки семейных взаимоотношений Генри Райенга</vt:lpstr>
      <vt:lpstr>  У каждого вида поведения есть свои причины </vt:lpstr>
      <vt:lpstr>Вопрос “Почему” лежит в основе общения или конфликта </vt:lpstr>
      <vt:lpstr>Каждый член семьи имеет своё понимание семьи </vt:lpstr>
      <vt:lpstr>Жизненный опыт </vt:lpstr>
      <vt:lpstr>Правильная самооценка способствует пониманию других людей </vt:lpstr>
      <vt:lpstr>Правильное отношение к эмоциям </vt:lpstr>
      <vt:lpstr>Функции эмоций Что вызывает эмоции? О чём говорят нам проявления различных чувств? </vt:lpstr>
      <vt:lpstr>Функции эмоций Что вызывает эмоции? О чём говорят нам проявления различных чувств? </vt:lpstr>
      <vt:lpstr>Функции эмоций Что вызывает эмоции? О чём говорят нам проявления различных чувств? </vt:lpstr>
      <vt:lpstr>Функции эмоций Что вызывает эмоции? О чём говорят нам проявления различных чувств? </vt:lpstr>
      <vt:lpstr>Функции эмоций Что вызывает эмоции? О чём говорят нам проявления различных чувств? </vt:lpstr>
      <vt:lpstr>Учите правильно относиться к эмоциям </vt:lpstr>
      <vt:lpstr>Тематическое исследование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Вопросы оценки семейных взаимоотношений</dc:title>
  <dc:creator>Ruslan Lvov</dc:creator>
  <cp:lastModifiedBy>Dima Olga</cp:lastModifiedBy>
  <cp:revision>6</cp:revision>
  <dcterms:created xsi:type="dcterms:W3CDTF">2019-04-20T08:57:00Z</dcterms:created>
  <dcterms:modified xsi:type="dcterms:W3CDTF">2019-05-04T14:38:20Z</dcterms:modified>
</cp:coreProperties>
</file>