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94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" d="25"/>
        <a:sy n="9" d="25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4833" y="5029203"/>
            <a:ext cx="13200902" cy="4525562"/>
          </a:xfrm>
        </p:spPr>
        <p:txBody>
          <a:bodyPr anchor="b">
            <a:normAutofit/>
          </a:bodyPr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4833" y="9554761"/>
            <a:ext cx="13200902" cy="2252566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63437" y="8642317"/>
            <a:ext cx="2790946" cy="156356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668" y="9059083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6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1219200"/>
            <a:ext cx="13183970" cy="623408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1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831944" y="7010400"/>
            <a:ext cx="11307776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4467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876803"/>
            <a:ext cx="13183970" cy="544969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02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0" y="8686800"/>
            <a:ext cx="13376584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10363200"/>
            <a:ext cx="13376584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510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2" y="1254814"/>
            <a:ext cx="13183968" cy="5760040"/>
          </a:xfrm>
        </p:spPr>
        <p:txBody>
          <a:bodyPr anchor="ctr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1" y="8686800"/>
            <a:ext cx="1318397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24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87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757070" y="1254813"/>
            <a:ext cx="3312264" cy="1056763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4832" y="1254813"/>
            <a:ext cx="9432696" cy="10567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60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Poi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body" sz="quarter" idx="1"/>
          </p:nvPr>
        </p:nvSpPr>
        <p:spPr>
          <a:xfrm>
            <a:off x="4046275" y="6142146"/>
            <a:ext cx="10195448" cy="222125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95"/>
          <p:cNvSpPr>
            <a:spLocks noGrp="1"/>
          </p:cNvSpPr>
          <p:nvPr>
            <p:ph type="body" sz="quarter" idx="13"/>
          </p:nvPr>
        </p:nvSpPr>
        <p:spPr>
          <a:xfrm>
            <a:off x="4046276" y="8363401"/>
            <a:ext cx="10195443" cy="138702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body" sz="quarter" idx="14"/>
          </p:nvPr>
        </p:nvSpPr>
        <p:spPr>
          <a:xfrm>
            <a:off x="4046275" y="3675022"/>
            <a:ext cx="10195448" cy="2414213"/>
          </a:xfrm>
          <a:prstGeom prst="rect">
            <a:avLst/>
          </a:prstGeom>
        </p:spPr>
        <p:txBody>
          <a:bodyPr/>
          <a:lstStyle>
            <a:lvl1pPr marL="0" indent="0" algn="ctr" defTabSz="722376">
              <a:lnSpc>
                <a:spcPct val="80000"/>
              </a:lnSpc>
              <a:spcBef>
                <a:spcPts val="2700"/>
              </a:spcBef>
              <a:buClrTx/>
              <a:buSzTx/>
              <a:buNone/>
              <a:defRPr sz="15168" b="1"/>
            </a:lvl1pPr>
          </a:lstStyle>
          <a:p>
            <a:pPr marL="0" indent="0" algn="ctr" defTabSz="963168">
              <a:lnSpc>
                <a:spcPct val="80000"/>
              </a:lnSpc>
              <a:spcBef>
                <a:spcPts val="3600"/>
              </a:spcBef>
              <a:buClrTx/>
              <a:buSzTx/>
              <a:buNone/>
              <a:defRPr sz="15168" b="1"/>
            </a:pPr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298162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mp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914399" y="2747057"/>
            <a:ext cx="16459202" cy="980317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750"/>
              </a:spcBef>
              <a:buClrTx/>
              <a:buSzTx/>
              <a:buNone/>
              <a:defRPr sz="6750" b="1">
                <a:solidFill>
                  <a:srgbClr val="414141"/>
                </a:solidFill>
              </a:defRPr>
            </a:lvl1pPr>
            <a:lvl2pPr marL="664369" indent="-321469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2pPr>
            <a:lvl3pPr marL="985838" indent="-300038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3pPr>
            <a:lvl4pPr marL="13887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4pPr>
            <a:lvl5pPr marL="17316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sz="quarter" idx="13"/>
          </p:nvPr>
        </p:nvSpPr>
        <p:spPr>
          <a:xfrm>
            <a:off x="414336" y="210691"/>
            <a:ext cx="16959266" cy="1495735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610018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3" y="1248220"/>
            <a:ext cx="13178398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831" y="4267200"/>
            <a:ext cx="13183970" cy="7555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1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149124"/>
            <a:ext cx="13183970" cy="293760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7162800"/>
            <a:ext cx="13183970" cy="1720800"/>
          </a:xfrm>
        </p:spPr>
        <p:txBody>
          <a:bodyPr anchor="t"/>
          <a:lstStyle>
            <a:lvl1pPr marL="0" indent="0" algn="l"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6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4833" y="4273413"/>
            <a:ext cx="6395062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74615" y="4273413"/>
            <a:ext cx="6394186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7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0704" y="4453252"/>
            <a:ext cx="574919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4830" y="5605777"/>
            <a:ext cx="6395064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12309" y="4446796"/>
            <a:ext cx="57464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67430" y="5599321"/>
            <a:ext cx="6391360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4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8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0" y="892176"/>
            <a:ext cx="5259168" cy="1952624"/>
          </a:xfrm>
        </p:spPr>
        <p:txBody>
          <a:bodyPr anchor="b"/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6988" y="892179"/>
            <a:ext cx="7581812" cy="10829926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3197226"/>
            <a:ext cx="5259168" cy="8524872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7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9601200"/>
            <a:ext cx="13183970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4831" y="1269930"/>
            <a:ext cx="13183970" cy="770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734676"/>
            <a:ext cx="13183970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9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457200"/>
            <a:ext cx="3962400" cy="13277256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40842" y="570"/>
            <a:ext cx="3904544" cy="13705936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365760" cy="137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4267200"/>
            <a:ext cx="13183970" cy="777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44800" y="12270179"/>
            <a:ext cx="1532760" cy="7403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4830" y="12271619"/>
            <a:ext cx="1143297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22456" y="1575567"/>
            <a:ext cx="116995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EFFFF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3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/>
          </p:cNvSpPr>
          <p:nvPr>
            <p:ph type="body" sz="quarter" idx="1"/>
          </p:nvPr>
        </p:nvSpPr>
        <p:spPr>
          <a:xfrm>
            <a:off x="1502598" y="7249069"/>
            <a:ext cx="15282804" cy="1398407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0" indent="0" algn="ctr">
              <a:lnSpc>
                <a:spcPct val="100000"/>
              </a:lnSpc>
              <a:buSzTx/>
              <a:buNone/>
              <a:defRPr sz="8800"/>
            </a:lvl1pPr>
          </a:lstStyle>
          <a:p>
            <a:r>
              <a:t>The Language of a Content Marketer</a:t>
            </a:r>
          </a:p>
        </p:txBody>
      </p:sp>
      <p:sp>
        <p:nvSpPr>
          <p:cNvPr id="253" name="Shape 253"/>
          <p:cNvSpPr/>
          <p:nvPr/>
        </p:nvSpPr>
        <p:spPr>
          <a:xfrm>
            <a:off x="713025" y="5068525"/>
            <a:ext cx="16861950" cy="2228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9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4400"/>
              <a:t>THE LINGO</a:t>
            </a:r>
          </a:p>
        </p:txBody>
      </p:sp>
    </p:spTree>
    <p:extLst>
      <p:ext uri="{BB962C8B-B14F-4D97-AF65-F5344CB8AC3E}">
        <p14:creationId xmlns:p14="http://schemas.microsoft.com/office/powerpoint/2010/main" val="1282159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>
            <a:spLocks noGrp="1"/>
          </p:cNvSpPr>
          <p:nvPr>
            <p:ph type="body" idx="1"/>
          </p:nvPr>
        </p:nvSpPr>
        <p:spPr>
          <a:xfrm>
            <a:off x="507999" y="1880886"/>
            <a:ext cx="16459202" cy="1121803"/>
          </a:xfrm>
          <a:prstGeom prst="rect">
            <a:avLst/>
          </a:prstGeom>
        </p:spPr>
        <p:txBody>
          <a:bodyPr anchor="ctr">
            <a:normAutofit fontScale="92500"/>
          </a:bodyPr>
          <a:lstStyle/>
          <a:p>
            <a:pPr>
              <a:lnSpc>
                <a:spcPts val="735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pPr>
            <a:r>
              <a:t>Measure conversions from search…</a:t>
            </a:r>
          </a:p>
        </p:txBody>
      </p:sp>
      <p:pic>
        <p:nvPicPr>
          <p:cNvPr id="276" name="image3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12669" y="3956276"/>
            <a:ext cx="11252201" cy="711076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212182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/>
          </p:cNvSpPr>
          <p:nvPr>
            <p:ph type="body" idx="1"/>
          </p:nvPr>
        </p:nvSpPr>
        <p:spPr>
          <a:xfrm>
            <a:off x="1260864" y="3610034"/>
            <a:ext cx="15374046" cy="3198981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defTabSz="453359">
              <a:lnSpc>
                <a:spcPct val="100000"/>
              </a:lnSpc>
              <a:buSzTx/>
              <a:buNone/>
              <a:defRPr sz="7400" b="1"/>
            </a:pPr>
            <a:r>
              <a:t>Technical SEO</a:t>
            </a:r>
            <a:r>
              <a:rPr b="0"/>
              <a:t> - Optimizing the structure and code of a website so that search engines can find, understand, and send traffic to that website.</a:t>
            </a:r>
          </a:p>
        </p:txBody>
      </p:sp>
    </p:spTree>
    <p:extLst>
      <p:ext uri="{BB962C8B-B14F-4D97-AF65-F5344CB8AC3E}">
        <p14:creationId xmlns:p14="http://schemas.microsoft.com/office/powerpoint/2010/main" val="11825862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285357" y="3046698"/>
            <a:ext cx="15374046" cy="319898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defTabSz="422726">
              <a:lnSpc>
                <a:spcPct val="100000"/>
              </a:lnSpc>
              <a:buSzTx/>
              <a:buNone/>
              <a:defRPr sz="6900" b="1"/>
            </a:pPr>
            <a:r>
              <a:t>Intent </a:t>
            </a:r>
            <a:r>
              <a:rPr b="0"/>
              <a:t>- The relevant goals of your ideal customer that lead to queries on the web. The intent of a hungry New Yorker might be typed into Google as, “thai food near central park.”</a:t>
            </a:r>
          </a:p>
        </p:txBody>
      </p:sp>
    </p:spTree>
    <p:extLst>
      <p:ext uri="{BB962C8B-B14F-4D97-AF65-F5344CB8AC3E}">
        <p14:creationId xmlns:p14="http://schemas.microsoft.com/office/powerpoint/2010/main" val="26245233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/>
          </p:cNvSpPr>
          <p:nvPr>
            <p:ph type="body" idx="1"/>
          </p:nvPr>
        </p:nvSpPr>
        <p:spPr>
          <a:xfrm>
            <a:off x="1187385" y="3438586"/>
            <a:ext cx="15786165" cy="319898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defTabSz="422726">
              <a:lnSpc>
                <a:spcPct val="100000"/>
              </a:lnSpc>
              <a:buSzTx/>
              <a:buNone/>
              <a:defRPr sz="6900" b="1"/>
            </a:pPr>
            <a:r>
              <a:t>Asset </a:t>
            </a:r>
            <a:r>
              <a:rPr b="0"/>
              <a:t>- Content produced to satisfy the intent of a customer or prospect including blog posts, product pages, social media profiles, podcasts, videos, and more.</a:t>
            </a:r>
          </a:p>
        </p:txBody>
      </p:sp>
    </p:spTree>
    <p:extLst>
      <p:ext uri="{BB962C8B-B14F-4D97-AF65-F5344CB8AC3E}">
        <p14:creationId xmlns:p14="http://schemas.microsoft.com/office/powerpoint/2010/main" val="693378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>
            <a:spLocks noGrp="1"/>
          </p:cNvSpPr>
          <p:nvPr>
            <p:ph type="body" idx="1"/>
          </p:nvPr>
        </p:nvSpPr>
        <p:spPr>
          <a:xfrm>
            <a:off x="1358835" y="3095686"/>
            <a:ext cx="15786165" cy="319898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defTabSz="434979">
              <a:lnSpc>
                <a:spcPct val="100000"/>
              </a:lnSpc>
              <a:buSzTx/>
              <a:buNone/>
              <a:defRPr sz="6815" b="1"/>
            </a:pPr>
            <a:r>
              <a:t>Channel</a:t>
            </a:r>
            <a:r>
              <a:rPr b="0"/>
              <a:t> - The digital "home" of an asset designed to meet the intent of a customer or prospect.  Assets might live on a website or blog but also on large hubs like Amazon, Pinterest, iTunes and TripAdvisor.</a:t>
            </a:r>
          </a:p>
        </p:txBody>
      </p:sp>
    </p:spTree>
    <p:extLst>
      <p:ext uri="{BB962C8B-B14F-4D97-AF65-F5344CB8AC3E}">
        <p14:creationId xmlns:p14="http://schemas.microsoft.com/office/powerpoint/2010/main" val="161529353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/>
          </p:cNvSpPr>
          <p:nvPr>
            <p:ph type="body" sz="quarter" idx="1"/>
          </p:nvPr>
        </p:nvSpPr>
        <p:spPr>
          <a:xfrm>
            <a:off x="1502598" y="7249069"/>
            <a:ext cx="15282804" cy="1398407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0" indent="0" algn="ctr">
              <a:lnSpc>
                <a:spcPct val="100000"/>
              </a:lnSpc>
              <a:buSzTx/>
              <a:buNone/>
              <a:defRPr sz="8800"/>
            </a:lvl1pPr>
          </a:lstStyle>
          <a:p>
            <a:r>
              <a:t>How Content Marketing is Measured</a:t>
            </a:r>
          </a:p>
        </p:txBody>
      </p:sp>
      <p:sp>
        <p:nvSpPr>
          <p:cNvPr id="264" name="Shape 264"/>
          <p:cNvSpPr/>
          <p:nvPr/>
        </p:nvSpPr>
        <p:spPr>
          <a:xfrm>
            <a:off x="713025" y="5068525"/>
            <a:ext cx="16861950" cy="2228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9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4400"/>
              <a:t>THE METRICS</a:t>
            </a:r>
          </a:p>
        </p:txBody>
      </p:sp>
    </p:spTree>
    <p:extLst>
      <p:ext uri="{BB962C8B-B14F-4D97-AF65-F5344CB8AC3E}">
        <p14:creationId xmlns:p14="http://schemas.microsoft.com/office/powerpoint/2010/main" val="275988664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/>
          </p:cNvSpPr>
          <p:nvPr>
            <p:ph type="body" idx="1"/>
          </p:nvPr>
        </p:nvSpPr>
        <p:spPr>
          <a:xfrm>
            <a:off x="507999" y="1880886"/>
            <a:ext cx="16459202" cy="1121803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ts val="735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pPr>
            <a:r>
              <a:t>Measure Traffic by Channel…</a:t>
            </a:r>
          </a:p>
        </p:txBody>
      </p:sp>
      <p:pic>
        <p:nvPicPr>
          <p:cNvPr id="267" name="image3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99769" y="4061051"/>
            <a:ext cx="10681472" cy="666682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2709522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>
            <a:spLocks noGrp="1"/>
          </p:cNvSpPr>
          <p:nvPr>
            <p:ph type="body" idx="1"/>
          </p:nvPr>
        </p:nvSpPr>
        <p:spPr>
          <a:xfrm>
            <a:off x="507999" y="1880886"/>
            <a:ext cx="16459202" cy="1121803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>
              <a:lnSpc>
                <a:spcPts val="735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pPr>
            <a:r>
              <a:t>Measure quantity/quality of back links…</a:t>
            </a:r>
          </a:p>
        </p:txBody>
      </p:sp>
      <p:pic>
        <p:nvPicPr>
          <p:cNvPr id="270" name="image3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0982" y="3992336"/>
            <a:ext cx="9593234" cy="697066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3804888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/>
          </p:cNvSpPr>
          <p:nvPr>
            <p:ph type="body" idx="1"/>
          </p:nvPr>
        </p:nvSpPr>
        <p:spPr>
          <a:xfrm>
            <a:off x="507999" y="1880886"/>
            <a:ext cx="16459202" cy="1121803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ts val="735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pPr>
            <a:r>
              <a:t>Measure keyword rankings…</a:t>
            </a:r>
          </a:p>
        </p:txBody>
      </p:sp>
      <p:pic>
        <p:nvPicPr>
          <p:cNvPr id="273" name="image3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13968" y="3911372"/>
            <a:ext cx="12650393" cy="686548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2425530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176</Words>
  <Application>Microsoft Office PowerPoint</Application>
  <PresentationFormat>Custom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Helvetica Light</vt:lpstr>
      <vt:lpstr>Helvetica Neue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01</dc:creator>
  <cp:lastModifiedBy>Tom Tubergen</cp:lastModifiedBy>
  <cp:revision>3</cp:revision>
  <dcterms:modified xsi:type="dcterms:W3CDTF">2017-12-25T14:41:54Z</dcterms:modified>
</cp:coreProperties>
</file>