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352" r:id="rId2"/>
    <p:sldId id="258" r:id="rId3"/>
    <p:sldId id="376" r:id="rId4"/>
    <p:sldId id="377" r:id="rId5"/>
    <p:sldId id="379" r:id="rId6"/>
    <p:sldId id="378" r:id="rId7"/>
    <p:sldId id="380" r:id="rId8"/>
    <p:sldId id="386" r:id="rId9"/>
    <p:sldId id="387" r:id="rId10"/>
    <p:sldId id="381" r:id="rId11"/>
    <p:sldId id="382" r:id="rId12"/>
    <p:sldId id="383" r:id="rId13"/>
    <p:sldId id="385" r:id="rId14"/>
    <p:sldId id="384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4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dirty="0" smtClean="0"/>
              <a:t>Lección 3. </a:t>
            </a:r>
            <a:r>
              <a:rPr lang="es-MX" sz="4400" b="1" smtClean="0"/>
              <a:t>Comisión</a:t>
            </a:r>
            <a:endParaRPr lang="es-MX" sz="4400" b="1" dirty="0" smtClean="0"/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547664" y="1988840"/>
            <a:ext cx="0" cy="11521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547664" y="3140968"/>
            <a:ext cx="172819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flipV="1">
            <a:off x="1547664" y="2132856"/>
            <a:ext cx="1691680" cy="100811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07704" y="1916832"/>
            <a:ext cx="648072" cy="648072"/>
          </a:xfrm>
          <a:prstGeom prst="rect">
            <a:avLst/>
          </a:prstGeom>
          <a:noFill/>
        </p:spPr>
      </p:pic>
      <p:pic>
        <p:nvPicPr>
          <p:cNvPr id="3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267744" y="2348880"/>
            <a:ext cx="648072" cy="648072"/>
          </a:xfrm>
          <a:prstGeom prst="rect">
            <a:avLst/>
          </a:prstGeom>
          <a:noFill/>
        </p:spPr>
      </p:pic>
      <p:sp>
        <p:nvSpPr>
          <p:cNvPr id="37" name="36 Explosión 1"/>
          <p:cNvSpPr/>
          <p:nvPr/>
        </p:nvSpPr>
        <p:spPr>
          <a:xfrm>
            <a:off x="2627784" y="1628800"/>
            <a:ext cx="576064" cy="576064"/>
          </a:xfrm>
          <a:prstGeom prst="irregularSeal1">
            <a:avLst/>
          </a:prstGeom>
          <a:solidFill>
            <a:schemeClr val="accent2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39 Explosión 1"/>
          <p:cNvSpPr/>
          <p:nvPr/>
        </p:nvSpPr>
        <p:spPr>
          <a:xfrm>
            <a:off x="1763688" y="1196752"/>
            <a:ext cx="1008112" cy="936104"/>
          </a:xfrm>
          <a:prstGeom prst="irregularSeal1">
            <a:avLst/>
          </a:prstGeom>
          <a:solidFill>
            <a:schemeClr val="accent4">
              <a:lumMod val="7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44 CuadroTexto"/>
          <p:cNvSpPr txBox="1"/>
          <p:nvPr/>
        </p:nvSpPr>
        <p:spPr>
          <a:xfrm>
            <a:off x="3707904" y="476672"/>
            <a:ext cx="43204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La Iglesia crece en número y entendimiento a pesar de conflictos internos y externos, </a:t>
            </a:r>
          </a:p>
          <a:p>
            <a:r>
              <a:rPr lang="es-MX" sz="2800" dirty="0" smtClean="0"/>
              <a:t>aún con necesidades internas y externas gracias el ministerio de siervos judíos y gentiles.</a:t>
            </a:r>
            <a:endParaRPr lang="es-MX" sz="2800" dirty="0"/>
          </a:p>
        </p:txBody>
      </p:sp>
      <p:pic>
        <p:nvPicPr>
          <p:cNvPr id="4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7544" y="1484784"/>
            <a:ext cx="648072" cy="648072"/>
          </a:xfrm>
          <a:prstGeom prst="rect">
            <a:avLst/>
          </a:prstGeom>
          <a:noFill/>
        </p:spPr>
      </p:pic>
      <p:pic>
        <p:nvPicPr>
          <p:cNvPr id="4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27584" y="1916832"/>
            <a:ext cx="648072" cy="648072"/>
          </a:xfrm>
          <a:prstGeom prst="rect">
            <a:avLst/>
          </a:prstGeom>
          <a:noFill/>
        </p:spPr>
      </p:pic>
      <p:pic>
        <p:nvPicPr>
          <p:cNvPr id="4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060104" y="3356992"/>
            <a:ext cx="648072" cy="648072"/>
          </a:xfrm>
          <a:prstGeom prst="rect">
            <a:avLst/>
          </a:prstGeom>
          <a:noFill/>
        </p:spPr>
      </p:pic>
      <p:pic>
        <p:nvPicPr>
          <p:cNvPr id="4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420144" y="3789040"/>
            <a:ext cx="648072" cy="648072"/>
          </a:xfrm>
          <a:prstGeom prst="rect">
            <a:avLst/>
          </a:prstGeom>
          <a:noFill/>
        </p:spPr>
      </p:pic>
      <p:sp>
        <p:nvSpPr>
          <p:cNvPr id="50" name="49 Explosión 1"/>
          <p:cNvSpPr/>
          <p:nvPr/>
        </p:nvSpPr>
        <p:spPr>
          <a:xfrm>
            <a:off x="1835696" y="3789040"/>
            <a:ext cx="576064" cy="576064"/>
          </a:xfrm>
          <a:prstGeom prst="irregularSeal1">
            <a:avLst/>
          </a:prstGeom>
          <a:solidFill>
            <a:schemeClr val="accent2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50 Explosión 1"/>
          <p:cNvSpPr/>
          <p:nvPr/>
        </p:nvSpPr>
        <p:spPr>
          <a:xfrm>
            <a:off x="971600" y="3356992"/>
            <a:ext cx="1008112" cy="936104"/>
          </a:xfrm>
          <a:prstGeom prst="irregularSeal1">
            <a:avLst/>
          </a:prstGeom>
          <a:solidFill>
            <a:schemeClr val="accent4">
              <a:lumMod val="7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547664" y="1988840"/>
            <a:ext cx="0" cy="11521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547664" y="3140968"/>
            <a:ext cx="172819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flipV="1">
            <a:off x="1547664" y="2132856"/>
            <a:ext cx="1691680" cy="100811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07704" y="1916832"/>
            <a:ext cx="648072" cy="648072"/>
          </a:xfrm>
          <a:prstGeom prst="rect">
            <a:avLst/>
          </a:prstGeom>
          <a:noFill/>
        </p:spPr>
      </p:pic>
      <p:pic>
        <p:nvPicPr>
          <p:cNvPr id="3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267744" y="2348880"/>
            <a:ext cx="648072" cy="648072"/>
          </a:xfrm>
          <a:prstGeom prst="rect">
            <a:avLst/>
          </a:prstGeom>
          <a:noFill/>
        </p:spPr>
      </p:pic>
      <p:sp>
        <p:nvSpPr>
          <p:cNvPr id="37" name="36 Explosión 1"/>
          <p:cNvSpPr/>
          <p:nvPr/>
        </p:nvSpPr>
        <p:spPr>
          <a:xfrm>
            <a:off x="2627784" y="1628800"/>
            <a:ext cx="576064" cy="576064"/>
          </a:xfrm>
          <a:prstGeom prst="irregularSeal1">
            <a:avLst/>
          </a:prstGeom>
          <a:solidFill>
            <a:schemeClr val="accent2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39 Explosión 1"/>
          <p:cNvSpPr/>
          <p:nvPr/>
        </p:nvSpPr>
        <p:spPr>
          <a:xfrm>
            <a:off x="1763688" y="1196752"/>
            <a:ext cx="1008112" cy="936104"/>
          </a:xfrm>
          <a:prstGeom prst="irregularSeal1">
            <a:avLst/>
          </a:prstGeom>
          <a:solidFill>
            <a:schemeClr val="accent4">
              <a:lumMod val="7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44 CuadroTexto"/>
          <p:cNvSpPr txBox="1"/>
          <p:nvPr/>
        </p:nvSpPr>
        <p:spPr>
          <a:xfrm>
            <a:off x="3707904" y="476672"/>
            <a:ext cx="432048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La Iglesia crece en número y entendimiento a pesar de conflictos internos y externos,</a:t>
            </a:r>
          </a:p>
          <a:p>
            <a:endParaRPr lang="es-MX" sz="2800" dirty="0" smtClean="0"/>
          </a:p>
          <a:p>
            <a:endParaRPr lang="es-MX" sz="2800" dirty="0" smtClean="0"/>
          </a:p>
          <a:p>
            <a:r>
              <a:rPr lang="es-MX" sz="2800" dirty="0" smtClean="0"/>
              <a:t> </a:t>
            </a:r>
          </a:p>
          <a:p>
            <a:r>
              <a:rPr lang="es-MX" sz="2800" dirty="0" smtClean="0"/>
              <a:t>aún con necesidades internas y externas gracias el ministerio de siervos judíos y gentiles.</a:t>
            </a:r>
            <a:endParaRPr lang="es-MX" sz="2800" dirty="0"/>
          </a:p>
        </p:txBody>
      </p:sp>
      <p:pic>
        <p:nvPicPr>
          <p:cNvPr id="4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7544" y="1484784"/>
            <a:ext cx="648072" cy="648072"/>
          </a:xfrm>
          <a:prstGeom prst="rect">
            <a:avLst/>
          </a:prstGeom>
          <a:noFill/>
        </p:spPr>
      </p:pic>
      <p:pic>
        <p:nvPicPr>
          <p:cNvPr id="4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27584" y="1916832"/>
            <a:ext cx="648072" cy="648072"/>
          </a:xfrm>
          <a:prstGeom prst="rect">
            <a:avLst/>
          </a:prstGeom>
          <a:noFill/>
        </p:spPr>
      </p:pic>
      <p:pic>
        <p:nvPicPr>
          <p:cNvPr id="4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060104" y="3356992"/>
            <a:ext cx="648072" cy="648072"/>
          </a:xfrm>
          <a:prstGeom prst="rect">
            <a:avLst/>
          </a:prstGeom>
          <a:noFill/>
        </p:spPr>
      </p:pic>
      <p:pic>
        <p:nvPicPr>
          <p:cNvPr id="4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420144" y="3789040"/>
            <a:ext cx="648072" cy="648072"/>
          </a:xfrm>
          <a:prstGeom prst="rect">
            <a:avLst/>
          </a:prstGeom>
          <a:noFill/>
        </p:spPr>
      </p:pic>
      <p:sp>
        <p:nvSpPr>
          <p:cNvPr id="50" name="49 Explosión 1"/>
          <p:cNvSpPr/>
          <p:nvPr/>
        </p:nvSpPr>
        <p:spPr>
          <a:xfrm>
            <a:off x="1835696" y="3789040"/>
            <a:ext cx="576064" cy="576064"/>
          </a:xfrm>
          <a:prstGeom prst="irregularSeal1">
            <a:avLst/>
          </a:prstGeom>
          <a:solidFill>
            <a:schemeClr val="accent2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50 Explosión 1"/>
          <p:cNvSpPr/>
          <p:nvPr/>
        </p:nvSpPr>
        <p:spPr>
          <a:xfrm>
            <a:off x="971600" y="3356992"/>
            <a:ext cx="1008112" cy="936104"/>
          </a:xfrm>
          <a:prstGeom prst="irregularSeal1">
            <a:avLst/>
          </a:prstGeom>
          <a:solidFill>
            <a:schemeClr val="accent4">
              <a:lumMod val="7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Llamada rectangular"/>
          <p:cNvSpPr/>
          <p:nvPr/>
        </p:nvSpPr>
        <p:spPr>
          <a:xfrm>
            <a:off x="5004048" y="404664"/>
            <a:ext cx="2952328" cy="129614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b="1" dirty="0" smtClean="0">
                <a:solidFill>
                  <a:schemeClr val="tx1"/>
                </a:solidFill>
              </a:rPr>
              <a:t>Errores</a:t>
            </a:r>
            <a:endParaRPr lang="es-MX" sz="4800" b="1" dirty="0">
              <a:solidFill>
                <a:schemeClr val="tx1"/>
              </a:solidFill>
            </a:endParaRPr>
          </a:p>
        </p:txBody>
      </p:sp>
      <p:sp>
        <p:nvSpPr>
          <p:cNvPr id="20" name="19 Llamada rectangular"/>
          <p:cNvSpPr/>
          <p:nvPr/>
        </p:nvSpPr>
        <p:spPr>
          <a:xfrm flipH="1">
            <a:off x="3563888" y="2492896"/>
            <a:ext cx="5040560" cy="129614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b="1" dirty="0" smtClean="0">
                <a:solidFill>
                  <a:schemeClr val="tx1"/>
                </a:solidFill>
              </a:rPr>
              <a:t>Equivocaciones</a:t>
            </a:r>
            <a:endParaRPr lang="es-MX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Llamada rectangular"/>
          <p:cNvSpPr/>
          <p:nvPr/>
        </p:nvSpPr>
        <p:spPr>
          <a:xfrm rot="5400000" flipV="1">
            <a:off x="1781944" y="-981744"/>
            <a:ext cx="1080120" cy="385293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1115616" y="548680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 smtClean="0">
                <a:solidFill>
                  <a:srgbClr val="0070C0"/>
                </a:solidFill>
                <a:latin typeface="Arial Black" pitchFamily="34" charset="0"/>
              </a:rPr>
              <a:t>Tarea</a:t>
            </a:r>
            <a:endParaRPr lang="es-MX" sz="4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95536" y="1700808"/>
            <a:ext cx="8352928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683568" y="1844825"/>
            <a:ext cx="799288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800" dirty="0" smtClean="0">
                <a:solidFill>
                  <a:srgbClr val="C00000"/>
                </a:solidFill>
                <a:latin typeface="Arial Black" pitchFamily="34" charset="0"/>
              </a:rPr>
              <a:t>¿Cuál es la consecuencia de no amar a Dios con todo el corazón, con todo el alma, con todas la mente, y con todas las fuerzas?</a:t>
            </a:r>
          </a:p>
          <a:p>
            <a:pPr algn="r"/>
            <a:endParaRPr lang="es-MX" sz="28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r"/>
            <a:r>
              <a:rPr lang="es-MX" sz="2800" dirty="0" smtClean="0">
                <a:solidFill>
                  <a:srgbClr val="C00000"/>
                </a:solidFill>
                <a:latin typeface="Arial Black" pitchFamily="34" charset="0"/>
              </a:rPr>
              <a:t>¿Cómo se corrige el no amar a Dios con todo el corazón, con todo el alma, con todas la mente, y con todas las fuerzas?</a:t>
            </a:r>
          </a:p>
          <a:p>
            <a:pPr algn="ctr"/>
            <a:endParaRPr lang="es-MX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sultado de imagen para tree 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8229486" cy="5184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dirty="0" smtClean="0"/>
              <a:t>Conclusión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hacia arriba"/>
          <p:cNvSpPr/>
          <p:nvPr/>
        </p:nvSpPr>
        <p:spPr>
          <a:xfrm>
            <a:off x="683568" y="476672"/>
            <a:ext cx="8244408" cy="4536504"/>
          </a:xfrm>
          <a:prstGeom prst="ribbon2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1124744"/>
            <a:ext cx="88924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/>
              <a:t>Corregir:</a:t>
            </a:r>
          </a:p>
          <a:p>
            <a:pPr algn="ctr"/>
            <a:r>
              <a:rPr lang="es-MX" sz="6000" b="1" dirty="0" smtClean="0"/>
              <a:t>Hacer </a:t>
            </a:r>
          </a:p>
          <a:p>
            <a:pPr algn="ctr"/>
            <a:r>
              <a:rPr lang="es-MX" sz="6000" b="1" dirty="0" smtClean="0"/>
              <a:t>algo correcto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Pergamino horizontal"/>
          <p:cNvSpPr/>
          <p:nvPr/>
        </p:nvSpPr>
        <p:spPr>
          <a:xfrm>
            <a:off x="1800200" y="548680"/>
            <a:ext cx="5832648" cy="446449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771800" y="1268760"/>
            <a:ext cx="78488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b="1" dirty="0" smtClean="0">
                <a:latin typeface="Arial Black" pitchFamily="34" charset="0"/>
              </a:rPr>
              <a:t>Teología: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 smtClean="0">
                <a:latin typeface="Arial Black" pitchFamily="34" charset="0"/>
              </a:rPr>
              <a:t>Ortodoxia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 err="1" smtClean="0">
                <a:latin typeface="Arial Black" pitchFamily="34" charset="0"/>
              </a:rPr>
              <a:t>Ortopatia</a:t>
            </a:r>
            <a:endParaRPr lang="es-MX" sz="44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s-MX" sz="4400" b="1" dirty="0" err="1" smtClean="0">
                <a:latin typeface="Arial Black" pitchFamily="34" charset="0"/>
              </a:rPr>
              <a:t>Ortopraxis</a:t>
            </a:r>
            <a:endParaRPr lang="es-MX" sz="44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Pergamino horizontal"/>
          <p:cNvSpPr/>
          <p:nvPr/>
        </p:nvSpPr>
        <p:spPr>
          <a:xfrm>
            <a:off x="395536" y="404664"/>
            <a:ext cx="8352928" cy="53285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259632" y="1268760"/>
            <a:ext cx="7200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4000" b="1" dirty="0" smtClean="0">
                <a:solidFill>
                  <a:schemeClr val="bg1"/>
                </a:solidFill>
                <a:latin typeface="Arial Black" pitchFamily="34" charset="0"/>
              </a:rPr>
              <a:t>Ortodoxia: </a:t>
            </a:r>
          </a:p>
          <a:p>
            <a:r>
              <a:rPr lang="es-MX" sz="4000" b="1" dirty="0" smtClean="0">
                <a:latin typeface="Arial Black" pitchFamily="34" charset="0"/>
              </a:rPr>
              <a:t>Correcto Conocimiento</a:t>
            </a:r>
          </a:p>
          <a:p>
            <a:pPr>
              <a:buFont typeface="Wingdings" pitchFamily="2" charset="2"/>
              <a:buChar char="ü"/>
            </a:pPr>
            <a:r>
              <a:rPr lang="es-MX" sz="4000" b="1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s-MX" sz="4000" b="1" dirty="0" err="1" smtClean="0">
                <a:solidFill>
                  <a:schemeClr val="bg1"/>
                </a:solidFill>
                <a:latin typeface="Arial Black" pitchFamily="34" charset="0"/>
              </a:rPr>
              <a:t>Ortopatia</a:t>
            </a:r>
            <a:r>
              <a:rPr lang="es-MX" sz="4000" b="1" dirty="0" smtClean="0">
                <a:solidFill>
                  <a:schemeClr val="bg1"/>
                </a:solidFill>
                <a:latin typeface="Arial Black" pitchFamily="34" charset="0"/>
              </a:rPr>
              <a:t>:</a:t>
            </a:r>
          </a:p>
          <a:p>
            <a:r>
              <a:rPr lang="es-MX" sz="4000" b="1" dirty="0" smtClean="0">
                <a:latin typeface="Arial Black" pitchFamily="34" charset="0"/>
              </a:rPr>
              <a:t>Sentimiento Correcto</a:t>
            </a:r>
          </a:p>
          <a:p>
            <a:pPr>
              <a:buFont typeface="Wingdings" pitchFamily="2" charset="2"/>
              <a:buChar char="ü"/>
            </a:pPr>
            <a:r>
              <a:rPr lang="es-MX" sz="4000" b="1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s-MX" sz="4000" b="1" dirty="0" err="1" smtClean="0">
                <a:solidFill>
                  <a:schemeClr val="bg1"/>
                </a:solidFill>
                <a:latin typeface="Arial Black" pitchFamily="34" charset="0"/>
              </a:rPr>
              <a:t>Ortopraxis</a:t>
            </a:r>
            <a:r>
              <a:rPr lang="es-MX" sz="4000" b="1" dirty="0" smtClean="0">
                <a:solidFill>
                  <a:schemeClr val="bg1"/>
                </a:solidFill>
                <a:latin typeface="Arial Black" pitchFamily="34" charset="0"/>
              </a:rPr>
              <a:t>:</a:t>
            </a:r>
          </a:p>
          <a:p>
            <a:r>
              <a:rPr lang="es-MX" sz="4000" b="1" dirty="0" smtClean="0">
                <a:latin typeface="Arial Black" pitchFamily="34" charset="0"/>
              </a:rPr>
              <a:t>Práctica Correcta</a:t>
            </a:r>
          </a:p>
          <a:p>
            <a:endParaRPr lang="es-MX" sz="48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Pergamino horizontal"/>
          <p:cNvSpPr/>
          <p:nvPr/>
        </p:nvSpPr>
        <p:spPr>
          <a:xfrm>
            <a:off x="1691680" y="404664"/>
            <a:ext cx="6120680" cy="53285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55776" y="1268760"/>
            <a:ext cx="51845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7200" b="1" dirty="0" smtClean="0">
                <a:latin typeface="Arial Black" pitchFamily="34" charset="0"/>
              </a:rPr>
              <a:t> Saber</a:t>
            </a:r>
          </a:p>
          <a:p>
            <a:pPr>
              <a:buFont typeface="Wingdings" pitchFamily="2" charset="2"/>
              <a:buChar char="ü"/>
            </a:pPr>
            <a:r>
              <a:rPr lang="es-MX" sz="7200" b="1" dirty="0" smtClean="0">
                <a:latin typeface="Arial Black" pitchFamily="34" charset="0"/>
              </a:rPr>
              <a:t> Ser </a:t>
            </a:r>
          </a:p>
          <a:p>
            <a:pPr>
              <a:buFont typeface="Wingdings" pitchFamily="2" charset="2"/>
              <a:buChar char="ü"/>
            </a:pPr>
            <a:r>
              <a:rPr lang="es-MX" sz="7200" b="1" dirty="0" smtClean="0">
                <a:latin typeface="Arial Black" pitchFamily="34" charset="0"/>
              </a:rPr>
              <a:t> Hacer</a:t>
            </a:r>
            <a:endParaRPr lang="es-MX" sz="48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260648"/>
            <a:ext cx="27363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>
                <a:latin typeface="Arial Black" pitchFamily="34" charset="0"/>
              </a:rPr>
              <a:t>Conocer</a:t>
            </a:r>
          </a:p>
          <a:p>
            <a:r>
              <a:rPr lang="es-MX" sz="4000" b="1" dirty="0" smtClean="0">
                <a:latin typeface="Arial Black" pitchFamily="34" charset="0"/>
              </a:rPr>
              <a:t>Ser</a:t>
            </a:r>
          </a:p>
          <a:p>
            <a:r>
              <a:rPr lang="es-MX" sz="4000" b="1" dirty="0" smtClean="0">
                <a:latin typeface="Arial Black" pitchFamily="34" charset="0"/>
              </a:rPr>
              <a:t>Hacer</a:t>
            </a:r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483768" y="1268760"/>
            <a:ext cx="59401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400" b="1" dirty="0" smtClean="0"/>
              <a:t>Y amarás a Jehová tu Dios de todo tu corazón, y de toda tu alma, y con todas tus fuerzas.</a:t>
            </a:r>
          </a:p>
          <a:p>
            <a:r>
              <a:rPr lang="es-MX" sz="4400" b="1" dirty="0" smtClean="0"/>
              <a:t>Deuteronomio 6:5</a:t>
            </a:r>
            <a:endParaRPr lang="es-MX" sz="44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260648"/>
            <a:ext cx="27363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>
                <a:latin typeface="Arial Black" pitchFamily="34" charset="0"/>
              </a:rPr>
              <a:t>Conocer</a:t>
            </a:r>
          </a:p>
          <a:p>
            <a:r>
              <a:rPr lang="es-MX" sz="4000" b="1" dirty="0" smtClean="0">
                <a:latin typeface="Arial Black" pitchFamily="34" charset="0"/>
              </a:rPr>
              <a:t>Ser</a:t>
            </a:r>
          </a:p>
          <a:p>
            <a:r>
              <a:rPr lang="es-MX" sz="4000" b="1" dirty="0" smtClean="0">
                <a:latin typeface="Arial Black" pitchFamily="34" charset="0"/>
              </a:rPr>
              <a:t>Hacer</a:t>
            </a:r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059832" y="332656"/>
            <a:ext cx="3672408" cy="267765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MX" sz="2800" b="1" dirty="0" smtClean="0">
                <a:solidFill>
                  <a:schemeClr val="bg1"/>
                </a:solidFill>
              </a:rPr>
              <a:t>Y amarás a Jehová tu Dios de todo tu corazón, y de toda tu alma, y con todas tus fuerzas.</a:t>
            </a:r>
          </a:p>
          <a:p>
            <a:pPr algn="r"/>
            <a:r>
              <a:rPr lang="es-MX" sz="2800" b="1" i="1" dirty="0" smtClean="0">
                <a:solidFill>
                  <a:schemeClr val="bg1"/>
                </a:solidFill>
              </a:rPr>
              <a:t>Deuteronomio 6:5</a:t>
            </a:r>
            <a:endParaRPr lang="es-MX" sz="2800" b="1" i="1" dirty="0">
              <a:solidFill>
                <a:schemeClr val="bg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79512" y="2276872"/>
            <a:ext cx="2232248" cy="258532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s-MX" b="1" u="sng" dirty="0" smtClean="0">
                <a:solidFill>
                  <a:srgbClr val="0070C0"/>
                </a:solidFill>
                <a:latin typeface="Arial Black" pitchFamily="34" charset="0"/>
              </a:rPr>
              <a:t>Mateo 22:37</a:t>
            </a:r>
          </a:p>
          <a:p>
            <a:r>
              <a:rPr lang="es-MX" dirty="0" smtClean="0">
                <a:solidFill>
                  <a:srgbClr val="0070C0"/>
                </a:solidFill>
                <a:latin typeface="Arial Black" pitchFamily="34" charset="0"/>
              </a:rPr>
              <a:t>Jesús le dijo: Amarás al Señor tu Dios con todo tu corazón, y con toda tu alma, y con toda tu mente. </a:t>
            </a:r>
            <a:endParaRPr lang="es-MX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627784" y="3140968"/>
            <a:ext cx="4176464" cy="2308324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s-MX" sz="2400" b="1" u="sng" dirty="0" smtClean="0">
                <a:solidFill>
                  <a:srgbClr val="7030A0"/>
                </a:solidFill>
                <a:latin typeface="Britannic Bold" pitchFamily="34" charset="0"/>
              </a:rPr>
              <a:t>Marcos 12:30</a:t>
            </a:r>
          </a:p>
          <a:p>
            <a:pPr algn="r"/>
            <a:r>
              <a:rPr lang="es-MX" sz="2400" dirty="0" smtClean="0">
                <a:solidFill>
                  <a:srgbClr val="7030A0"/>
                </a:solidFill>
                <a:latin typeface="Britannic Bold" pitchFamily="34" charset="0"/>
              </a:rPr>
              <a:t>Y amarás al Señor tu Dios con todo tu corazón, y con toda tu alma, y con toda tu mente y con todas tus fuerzas. </a:t>
            </a:r>
            <a:endParaRPr lang="es-MX" sz="2400" dirty="0">
              <a:solidFill>
                <a:srgbClr val="7030A0"/>
              </a:solidFill>
              <a:latin typeface="Britannic Bold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948264" y="764704"/>
            <a:ext cx="1835696" cy="4154984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Blackadder ITC" pitchFamily="82" charset="0"/>
              </a:rPr>
              <a:t>Lucas 10:27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Blackadder ITC" pitchFamily="82" charset="0"/>
              </a:rPr>
              <a:t>Amarás al Señor tu Dios con todo tu corazón, y con toda tu alma, y con todas tus fuerzas, y con toda tu mente; y a tu prójimo como a ti mismo.</a:t>
            </a:r>
            <a:endParaRPr lang="es-MX" sz="2400" dirty="0">
              <a:solidFill>
                <a:schemeClr val="bg1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548680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 smtClean="0">
                <a:latin typeface="Arial Black" pitchFamily="34" charset="0"/>
                <a:cs typeface="Arial" pitchFamily="34" charset="0"/>
              </a:rPr>
              <a:t>Maestro, ¿cuál es el gran mandamiento en la ley? </a:t>
            </a:r>
            <a:r>
              <a:rPr lang="es-MX" sz="2800" baseline="30000" dirty="0" smtClean="0">
                <a:latin typeface="Arial Black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es-MX" sz="2800" i="1" dirty="0" smtClean="0">
                <a:latin typeface="Arial Black" pitchFamily="34" charset="0"/>
                <a:cs typeface="Arial" pitchFamily="34" charset="0"/>
              </a:rPr>
              <a:t>Jesús le dijo: </a:t>
            </a:r>
          </a:p>
          <a:p>
            <a:pPr algn="just"/>
            <a:r>
              <a:rPr lang="es-MX" sz="2800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Amarás al Señor tu Dios con todo tu corazón, y con toda tu alma, y con toda tu mente. </a:t>
            </a:r>
          </a:p>
          <a:p>
            <a:r>
              <a:rPr lang="es-MX" sz="2800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Este es el primero y grande mandamiento. </a:t>
            </a:r>
          </a:p>
          <a:p>
            <a:pPr algn="just"/>
            <a:r>
              <a:rPr lang="es-MX" sz="2800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Y el segundo es semejante: Amarás a tu prójimo como a ti mismo. </a:t>
            </a:r>
          </a:p>
          <a:p>
            <a:pPr algn="just"/>
            <a:r>
              <a:rPr lang="es-MX" sz="2800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De estos dos mandamientos depende toda la ley y los profetas. </a:t>
            </a:r>
          </a:p>
          <a:p>
            <a:pPr algn="r"/>
            <a:r>
              <a:rPr lang="es-MX" sz="2800" dirty="0" smtClean="0">
                <a:latin typeface="Arial Black" pitchFamily="34" charset="0"/>
                <a:cs typeface="Arial" pitchFamily="34" charset="0"/>
              </a:rPr>
              <a:t>Mateo  22:36-40</a:t>
            </a:r>
            <a:endParaRPr lang="es-MX" sz="2800" dirty="0"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467544" y="188640"/>
            <a:ext cx="8352928" cy="5040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683568" y="372720"/>
            <a:ext cx="799288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bg1"/>
                </a:solidFill>
                <a:latin typeface="Arial Black" pitchFamily="34" charset="0"/>
              </a:rPr>
              <a:t>  Correcto: </a:t>
            </a:r>
          </a:p>
          <a:p>
            <a:r>
              <a:rPr lang="es-MX" sz="4400" dirty="0" smtClean="0">
                <a:solidFill>
                  <a:schemeClr val="bg1"/>
                </a:solidFill>
                <a:latin typeface="Arial Black" pitchFamily="34" charset="0"/>
              </a:rPr>
              <a:t>AMAR a Dios y al Prójimo</a:t>
            </a:r>
          </a:p>
          <a:p>
            <a:endParaRPr lang="es-MX" sz="4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>
              <a:buFont typeface="Arial Black" pitchFamily="34" charset="0"/>
              <a:buChar char="X"/>
            </a:pPr>
            <a:r>
              <a:rPr lang="es-MX" sz="4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Arial Black" pitchFamily="34" charset="0"/>
              </a:rPr>
              <a:t>  Incorrecto: </a:t>
            </a:r>
          </a:p>
          <a:p>
            <a:r>
              <a:rPr lang="es-MX" sz="4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Arial Black" pitchFamily="34" charset="0"/>
              </a:rPr>
              <a:t>NO AMAR a Dios y al Prójimo</a:t>
            </a:r>
          </a:p>
          <a:p>
            <a:pPr algn="ctr"/>
            <a:endParaRPr lang="es-MX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671</TotalTime>
  <Words>519</Words>
  <Application>Microsoft Macintosh PowerPoint</Application>
  <PresentationFormat>On-screen Show (4:3)</PresentationFormat>
  <Paragraphs>96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119</cp:revision>
  <dcterms:created xsi:type="dcterms:W3CDTF">2017-07-09T16:48:22Z</dcterms:created>
  <dcterms:modified xsi:type="dcterms:W3CDTF">2017-08-11T20:41:10Z</dcterms:modified>
</cp:coreProperties>
</file>