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4" d="100"/>
          <a:sy n="34" d="100"/>
        </p:scale>
        <p:origin x="-10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DB7097-8B4D-4A57-9D70-64B727DA3270}" type="datetimeFigureOut">
              <a:rPr lang="ru-RU" smtClean="0"/>
              <a:t>17.07.2020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C8C575-9DA6-4901-89F0-7237E8321B4F}" type="slidenum">
              <a:rPr lang="ru-RU" smtClean="0"/>
              <a:t>‹#›</a:t>
            </a:fld>
            <a:endParaRPr lang="ru-RU"/>
          </a:p>
        </p:txBody>
      </p:sp>
    </p:spTree>
    <p:extLst>
      <p:ext uri="{BB962C8B-B14F-4D97-AF65-F5344CB8AC3E}">
        <p14:creationId xmlns:p14="http://schemas.microsoft.com/office/powerpoint/2010/main" val="989160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5C8C575-9DA6-4901-89F0-7237E8321B4F}" type="slidenum">
              <a:rPr lang="ru-RU" smtClean="0"/>
              <a:t>4</a:t>
            </a:fld>
            <a:endParaRPr lang="ru-RU"/>
          </a:p>
        </p:txBody>
      </p:sp>
    </p:spTree>
    <p:extLst>
      <p:ext uri="{BB962C8B-B14F-4D97-AF65-F5344CB8AC3E}">
        <p14:creationId xmlns:p14="http://schemas.microsoft.com/office/powerpoint/2010/main" val="188220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5C8C575-9DA6-4901-89F0-7237E8321B4F}" type="slidenum">
              <a:rPr lang="ru-RU" smtClean="0"/>
              <a:t>5</a:t>
            </a:fld>
            <a:endParaRPr lang="ru-RU"/>
          </a:p>
        </p:txBody>
      </p:sp>
    </p:spTree>
    <p:extLst>
      <p:ext uri="{BB962C8B-B14F-4D97-AF65-F5344CB8AC3E}">
        <p14:creationId xmlns:p14="http://schemas.microsoft.com/office/powerpoint/2010/main" val="188220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07715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624483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2398071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80348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023077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8D795-B448-4A7B-94AF-CF260905B653}" type="datetimeFigureOut">
              <a:rPr lang="ru-RU" smtClean="0"/>
              <a:t>17.07.2020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373357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8D795-B448-4A7B-94AF-CF260905B653}" type="datetimeFigureOut">
              <a:rPr lang="ru-RU" smtClean="0"/>
              <a:t>17.07.2020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812376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8D795-B448-4A7B-94AF-CF260905B653}" type="datetimeFigureOut">
              <a:rPr lang="ru-RU" smtClean="0"/>
              <a:t>17.07.2020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268502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8D795-B448-4A7B-94AF-CF260905B653}" type="datetimeFigureOut">
              <a:rPr lang="ru-RU" smtClean="0"/>
              <a:t>17.07.2020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2749075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8D795-B448-4A7B-94AF-CF260905B653}" type="datetimeFigureOut">
              <a:rPr lang="ru-RU" smtClean="0"/>
              <a:t>17.07.2020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1065798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8D795-B448-4A7B-94AF-CF260905B653}" type="datetimeFigureOut">
              <a:rPr lang="ru-RU" smtClean="0"/>
              <a:t>17.07.2020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71465C-4D14-4F50-A3B4-7AD6AB3DF9F6}" type="slidenum">
              <a:rPr lang="ru-RU" smtClean="0"/>
              <a:t>‹#›</a:t>
            </a:fld>
            <a:endParaRPr lang="ru-RU"/>
          </a:p>
        </p:txBody>
      </p:sp>
    </p:spTree>
    <p:extLst>
      <p:ext uri="{BB962C8B-B14F-4D97-AF65-F5344CB8AC3E}">
        <p14:creationId xmlns:p14="http://schemas.microsoft.com/office/powerpoint/2010/main" val="94855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8D795-B448-4A7B-94AF-CF260905B653}" type="datetimeFigureOut">
              <a:rPr lang="ru-RU" smtClean="0"/>
              <a:t>17.07.2020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1465C-4D14-4F50-A3B4-7AD6AB3DF9F6}" type="slidenum">
              <a:rPr lang="ru-RU" smtClean="0"/>
              <a:t>‹#›</a:t>
            </a:fld>
            <a:endParaRPr lang="ru-RU"/>
          </a:p>
        </p:txBody>
      </p:sp>
    </p:spTree>
    <p:extLst>
      <p:ext uri="{BB962C8B-B14F-4D97-AF65-F5344CB8AC3E}">
        <p14:creationId xmlns:p14="http://schemas.microsoft.com/office/powerpoint/2010/main" val="34367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260648"/>
            <a:ext cx="9144000" cy="1296144"/>
          </a:xfrm>
        </p:spPr>
        <p:txBody>
          <a:bodyPr>
            <a:normAutofit fontScale="90000"/>
          </a:bodyPr>
          <a:lstStyle/>
          <a:p>
            <a:r>
              <a:rPr lang="ru-RU" i="1" dirty="0"/>
              <a:t>Пять возможных решений так логически сформулированной теодицеи (Бог-справедливость</a:t>
            </a:r>
            <a:r>
              <a:rPr lang="ru-RU" i="1" dirty="0" smtClean="0"/>
              <a:t>)</a:t>
            </a:r>
            <a:endParaRPr lang="ru-RU" dirty="0"/>
          </a:p>
        </p:txBody>
      </p:sp>
      <p:sp>
        <p:nvSpPr>
          <p:cNvPr id="3" name="Подзаголовок 2"/>
          <p:cNvSpPr>
            <a:spLocks noGrp="1"/>
          </p:cNvSpPr>
          <p:nvPr>
            <p:ph type="subTitle" idx="1"/>
          </p:nvPr>
        </p:nvSpPr>
        <p:spPr>
          <a:xfrm>
            <a:off x="611560" y="2348880"/>
            <a:ext cx="8208912" cy="4320480"/>
          </a:xfrm>
        </p:spPr>
        <p:txBody>
          <a:bodyPr>
            <a:normAutofit fontScale="25000" lnSpcReduction="20000"/>
          </a:bodyPr>
          <a:lstStyle/>
          <a:p>
            <a:pPr lvl="1" algn="l"/>
            <a:endParaRPr lang="ru-RU" sz="2600" i="1" dirty="0">
              <a:solidFill>
                <a:schemeClr val="tx1"/>
              </a:solidFill>
            </a:endParaRPr>
          </a:p>
          <a:p>
            <a:pPr lvl="1" algn="l"/>
            <a:endParaRPr lang="ru-RU" sz="3800" i="1" dirty="0" smtClean="0">
              <a:solidFill>
                <a:schemeClr val="tx1"/>
              </a:solidFill>
            </a:endParaRPr>
          </a:p>
          <a:p>
            <a:pPr lvl="1" algn="l"/>
            <a:endParaRPr lang="ru-RU" sz="3800" i="1" dirty="0" smtClean="0">
              <a:solidFill>
                <a:schemeClr val="tx1"/>
              </a:solidFill>
            </a:endParaRPr>
          </a:p>
          <a:p>
            <a:pPr lvl="0" algn="l"/>
            <a:r>
              <a:rPr lang="ru-RU" sz="8000" i="1" dirty="0">
                <a:solidFill>
                  <a:schemeClr val="tx1"/>
                </a:solidFill>
              </a:rPr>
              <a:t>Политеизм – отрицание что Бог всемогущ.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Политеизм ограничил могущество Бога расщеплением Бога во множество маленьких божков, одних добрых, других злых.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По сути, это свести Бога к существу, живущему во времени и подверженному несовершенству, развитию, и обладающему лишь ограниченной силой.</a:t>
            </a:r>
            <a:endParaRPr lang="ru-RU" sz="8000" dirty="0">
              <a:solidFill>
                <a:schemeClr val="tx1"/>
              </a:solidFill>
            </a:endParaRPr>
          </a:p>
          <a:p>
            <a:pPr algn="l"/>
            <a:r>
              <a:rPr lang="ru-RU" sz="8000" i="1" dirty="0">
                <a:solidFill>
                  <a:schemeClr val="tx1"/>
                </a:solidFill>
              </a:rPr>
              <a:t/>
            </a:r>
            <a:br>
              <a:rPr lang="ru-RU" sz="8000" i="1" dirty="0">
                <a:solidFill>
                  <a:schemeClr val="tx1"/>
                </a:solidFill>
              </a:rPr>
            </a:br>
            <a:r>
              <a:rPr lang="ru-RU" sz="8000" i="1" dirty="0">
                <a:solidFill>
                  <a:schemeClr val="tx1"/>
                </a:solidFill>
              </a:rPr>
              <a:t>Но если Бог не всемогущ, то тогда есть что-то, что сильнее Бога и это что-то ответственно за зло, и это что-то, по сути, и есть Бог.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Бог политеизма не есть Бог в смысле определения этого слова, и сам нуждается в Спасителе. </a:t>
            </a:r>
            <a:r>
              <a:rPr lang="ru-RU" sz="8000" i="1" dirty="0">
                <a:solidFill>
                  <a:schemeClr val="tx1"/>
                </a:solidFill>
              </a:rPr>
              <a:t/>
            </a:r>
            <a:br>
              <a:rPr lang="ru-RU" sz="8000" i="1" dirty="0">
                <a:solidFill>
                  <a:schemeClr val="tx1"/>
                </a:solidFill>
              </a:rPr>
            </a:br>
            <a:r>
              <a:rPr lang="ru-RU" sz="6600" i="1" dirty="0">
                <a:solidFill>
                  <a:schemeClr val="tx1"/>
                </a:solidFill>
              </a:rPr>
              <a:t/>
            </a:r>
            <a:br>
              <a:rPr lang="ru-RU" sz="6600" i="1" dirty="0">
                <a:solidFill>
                  <a:schemeClr val="tx1"/>
                </a:solidFill>
              </a:rPr>
            </a:br>
            <a:endParaRPr lang="en-US" sz="6600" i="1" dirty="0" smtClean="0">
              <a:solidFill>
                <a:schemeClr val="tx1"/>
              </a:solidFill>
            </a:endParaRPr>
          </a:p>
        </p:txBody>
      </p:sp>
      <p:sp>
        <p:nvSpPr>
          <p:cNvPr id="4" name="TextBox 3"/>
          <p:cNvSpPr txBox="1"/>
          <p:nvPr/>
        </p:nvSpPr>
        <p:spPr>
          <a:xfrm>
            <a:off x="179512" y="2060848"/>
            <a:ext cx="3096344" cy="584775"/>
          </a:xfrm>
          <a:prstGeom prst="rect">
            <a:avLst/>
          </a:prstGeom>
          <a:noFill/>
        </p:spPr>
        <p:txBody>
          <a:bodyPr wrap="square" rtlCol="0">
            <a:spAutoFit/>
          </a:bodyPr>
          <a:lstStyle/>
          <a:p>
            <a:r>
              <a:rPr lang="en-US" sz="2800" dirty="0" smtClean="0">
                <a:solidFill>
                  <a:schemeClr val="tx1"/>
                </a:solidFill>
                <a:effectLst>
                  <a:outerShdw blurRad="38100" dist="38100" dir="2700000" algn="tl">
                    <a:srgbClr val="000000">
                      <a:alpha val="43137"/>
                    </a:srgbClr>
                  </a:outerShdw>
                </a:effectLst>
              </a:rPr>
              <a:t>3</a:t>
            </a:r>
            <a:r>
              <a:rPr lang="ru-RU" sz="2800" dirty="0" smtClean="0">
                <a:solidFill>
                  <a:schemeClr val="tx1"/>
                </a:solidFill>
                <a:effectLst>
                  <a:outerShdw blurRad="38100" dist="38100" dir="2700000" algn="tl">
                    <a:srgbClr val="000000">
                      <a:alpha val="43137"/>
                    </a:srgbClr>
                  </a:outerShdw>
                </a:effectLst>
              </a:rPr>
              <a:t>.  Политеизм</a:t>
            </a:r>
            <a:endParaRPr lang="en-US" sz="2800" dirty="0" smtClean="0">
              <a:solidFill>
                <a:schemeClr val="tx1"/>
              </a:solidFill>
              <a:effectLst>
                <a:outerShdw blurRad="38100" dist="38100" dir="2700000" algn="tl">
                  <a:srgbClr val="000000">
                    <a:alpha val="43137"/>
                  </a:srgbClr>
                </a:outerShdw>
              </a:effectLst>
            </a:endParaRPr>
          </a:p>
          <a:p>
            <a:endParaRPr lang="ru-RU" sz="400" dirty="0"/>
          </a:p>
        </p:txBody>
      </p:sp>
    </p:spTree>
    <p:extLst>
      <p:ext uri="{BB962C8B-B14F-4D97-AF65-F5344CB8AC3E}">
        <p14:creationId xmlns:p14="http://schemas.microsoft.com/office/powerpoint/2010/main" val="2306380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260648"/>
            <a:ext cx="9144000" cy="1296144"/>
          </a:xfrm>
        </p:spPr>
        <p:txBody>
          <a:bodyPr>
            <a:normAutofit fontScale="90000"/>
          </a:bodyPr>
          <a:lstStyle/>
          <a:p>
            <a:r>
              <a:rPr lang="ru-RU" i="1" dirty="0"/>
              <a:t>Пять возможных решений так логически сформулированной теодицеи (Бог-справедливость</a:t>
            </a:r>
            <a:r>
              <a:rPr lang="ru-RU" i="1" dirty="0" smtClean="0"/>
              <a:t>)</a:t>
            </a:r>
            <a:endParaRPr lang="ru-RU" dirty="0"/>
          </a:p>
        </p:txBody>
      </p:sp>
      <p:sp>
        <p:nvSpPr>
          <p:cNvPr id="3" name="Подзаголовок 2"/>
          <p:cNvSpPr>
            <a:spLocks noGrp="1"/>
          </p:cNvSpPr>
          <p:nvPr>
            <p:ph type="subTitle" idx="1"/>
          </p:nvPr>
        </p:nvSpPr>
        <p:spPr>
          <a:xfrm>
            <a:off x="539552" y="2420888"/>
            <a:ext cx="8280920" cy="4104456"/>
          </a:xfrm>
        </p:spPr>
        <p:txBody>
          <a:bodyPr>
            <a:normAutofit fontScale="25000" lnSpcReduction="20000"/>
          </a:bodyPr>
          <a:lstStyle/>
          <a:p>
            <a:pPr lvl="1" algn="l"/>
            <a:endParaRPr lang="ru-RU" sz="2600" i="1" dirty="0">
              <a:solidFill>
                <a:schemeClr val="tx1"/>
              </a:solidFill>
            </a:endParaRPr>
          </a:p>
          <a:p>
            <a:pPr lvl="1" algn="l"/>
            <a:endParaRPr lang="ru-RU" sz="3800" i="1" dirty="0" smtClean="0">
              <a:solidFill>
                <a:schemeClr val="tx1"/>
              </a:solidFill>
            </a:endParaRPr>
          </a:p>
          <a:p>
            <a:pPr lvl="1" algn="l"/>
            <a:endParaRPr lang="ru-RU" sz="3800" i="1" dirty="0" smtClean="0">
              <a:solidFill>
                <a:schemeClr val="tx1"/>
              </a:solidFill>
            </a:endParaRPr>
          </a:p>
          <a:p>
            <a:pPr lvl="0" algn="l"/>
            <a:r>
              <a:rPr lang="ru-RU" sz="8000" i="1" dirty="0" smtClean="0">
                <a:solidFill>
                  <a:schemeClr val="tx1"/>
                </a:solidFill>
              </a:rPr>
              <a:t>Идеализм </a:t>
            </a:r>
            <a:r>
              <a:rPr lang="ru-RU" sz="8000" i="1" dirty="0">
                <a:solidFill>
                  <a:schemeClr val="tx1"/>
                </a:solidFill>
              </a:rPr>
              <a:t>– отрицание реального зла.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Если зло - иллюзия, то почему все без исключения люди со дня рождения подвержены злу?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Если же Бог есть "все во всем" (как они говорят), откуда тогда приходит "иллюзия зла"?</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Потому, что если бы оно было иллюзией, то тот факт, что мы боимся этой иллюзии, должен был бы быть реальным злом. </a:t>
            </a:r>
            <a:br>
              <a:rPr lang="ru-RU" sz="8000" i="1" dirty="0">
                <a:solidFill>
                  <a:schemeClr val="tx1"/>
                </a:solidFill>
              </a:rPr>
            </a:br>
            <a:r>
              <a:rPr lang="ru-RU" sz="8000" i="1" dirty="0">
                <a:solidFill>
                  <a:schemeClr val="tx1"/>
                </a:solidFill>
              </a:rPr>
              <a:t/>
            </a:r>
            <a:br>
              <a:rPr lang="ru-RU" sz="8000" i="1" dirty="0">
                <a:solidFill>
                  <a:schemeClr val="tx1"/>
                </a:solidFill>
              </a:rPr>
            </a:br>
            <a:r>
              <a:rPr lang="ru-RU" sz="8000" i="1" dirty="0">
                <a:solidFill>
                  <a:schemeClr val="tx1"/>
                </a:solidFill>
              </a:rPr>
              <a:t>Как сказал Августин, "таким образом, или зло, которого мы боимся, реально, или факт, что мы боимся его, есть зло".</a:t>
            </a:r>
            <a:r>
              <a:rPr lang="ru-RU" sz="2800" i="1" dirty="0">
                <a:solidFill>
                  <a:schemeClr val="tx1"/>
                </a:solidFill>
              </a:rPr>
              <a:t/>
            </a:r>
            <a:br>
              <a:rPr lang="ru-RU" sz="2800" i="1" dirty="0">
                <a:solidFill>
                  <a:schemeClr val="tx1"/>
                </a:solidFill>
              </a:rPr>
            </a:br>
            <a:r>
              <a:rPr lang="ru-RU" sz="8000" i="1" dirty="0">
                <a:solidFill>
                  <a:schemeClr val="tx1"/>
                </a:solidFill>
              </a:rPr>
              <a:t/>
            </a:r>
            <a:br>
              <a:rPr lang="ru-RU" sz="8000" i="1" dirty="0">
                <a:solidFill>
                  <a:schemeClr val="tx1"/>
                </a:solidFill>
              </a:rPr>
            </a:br>
            <a:r>
              <a:rPr lang="ru-RU" sz="6600" i="1" dirty="0">
                <a:solidFill>
                  <a:schemeClr val="tx1"/>
                </a:solidFill>
              </a:rPr>
              <a:t/>
            </a:r>
            <a:br>
              <a:rPr lang="ru-RU" sz="6600" i="1" dirty="0">
                <a:solidFill>
                  <a:schemeClr val="tx1"/>
                </a:solidFill>
              </a:rPr>
            </a:br>
            <a:endParaRPr lang="en-US" sz="6600" i="1" dirty="0" smtClean="0">
              <a:solidFill>
                <a:schemeClr val="tx1"/>
              </a:solidFill>
            </a:endParaRPr>
          </a:p>
        </p:txBody>
      </p:sp>
      <p:sp>
        <p:nvSpPr>
          <p:cNvPr id="4" name="TextBox 3"/>
          <p:cNvSpPr txBox="1"/>
          <p:nvPr/>
        </p:nvSpPr>
        <p:spPr>
          <a:xfrm>
            <a:off x="107504" y="2041583"/>
            <a:ext cx="3024336" cy="584775"/>
          </a:xfrm>
          <a:prstGeom prst="rect">
            <a:avLst/>
          </a:prstGeom>
          <a:noFill/>
        </p:spPr>
        <p:txBody>
          <a:bodyPr wrap="square" rtlCol="0">
            <a:spAutoFit/>
          </a:bodyPr>
          <a:lstStyle/>
          <a:p>
            <a:r>
              <a:rPr lang="ru-RU" sz="2800" dirty="0" smtClean="0">
                <a:solidFill>
                  <a:schemeClr val="tx1"/>
                </a:solidFill>
                <a:effectLst>
                  <a:outerShdw blurRad="38100" dist="38100" dir="2700000" algn="tl">
                    <a:srgbClr val="000000">
                      <a:alpha val="43137"/>
                    </a:srgbClr>
                  </a:outerShdw>
                </a:effectLst>
              </a:rPr>
              <a:t>4.  Идеализм</a:t>
            </a:r>
            <a:endParaRPr lang="en-US" sz="2800" dirty="0" smtClean="0">
              <a:solidFill>
                <a:schemeClr val="tx1"/>
              </a:solidFill>
              <a:effectLst>
                <a:outerShdw blurRad="38100" dist="38100" dir="2700000" algn="tl">
                  <a:srgbClr val="000000">
                    <a:alpha val="43137"/>
                  </a:srgbClr>
                </a:outerShdw>
              </a:effectLst>
            </a:endParaRPr>
          </a:p>
          <a:p>
            <a:endParaRPr lang="ru-RU" sz="400" dirty="0"/>
          </a:p>
        </p:txBody>
      </p:sp>
    </p:spTree>
    <p:extLst>
      <p:ext uri="{BB962C8B-B14F-4D97-AF65-F5344CB8AC3E}">
        <p14:creationId xmlns:p14="http://schemas.microsoft.com/office/powerpoint/2010/main" val="3111618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80432"/>
          </a:xfrm>
          <a:prstGeom prst="rect">
            <a:avLst/>
          </a:prstGeom>
        </p:spPr>
      </p:pic>
      <p:sp>
        <p:nvSpPr>
          <p:cNvPr id="2" name="Заголовок 1"/>
          <p:cNvSpPr>
            <a:spLocks noGrp="1"/>
          </p:cNvSpPr>
          <p:nvPr>
            <p:ph type="ctrTitle"/>
          </p:nvPr>
        </p:nvSpPr>
        <p:spPr>
          <a:xfrm>
            <a:off x="0" y="260648"/>
            <a:ext cx="9144000" cy="1296144"/>
          </a:xfrm>
        </p:spPr>
        <p:txBody>
          <a:bodyPr>
            <a:normAutofit fontScale="90000"/>
          </a:bodyPr>
          <a:lstStyle/>
          <a:p>
            <a:r>
              <a:rPr lang="ru-RU" i="1" dirty="0"/>
              <a:t>Пять возможных решений так логически сформулированной теодицеи (Бог-справедливость</a:t>
            </a:r>
            <a:r>
              <a:rPr lang="ru-RU" i="1" dirty="0" smtClean="0"/>
              <a:t>)</a:t>
            </a:r>
            <a:endParaRPr lang="ru-RU" dirty="0"/>
          </a:p>
        </p:txBody>
      </p:sp>
      <p:sp>
        <p:nvSpPr>
          <p:cNvPr id="3" name="Подзаголовок 2"/>
          <p:cNvSpPr>
            <a:spLocks noGrp="1"/>
          </p:cNvSpPr>
          <p:nvPr>
            <p:ph type="subTitle" idx="1"/>
          </p:nvPr>
        </p:nvSpPr>
        <p:spPr>
          <a:xfrm>
            <a:off x="539552" y="2564904"/>
            <a:ext cx="8280920" cy="3960440"/>
          </a:xfrm>
        </p:spPr>
        <p:txBody>
          <a:bodyPr>
            <a:normAutofit fontScale="55000" lnSpcReduction="20000"/>
          </a:bodyPr>
          <a:lstStyle/>
          <a:p>
            <a:pPr lvl="1" algn="l"/>
            <a:endParaRPr lang="ru-RU" sz="3600" i="1" dirty="0">
              <a:solidFill>
                <a:schemeClr val="tx1"/>
              </a:solidFill>
            </a:endParaRPr>
          </a:p>
          <a:p>
            <a:pPr lvl="0" algn="l"/>
            <a:r>
              <a:rPr lang="ru-RU" sz="3600" i="1" dirty="0" smtClean="0">
                <a:solidFill>
                  <a:schemeClr val="tx1"/>
                </a:solidFill>
              </a:rPr>
              <a:t>Библейский </a:t>
            </a:r>
            <a:r>
              <a:rPr lang="ru-RU" sz="3600" i="1" dirty="0">
                <a:solidFill>
                  <a:schemeClr val="tx1"/>
                </a:solidFill>
              </a:rPr>
              <a:t>Теизм – (Христианство) признает все четыре посылки и отрицает наличие логического противоречия между ними. </a:t>
            </a:r>
            <a:br>
              <a:rPr lang="ru-RU" sz="3600" i="1" dirty="0">
                <a:solidFill>
                  <a:schemeClr val="tx1"/>
                </a:solidFill>
              </a:rPr>
            </a:br>
            <a:r>
              <a:rPr lang="ru-RU" sz="3600" i="1" dirty="0">
                <a:solidFill>
                  <a:schemeClr val="tx1"/>
                </a:solidFill>
              </a:rPr>
              <a:t/>
            </a:r>
            <a:br>
              <a:rPr lang="ru-RU" sz="3600" i="1" dirty="0">
                <a:solidFill>
                  <a:schemeClr val="tx1"/>
                </a:solidFill>
              </a:rPr>
            </a:br>
            <a:r>
              <a:rPr lang="ru-RU" sz="3600" i="1" dirty="0">
                <a:solidFill>
                  <a:schemeClr val="tx1"/>
                </a:solidFill>
              </a:rPr>
              <a:t>Зло, согласно Августину, не существует само по себе ни метафизически, ни онтологически. </a:t>
            </a:r>
            <a:br>
              <a:rPr lang="ru-RU" sz="3600" i="1" dirty="0">
                <a:solidFill>
                  <a:schemeClr val="tx1"/>
                </a:solidFill>
              </a:rPr>
            </a:br>
            <a:r>
              <a:rPr lang="ru-RU" sz="3600" i="1" dirty="0">
                <a:solidFill>
                  <a:schemeClr val="tx1"/>
                </a:solidFill>
              </a:rPr>
              <a:t/>
            </a:r>
            <a:br>
              <a:rPr lang="ru-RU" sz="3600" i="1" dirty="0">
                <a:solidFill>
                  <a:schemeClr val="tx1"/>
                </a:solidFill>
              </a:rPr>
            </a:br>
            <a:r>
              <a:rPr lang="ru-RU" sz="3600" i="1" dirty="0">
                <a:solidFill>
                  <a:schemeClr val="tx1"/>
                </a:solidFill>
              </a:rPr>
              <a:t>Зло — это ни бытие, ни сущность, ни существо, ни вещь, ни предмет. Если бы зло было бытием, проблема зла была бы неразрешимой, так как Бог был бы не всеблагим, если бы Он сотворил его, или Бог был бы не всемогущим, если бы оно было сотворено не Богом. </a:t>
            </a:r>
            <a:r>
              <a:rPr lang="ru-RU" sz="3600" i="1" dirty="0">
                <a:solidFill>
                  <a:schemeClr val="tx1"/>
                </a:solidFill>
              </a:rPr>
              <a:t/>
            </a:r>
            <a:br>
              <a:rPr lang="ru-RU" sz="3600" i="1" dirty="0">
                <a:solidFill>
                  <a:schemeClr val="tx1"/>
                </a:solidFill>
              </a:rPr>
            </a:br>
            <a:r>
              <a:rPr lang="ru-RU" sz="6600" i="1" dirty="0">
                <a:solidFill>
                  <a:schemeClr val="tx1"/>
                </a:solidFill>
              </a:rPr>
              <a:t/>
            </a:r>
            <a:br>
              <a:rPr lang="ru-RU" sz="6600" i="1" dirty="0">
                <a:solidFill>
                  <a:schemeClr val="tx1"/>
                </a:solidFill>
              </a:rPr>
            </a:br>
            <a:endParaRPr lang="en-US" sz="6600" i="1" dirty="0" smtClean="0">
              <a:solidFill>
                <a:schemeClr val="tx1"/>
              </a:solidFill>
            </a:endParaRPr>
          </a:p>
        </p:txBody>
      </p:sp>
      <p:sp>
        <p:nvSpPr>
          <p:cNvPr id="4" name="TextBox 3"/>
          <p:cNvSpPr txBox="1"/>
          <p:nvPr/>
        </p:nvSpPr>
        <p:spPr>
          <a:xfrm>
            <a:off x="179512" y="2041582"/>
            <a:ext cx="3816424" cy="584775"/>
          </a:xfrm>
          <a:prstGeom prst="rect">
            <a:avLst/>
          </a:prstGeom>
          <a:noFill/>
        </p:spPr>
        <p:txBody>
          <a:bodyPr wrap="square" rtlCol="0">
            <a:spAutoFit/>
          </a:bodyPr>
          <a:lstStyle/>
          <a:p>
            <a:r>
              <a:rPr lang="ru-RU" sz="2800" dirty="0">
                <a:effectLst>
                  <a:outerShdw blurRad="38100" dist="38100" dir="2700000" algn="tl">
                    <a:srgbClr val="000000">
                      <a:alpha val="43137"/>
                    </a:srgbClr>
                  </a:outerShdw>
                </a:effectLst>
              </a:rPr>
              <a:t>5</a:t>
            </a:r>
            <a:r>
              <a:rPr lang="ru-RU" sz="2800" i="1" dirty="0" smtClean="0">
                <a:solidFill>
                  <a:schemeClr val="tx1"/>
                </a:solidFill>
                <a:effectLst>
                  <a:outerShdw blurRad="38100" dist="38100" dir="2700000" algn="tl">
                    <a:srgbClr val="000000">
                      <a:alpha val="43137"/>
                    </a:srgbClr>
                  </a:outerShdw>
                </a:effectLst>
              </a:rPr>
              <a:t>. </a:t>
            </a:r>
            <a:r>
              <a:rPr lang="ru-RU" sz="2800" dirty="0">
                <a:effectLst>
                  <a:outerShdw blurRad="38100" dist="38100" dir="2700000" algn="tl">
                    <a:srgbClr val="000000">
                      <a:alpha val="43137"/>
                    </a:srgbClr>
                  </a:outerShdw>
                </a:effectLst>
              </a:rPr>
              <a:t>Библейский Теизм </a:t>
            </a:r>
            <a:endParaRPr lang="en-US" sz="2800" dirty="0" smtClean="0">
              <a:solidFill>
                <a:schemeClr val="tx1"/>
              </a:solidFill>
              <a:effectLst>
                <a:outerShdw blurRad="38100" dist="38100" dir="2700000" algn="tl">
                  <a:srgbClr val="000000">
                    <a:alpha val="43137"/>
                  </a:srgbClr>
                </a:outerShdw>
              </a:effectLst>
            </a:endParaRPr>
          </a:p>
          <a:p>
            <a:endParaRPr lang="ru-RU" sz="400" dirty="0"/>
          </a:p>
        </p:txBody>
      </p:sp>
    </p:spTree>
    <p:extLst>
      <p:ext uri="{BB962C8B-B14F-4D97-AF65-F5344CB8AC3E}">
        <p14:creationId xmlns:p14="http://schemas.microsoft.com/office/powerpoint/2010/main" val="49607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80432"/>
          </a:xfrm>
          <a:prstGeom prst="rect">
            <a:avLst/>
          </a:prstGeom>
        </p:spPr>
      </p:pic>
      <p:sp>
        <p:nvSpPr>
          <p:cNvPr id="2" name="Заголовок 1"/>
          <p:cNvSpPr>
            <a:spLocks noGrp="1"/>
          </p:cNvSpPr>
          <p:nvPr>
            <p:ph type="ctrTitle"/>
          </p:nvPr>
        </p:nvSpPr>
        <p:spPr>
          <a:xfrm>
            <a:off x="0" y="260648"/>
            <a:ext cx="9144000" cy="1296144"/>
          </a:xfrm>
        </p:spPr>
        <p:txBody>
          <a:bodyPr>
            <a:normAutofit fontScale="90000"/>
          </a:bodyPr>
          <a:lstStyle/>
          <a:p>
            <a:r>
              <a:rPr lang="ru-RU" i="1" dirty="0"/>
              <a:t>Пять возможных решений так логически сформулированной теодицеи (Бог-справедливость</a:t>
            </a:r>
            <a:r>
              <a:rPr lang="ru-RU" i="1" dirty="0" smtClean="0"/>
              <a:t>)</a:t>
            </a:r>
            <a:endParaRPr lang="ru-RU" dirty="0"/>
          </a:p>
        </p:txBody>
      </p:sp>
      <p:sp>
        <p:nvSpPr>
          <p:cNvPr id="3" name="Подзаголовок 2"/>
          <p:cNvSpPr>
            <a:spLocks noGrp="1"/>
          </p:cNvSpPr>
          <p:nvPr>
            <p:ph type="subTitle" idx="1"/>
          </p:nvPr>
        </p:nvSpPr>
        <p:spPr>
          <a:xfrm>
            <a:off x="107504" y="2564904"/>
            <a:ext cx="8784976" cy="3960440"/>
          </a:xfrm>
        </p:spPr>
        <p:txBody>
          <a:bodyPr>
            <a:noAutofit/>
          </a:bodyPr>
          <a:lstStyle/>
          <a:p>
            <a:pPr lvl="1" algn="l"/>
            <a:r>
              <a:rPr lang="ru-RU" sz="1800" i="1" dirty="0">
                <a:solidFill>
                  <a:schemeClr val="tx1"/>
                </a:solidFill>
              </a:rPr>
              <a:t>Тогда, где же зло? </a:t>
            </a:r>
            <a:br>
              <a:rPr lang="ru-RU" sz="1800" i="1" dirty="0">
                <a:solidFill>
                  <a:schemeClr val="tx1"/>
                </a:solidFill>
              </a:rPr>
            </a:br>
            <a:r>
              <a:rPr lang="ru-RU" sz="1800" i="1" dirty="0" smtClean="0">
                <a:solidFill>
                  <a:schemeClr val="tx1"/>
                </a:solidFill>
              </a:rPr>
              <a:t>Зло </a:t>
            </a:r>
            <a:r>
              <a:rPr lang="ru-RU" sz="1800" i="1" dirty="0">
                <a:solidFill>
                  <a:schemeClr val="tx1"/>
                </a:solidFill>
              </a:rPr>
              <a:t>— это недостаток или порча добра. </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Если Добро может быть без зла, то зло без добра (и более того, кроме как в самом добре - как порча, недостаток, уменьшение добра) существовать не может. </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Добро [во всех творениях] может уменьшаться и возрастать. Уменьшение же добра есть зло... Поэтому не было бы совсем того, что называется злом, если бы не было никакого добра. </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Добро, лишенное всякого зла, есть чистое добро. </a:t>
            </a:r>
            <a:br>
              <a:rPr lang="ru-RU" sz="1800" i="1" dirty="0">
                <a:solidFill>
                  <a:schemeClr val="tx1"/>
                </a:solidFill>
              </a:rPr>
            </a:br>
            <a:r>
              <a:rPr lang="ru-RU" sz="1800" i="1" dirty="0" smtClean="0">
                <a:solidFill>
                  <a:schemeClr val="tx1"/>
                </a:solidFill>
              </a:rPr>
              <a:t>То </a:t>
            </a:r>
            <a:r>
              <a:rPr lang="ru-RU" sz="1800" i="1" dirty="0">
                <a:solidFill>
                  <a:schemeClr val="tx1"/>
                </a:solidFill>
              </a:rPr>
              <a:t>же добро, в котором находится зло - испорченное или худое добро; </a:t>
            </a:r>
            <a:r>
              <a:rPr lang="ru-RU" sz="3200" i="1" dirty="0">
                <a:solidFill>
                  <a:schemeClr val="tx1"/>
                </a:solidFill>
              </a:rPr>
              <a:t/>
            </a:r>
            <a:br>
              <a:rPr lang="ru-RU" sz="3200" i="1" dirty="0">
                <a:solidFill>
                  <a:schemeClr val="tx1"/>
                </a:solidFill>
              </a:rPr>
            </a:br>
            <a:r>
              <a:rPr lang="ru-RU" sz="4800" i="1" dirty="0">
                <a:solidFill>
                  <a:schemeClr val="tx1"/>
                </a:solidFill>
              </a:rPr>
              <a:t/>
            </a:r>
            <a:br>
              <a:rPr lang="ru-RU" sz="4800" i="1" dirty="0">
                <a:solidFill>
                  <a:schemeClr val="tx1"/>
                </a:solidFill>
              </a:rPr>
            </a:br>
            <a:endParaRPr lang="en-US" sz="4800" i="1" dirty="0" smtClean="0">
              <a:solidFill>
                <a:schemeClr val="tx1"/>
              </a:solidFill>
            </a:endParaRPr>
          </a:p>
        </p:txBody>
      </p:sp>
      <p:sp>
        <p:nvSpPr>
          <p:cNvPr id="4" name="TextBox 3"/>
          <p:cNvSpPr txBox="1"/>
          <p:nvPr/>
        </p:nvSpPr>
        <p:spPr>
          <a:xfrm>
            <a:off x="179512" y="2041582"/>
            <a:ext cx="3816424" cy="584775"/>
          </a:xfrm>
          <a:prstGeom prst="rect">
            <a:avLst/>
          </a:prstGeom>
          <a:noFill/>
        </p:spPr>
        <p:txBody>
          <a:bodyPr wrap="square" rtlCol="0">
            <a:spAutoFit/>
          </a:bodyPr>
          <a:lstStyle/>
          <a:p>
            <a:r>
              <a:rPr lang="ru-RU" sz="2800" dirty="0">
                <a:effectLst>
                  <a:outerShdw blurRad="38100" dist="38100" dir="2700000" algn="tl">
                    <a:srgbClr val="000000">
                      <a:alpha val="43137"/>
                    </a:srgbClr>
                  </a:outerShdw>
                </a:effectLst>
              </a:rPr>
              <a:t>5</a:t>
            </a:r>
            <a:r>
              <a:rPr lang="ru-RU" sz="2800" i="1" dirty="0" smtClean="0">
                <a:solidFill>
                  <a:schemeClr val="tx1"/>
                </a:solidFill>
                <a:effectLst>
                  <a:outerShdw blurRad="38100" dist="38100" dir="2700000" algn="tl">
                    <a:srgbClr val="000000">
                      <a:alpha val="43137"/>
                    </a:srgbClr>
                  </a:outerShdw>
                </a:effectLst>
              </a:rPr>
              <a:t>. </a:t>
            </a:r>
            <a:r>
              <a:rPr lang="ru-RU" sz="2800" dirty="0">
                <a:effectLst>
                  <a:outerShdw blurRad="38100" dist="38100" dir="2700000" algn="tl">
                    <a:srgbClr val="000000">
                      <a:alpha val="43137"/>
                    </a:srgbClr>
                  </a:outerShdw>
                </a:effectLst>
              </a:rPr>
              <a:t>Библейский Теизм </a:t>
            </a:r>
            <a:endParaRPr lang="en-US" sz="2800" dirty="0" smtClean="0">
              <a:solidFill>
                <a:schemeClr val="tx1"/>
              </a:solidFill>
              <a:effectLst>
                <a:outerShdw blurRad="38100" dist="38100" dir="2700000" algn="tl">
                  <a:srgbClr val="000000">
                    <a:alpha val="43137"/>
                  </a:srgbClr>
                </a:outerShdw>
              </a:effectLst>
            </a:endParaRPr>
          </a:p>
          <a:p>
            <a:endParaRPr lang="ru-RU" sz="400" dirty="0"/>
          </a:p>
        </p:txBody>
      </p:sp>
    </p:spTree>
    <p:extLst>
      <p:ext uri="{BB962C8B-B14F-4D97-AF65-F5344CB8AC3E}">
        <p14:creationId xmlns:p14="http://schemas.microsoft.com/office/powerpoint/2010/main" val="567056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80432"/>
          </a:xfrm>
          <a:prstGeom prst="rect">
            <a:avLst/>
          </a:prstGeom>
        </p:spPr>
      </p:pic>
      <p:sp>
        <p:nvSpPr>
          <p:cNvPr id="2" name="Заголовок 1"/>
          <p:cNvSpPr>
            <a:spLocks noGrp="1"/>
          </p:cNvSpPr>
          <p:nvPr>
            <p:ph type="ctrTitle"/>
          </p:nvPr>
        </p:nvSpPr>
        <p:spPr>
          <a:xfrm>
            <a:off x="0" y="260648"/>
            <a:ext cx="9144000" cy="1296144"/>
          </a:xfrm>
        </p:spPr>
        <p:txBody>
          <a:bodyPr>
            <a:normAutofit fontScale="90000"/>
          </a:bodyPr>
          <a:lstStyle/>
          <a:p>
            <a:r>
              <a:rPr lang="ru-RU" i="1" dirty="0"/>
              <a:t>Пять возможных решений так логически сформулированной теодицеи (Бог-справедливость</a:t>
            </a:r>
            <a:r>
              <a:rPr lang="ru-RU" i="1" dirty="0" smtClean="0"/>
              <a:t>)</a:t>
            </a:r>
            <a:endParaRPr lang="ru-RU" dirty="0"/>
          </a:p>
        </p:txBody>
      </p:sp>
      <p:sp>
        <p:nvSpPr>
          <p:cNvPr id="3" name="Подзаголовок 2"/>
          <p:cNvSpPr>
            <a:spLocks noGrp="1"/>
          </p:cNvSpPr>
          <p:nvPr>
            <p:ph type="subTitle" idx="1"/>
          </p:nvPr>
        </p:nvSpPr>
        <p:spPr>
          <a:xfrm>
            <a:off x="107504" y="2780928"/>
            <a:ext cx="8784976" cy="3744415"/>
          </a:xfrm>
        </p:spPr>
        <p:txBody>
          <a:bodyPr>
            <a:noAutofit/>
          </a:bodyPr>
          <a:lstStyle/>
          <a:p>
            <a:pPr lvl="1" algn="l"/>
            <a:r>
              <a:rPr lang="ru-RU" sz="1800" i="1" dirty="0">
                <a:solidFill>
                  <a:schemeClr val="tx1"/>
                </a:solidFill>
              </a:rPr>
              <a:t>Это как тьма. Это не присутствие чего-либо, это отсутствие света. </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Это как холод. Это не присутствие чего-либо, это отсутствие тепла. Невозможно что-либо охладить ниже температуры абсолютного нуля -273. </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Причина ...зла - в воле изменяемого (сотворенного) добра, отступающей от добра неизменного (несотворенного), сначала в воле ангела, потом и человека.</a:t>
            </a:r>
            <a:br>
              <a:rPr lang="ru-RU" sz="1800" i="1" dirty="0">
                <a:solidFill>
                  <a:schemeClr val="tx1"/>
                </a:solidFill>
              </a:rPr>
            </a:br>
            <a:r>
              <a:rPr lang="ru-RU" sz="1800" i="1" dirty="0">
                <a:solidFill>
                  <a:schemeClr val="tx1"/>
                </a:solidFill>
              </a:rPr>
              <a:t/>
            </a:r>
            <a:br>
              <a:rPr lang="ru-RU" sz="1800" i="1" dirty="0">
                <a:solidFill>
                  <a:schemeClr val="tx1"/>
                </a:solidFill>
              </a:rPr>
            </a:br>
            <a:r>
              <a:rPr lang="ru-RU" sz="1800" i="1" dirty="0">
                <a:solidFill>
                  <a:schemeClr val="tx1"/>
                </a:solidFill>
              </a:rPr>
              <a:t>Человек сказал Богу нет. Совратился каждый на свою дорогу. Не заботились иметь Бога в разуме, и предал их Бог превратному уму творить непотребства. </a:t>
            </a:r>
            <a:r>
              <a:rPr lang="ru-RU" sz="1600" i="1" dirty="0">
                <a:solidFill>
                  <a:schemeClr val="tx1"/>
                </a:solidFill>
              </a:rPr>
              <a:t/>
            </a:r>
            <a:br>
              <a:rPr lang="ru-RU" sz="1600" i="1" dirty="0">
                <a:solidFill>
                  <a:schemeClr val="tx1"/>
                </a:solidFill>
              </a:rPr>
            </a:br>
            <a:r>
              <a:rPr lang="ru-RU" i="1" dirty="0">
                <a:solidFill>
                  <a:schemeClr val="tx1"/>
                </a:solidFill>
              </a:rPr>
              <a:t/>
            </a:r>
            <a:br>
              <a:rPr lang="ru-RU" i="1" dirty="0">
                <a:solidFill>
                  <a:schemeClr val="tx1"/>
                </a:solidFill>
              </a:rPr>
            </a:br>
            <a:r>
              <a:rPr lang="ru-RU" sz="4400" i="1" dirty="0">
                <a:solidFill>
                  <a:schemeClr val="tx1"/>
                </a:solidFill>
              </a:rPr>
              <a:t/>
            </a:r>
            <a:br>
              <a:rPr lang="ru-RU" sz="4400" i="1" dirty="0">
                <a:solidFill>
                  <a:schemeClr val="tx1"/>
                </a:solidFill>
              </a:rPr>
            </a:br>
            <a:endParaRPr lang="en-US" sz="4400" i="1" dirty="0" smtClean="0">
              <a:solidFill>
                <a:schemeClr val="tx1"/>
              </a:solidFill>
            </a:endParaRPr>
          </a:p>
        </p:txBody>
      </p:sp>
      <p:sp>
        <p:nvSpPr>
          <p:cNvPr id="4" name="TextBox 3"/>
          <p:cNvSpPr txBox="1"/>
          <p:nvPr/>
        </p:nvSpPr>
        <p:spPr>
          <a:xfrm>
            <a:off x="179512" y="2041582"/>
            <a:ext cx="3816424" cy="584775"/>
          </a:xfrm>
          <a:prstGeom prst="rect">
            <a:avLst/>
          </a:prstGeom>
          <a:noFill/>
        </p:spPr>
        <p:txBody>
          <a:bodyPr wrap="square" rtlCol="0">
            <a:spAutoFit/>
          </a:bodyPr>
          <a:lstStyle/>
          <a:p>
            <a:r>
              <a:rPr lang="ru-RU" sz="2800" dirty="0">
                <a:effectLst>
                  <a:outerShdw blurRad="38100" dist="38100" dir="2700000" algn="tl">
                    <a:srgbClr val="000000">
                      <a:alpha val="43137"/>
                    </a:srgbClr>
                  </a:outerShdw>
                </a:effectLst>
              </a:rPr>
              <a:t>5</a:t>
            </a:r>
            <a:r>
              <a:rPr lang="ru-RU" sz="2800" i="1" dirty="0" smtClean="0">
                <a:solidFill>
                  <a:schemeClr val="tx1"/>
                </a:solidFill>
                <a:effectLst>
                  <a:outerShdw blurRad="38100" dist="38100" dir="2700000" algn="tl">
                    <a:srgbClr val="000000">
                      <a:alpha val="43137"/>
                    </a:srgbClr>
                  </a:outerShdw>
                </a:effectLst>
              </a:rPr>
              <a:t>. </a:t>
            </a:r>
            <a:r>
              <a:rPr lang="ru-RU" sz="2800" dirty="0">
                <a:effectLst>
                  <a:outerShdw blurRad="38100" dist="38100" dir="2700000" algn="tl">
                    <a:srgbClr val="000000">
                      <a:alpha val="43137"/>
                    </a:srgbClr>
                  </a:outerShdw>
                </a:effectLst>
              </a:rPr>
              <a:t>Библейский Теизм </a:t>
            </a:r>
            <a:endParaRPr lang="en-US" sz="2800" dirty="0" smtClean="0">
              <a:solidFill>
                <a:schemeClr val="tx1"/>
              </a:solidFill>
              <a:effectLst>
                <a:outerShdw blurRad="38100" dist="38100" dir="2700000" algn="tl">
                  <a:srgbClr val="000000">
                    <a:alpha val="43137"/>
                  </a:srgbClr>
                </a:outerShdw>
              </a:effectLst>
            </a:endParaRPr>
          </a:p>
          <a:p>
            <a:endParaRPr lang="ru-RU" sz="400" dirty="0"/>
          </a:p>
        </p:txBody>
      </p:sp>
    </p:spTree>
    <p:extLst>
      <p:ext uri="{BB962C8B-B14F-4D97-AF65-F5344CB8AC3E}">
        <p14:creationId xmlns:p14="http://schemas.microsoft.com/office/powerpoint/2010/main" val="4089114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120</Words>
  <Application>Microsoft Office PowerPoint</Application>
  <PresentationFormat>Экран (4:3)</PresentationFormat>
  <Paragraphs>25</Paragraphs>
  <Slides>5</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Пять возможных решений так логически сформулированной теодицеи (Бог-справедливость)</vt:lpstr>
      <vt:lpstr>Пять возможных решений так логически сформулированной теодицеи (Бог-справедливость)</vt:lpstr>
      <vt:lpstr>Пять возможных решений так логически сформулированной теодицеи (Бог-справедливость)</vt:lpstr>
      <vt:lpstr>Пять возможных решений так логически сформулированной теодицеи (Бог-справедливость)</vt:lpstr>
      <vt:lpstr>Пять возможных решений так логически сформулированной теодицеи (Бог-справедливость)</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Пять возможных решений так логически сформулированной теодицеи (Бог-справедливость)</dc:title>
  <dc:creator>Admin</dc:creator>
  <cp:lastModifiedBy>Admin</cp:lastModifiedBy>
  <cp:revision>2</cp:revision>
  <dcterms:created xsi:type="dcterms:W3CDTF">2020-07-17T09:18:29Z</dcterms:created>
  <dcterms:modified xsi:type="dcterms:W3CDTF">2020-07-17T09:34:28Z</dcterms:modified>
</cp:coreProperties>
</file>