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D982F9E-6777-43C6-9E37-9ECA62F1ACF4}" type="datetimeFigureOut">
              <a:rPr lang="en-US" smtClean="0"/>
              <a:t>12/16/2024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4EECF5A-ACDE-4EA6-89CD-4ED6843788F2}"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2DECB-6479-4F82-9C0B-89BE65DCAA8B}" type="datetimeFigureOut">
              <a:rPr lang="en-US" smtClean="0"/>
              <a:pPr/>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0C05F-4BAA-43DE-8BE9-68AFC76898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E2DECB-6479-4F82-9C0B-89BE65DCAA8B}" type="datetimeFigureOut">
              <a:rPr lang="en-US" smtClean="0"/>
              <a:pPr/>
              <a:t>12/12/2024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90C05F-4BAA-43DE-8BE9-68AFC768983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biblegateway.com/passage/?search=Titus%201:7-9&amp;version=NIV"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Selecting a Church Elder - Thinking on Scripture"/>
          <p:cNvPicPr>
            <a:picLocks noChangeAspect="1" noChangeArrowheads="1"/>
          </p:cNvPicPr>
          <p:nvPr/>
        </p:nvPicPr>
        <p:blipFill>
          <a:blip r:embed="rId2" cstate="print"/>
          <a:srcRect/>
          <a:stretch>
            <a:fillRect/>
          </a:stretch>
        </p:blipFill>
        <p:spPr bwMode="auto">
          <a:xfrm>
            <a:off x="0" y="0"/>
            <a:ext cx="9133113" cy="6858000"/>
          </a:xfrm>
          <a:prstGeom prst="rect">
            <a:avLst/>
          </a:prstGeom>
          <a:noFill/>
        </p:spPr>
      </p:pic>
      <p:sp>
        <p:nvSpPr>
          <p:cNvPr id="5" name="TextBox 4"/>
          <p:cNvSpPr txBox="1"/>
          <p:nvPr/>
        </p:nvSpPr>
        <p:spPr>
          <a:xfrm>
            <a:off x="1143000" y="838200"/>
            <a:ext cx="6705600" cy="523220"/>
          </a:xfrm>
          <a:prstGeom prst="rect">
            <a:avLst/>
          </a:prstGeom>
          <a:noFill/>
        </p:spPr>
        <p:txBody>
          <a:bodyPr wrap="square" rtlCol="0">
            <a:spAutoFit/>
          </a:bodyPr>
          <a:lstStyle/>
          <a:p>
            <a:r>
              <a:rPr lang="en-US" sz="2800" dirty="0" smtClean="0">
                <a:effectLst>
                  <a:outerShdw blurRad="38100" dist="38100" dir="2700000" algn="tl">
                    <a:srgbClr val="000000">
                      <a:alpha val="43137"/>
                    </a:srgbClr>
                  </a:outerShdw>
                </a:effectLst>
              </a:rPr>
              <a:t>Session </a:t>
            </a:r>
            <a:r>
              <a:rPr lang="en-US" sz="2800" dirty="0" smtClean="0">
                <a:effectLst>
                  <a:outerShdw blurRad="38100" dist="38100" dir="2700000" algn="tl">
                    <a:srgbClr val="000000">
                      <a:alpha val="43137"/>
                    </a:srgbClr>
                  </a:outerShdw>
                </a:effectLst>
              </a:rPr>
              <a:t>7: </a:t>
            </a:r>
            <a:r>
              <a:rPr lang="en-US" sz="2800" dirty="0" smtClean="0">
                <a:effectLst>
                  <a:outerShdw blurRad="38100" dist="38100" dir="2700000" algn="tl">
                    <a:srgbClr val="000000">
                      <a:alpha val="43137"/>
                    </a:srgbClr>
                  </a:outerShdw>
                </a:effectLst>
              </a:rPr>
              <a:t>Elders as Overseers</a:t>
            </a: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838201"/>
            <a:ext cx="7538730" cy="3108543"/>
          </a:xfrm>
          <a:prstGeom prst="rect">
            <a:avLst/>
          </a:prstGeom>
          <a:noFill/>
        </p:spPr>
        <p:txBody>
          <a:bodyPr wrap="square" rtlCol="0">
            <a:spAutoFit/>
          </a:bodyPr>
          <a:lstStyle/>
          <a:p>
            <a:r>
              <a:rPr lang="en-US" sz="2800" dirty="0" smtClean="0">
                <a:effectLst>
                  <a:outerShdw blurRad="38100" dist="38100" dir="2700000" algn="tl">
                    <a:srgbClr val="000000">
                      <a:alpha val="43137"/>
                    </a:srgbClr>
                  </a:outerShdw>
                </a:effectLst>
              </a:rPr>
              <a:t>Small Church 		Single Pastor</a:t>
            </a:r>
          </a:p>
          <a:p>
            <a:r>
              <a:rPr lang="en-US" sz="2800" dirty="0" smtClean="0">
                <a:effectLst>
                  <a:outerShdw blurRad="38100" dist="38100" dir="2700000" algn="tl">
                    <a:srgbClr val="000000">
                      <a:alpha val="43137"/>
                    </a:srgbClr>
                  </a:outerShdw>
                </a:effectLst>
              </a:rPr>
              <a:t>Medium Church 		Single Pastor + Part-time </a:t>
            </a:r>
          </a:p>
          <a:p>
            <a:r>
              <a:rPr lang="en-US" sz="2800" dirty="0" smtClean="0">
                <a:effectLst>
                  <a:outerShdw blurRad="38100" dist="38100" dir="2700000" algn="tl">
                    <a:srgbClr val="000000">
                      <a:alpha val="43137"/>
                    </a:srgbClr>
                  </a:outerShdw>
                </a:effectLst>
              </a:rPr>
              <a:t>Large Church 		Pastor and Staff </a:t>
            </a:r>
          </a:p>
          <a:p>
            <a:r>
              <a:rPr lang="en-US" sz="2800" dirty="0" smtClean="0">
                <a:effectLst>
                  <a:outerShdw blurRad="38100" dist="38100" dir="2700000" algn="tl">
                    <a:srgbClr val="000000">
                      <a:alpha val="43137"/>
                    </a:srgbClr>
                  </a:outerShdw>
                </a:effectLst>
              </a:rPr>
              <a:t>Very Large Church 		Levels of Staff </a:t>
            </a:r>
          </a:p>
          <a:p>
            <a:r>
              <a:rPr lang="en-US" sz="2800" dirty="0" smtClean="0">
                <a:effectLst>
                  <a:outerShdw blurRad="38100" dist="38100" dir="2700000" algn="tl">
                    <a:srgbClr val="000000">
                      <a:alpha val="43137"/>
                    </a:srgbClr>
                  </a:outerShdw>
                </a:effectLst>
              </a:rPr>
              <a:t>Mega Church 		Multiple levels of Staff </a:t>
            </a:r>
          </a:p>
          <a:p>
            <a:r>
              <a:rPr lang="en-US" sz="2800" dirty="0" smtClean="0">
                <a:effectLst>
                  <a:outerShdw blurRad="38100" dist="38100" dir="2700000" algn="tl">
                    <a:srgbClr val="000000">
                      <a:alpha val="43137"/>
                    </a:srgbClr>
                  </a:outerShdw>
                </a:effectLst>
              </a:rPr>
              <a:t> </a:t>
            </a:r>
          </a:p>
          <a:p>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304800"/>
            <a:ext cx="6248400" cy="1631216"/>
          </a:xfrm>
          <a:prstGeom prst="rect">
            <a:avLst/>
          </a:prstGeom>
          <a:noFill/>
        </p:spPr>
        <p:txBody>
          <a:bodyPr wrap="square" rtlCol="0">
            <a:spAutoFit/>
          </a:bodyPr>
          <a:lstStyle/>
          <a:p>
            <a:r>
              <a:rPr lang="en-US" sz="2800" dirty="0" smtClean="0">
                <a:effectLst>
                  <a:outerShdw blurRad="38100" dist="38100" dir="2700000" algn="tl">
                    <a:srgbClr val="000000">
                      <a:alpha val="43137"/>
                    </a:srgbClr>
                  </a:outerShdw>
                </a:effectLst>
              </a:rPr>
              <a:t>The Small Church</a:t>
            </a:r>
          </a:p>
          <a:p>
            <a:endParaRPr lang="en-US" sz="1600" dirty="0" smtClean="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	Pastor as leader? </a:t>
            </a:r>
            <a:endParaRPr lang="en-US" sz="2800" dirty="0" smtClean="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	Elders sharing leadership</a:t>
            </a:r>
            <a:r>
              <a:rPr lang="en-US" sz="2800" dirty="0" smtClean="0"/>
              <a:t> </a:t>
            </a:r>
            <a:endParaRPr lang="en-US" sz="2800" dirty="0"/>
          </a:p>
        </p:txBody>
      </p:sp>
      <p:pic>
        <p:nvPicPr>
          <p:cNvPr id="1026" name="Picture 2" descr="Elders Instead of Priests or Senior Pastors - Discovering biblical Church"/>
          <p:cNvPicPr>
            <a:picLocks noChangeAspect="1" noChangeArrowheads="1"/>
          </p:cNvPicPr>
          <p:nvPr/>
        </p:nvPicPr>
        <p:blipFill>
          <a:blip r:embed="rId2" cstate="print"/>
          <a:srcRect/>
          <a:stretch>
            <a:fillRect/>
          </a:stretch>
        </p:blipFill>
        <p:spPr bwMode="auto">
          <a:xfrm>
            <a:off x="838200" y="2057400"/>
            <a:ext cx="6629400" cy="467944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457200"/>
            <a:ext cx="6603411" cy="2677656"/>
          </a:xfrm>
          <a:prstGeom prst="rect">
            <a:avLst/>
          </a:prstGeom>
          <a:noFill/>
        </p:spPr>
        <p:txBody>
          <a:bodyPr wrap="none" rtlCol="0">
            <a:spAutoFit/>
          </a:bodyPr>
          <a:lstStyle/>
          <a:p>
            <a:r>
              <a:rPr lang="en-US" sz="2800" dirty="0" smtClean="0">
                <a:effectLst>
                  <a:outerShdw blurRad="38100" dist="38100" dir="2700000" algn="tl">
                    <a:srgbClr val="000000">
                      <a:alpha val="43137"/>
                    </a:srgbClr>
                  </a:outerShdw>
                </a:effectLst>
              </a:rPr>
              <a:t>Pastor – preaching and worship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primary pastoral care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elders also care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pastor teaching?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elders teaching?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elders and pastor together lead</a:t>
            </a:r>
            <a:endParaRPr lang="en-US" sz="2800" dirty="0">
              <a:effectLst>
                <a:outerShdw blurRad="38100" dist="38100" dir="2700000" algn="tl">
                  <a:srgbClr val="000000">
                    <a:alpha val="43137"/>
                  </a:srgbClr>
                </a:outerShdw>
              </a:effectLst>
            </a:endParaRPr>
          </a:p>
        </p:txBody>
      </p:sp>
      <p:pic>
        <p:nvPicPr>
          <p:cNvPr id="3" name="Picture 2" descr="City on a Hill Plainwell/Otsego - Home"/>
          <p:cNvPicPr>
            <a:picLocks noChangeAspect="1" noChangeArrowheads="1"/>
          </p:cNvPicPr>
          <p:nvPr/>
        </p:nvPicPr>
        <p:blipFill>
          <a:blip r:embed="rId2" cstate="print"/>
          <a:srcRect/>
          <a:stretch>
            <a:fillRect/>
          </a:stretch>
        </p:blipFill>
        <p:spPr bwMode="auto">
          <a:xfrm>
            <a:off x="2362200" y="3124199"/>
            <a:ext cx="4952999" cy="3709525"/>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2" cstate="print"/>
          <a:srcRect/>
          <a:stretch>
            <a:fillRect/>
          </a:stretch>
        </p:blipFill>
        <p:spPr bwMode="auto">
          <a:xfrm>
            <a:off x="2743200" y="1462689"/>
            <a:ext cx="4191000" cy="5395311"/>
          </a:xfrm>
          <a:prstGeom prst="rect">
            <a:avLst/>
          </a:prstGeom>
          <a:noFill/>
          <a:ln w="9525">
            <a:noFill/>
            <a:miter lim="800000"/>
            <a:headEnd/>
            <a:tailEnd/>
          </a:ln>
          <a:effectLst/>
        </p:spPr>
      </p:pic>
      <p:sp>
        <p:nvSpPr>
          <p:cNvPr id="3" name="TextBox 2"/>
          <p:cNvSpPr txBox="1"/>
          <p:nvPr/>
        </p:nvSpPr>
        <p:spPr>
          <a:xfrm>
            <a:off x="2895600" y="457200"/>
            <a:ext cx="3439852" cy="523220"/>
          </a:xfrm>
          <a:prstGeom prst="rect">
            <a:avLst/>
          </a:prstGeom>
          <a:noFill/>
        </p:spPr>
        <p:txBody>
          <a:bodyPr wrap="none" rtlCol="0">
            <a:spAutoFit/>
          </a:bodyPr>
          <a:lstStyle/>
          <a:p>
            <a:r>
              <a:rPr lang="en-US" sz="2800" dirty="0" smtClean="0">
                <a:effectLst>
                  <a:outerShdw blurRad="38100" dist="38100" dir="2700000" algn="tl">
                    <a:srgbClr val="000000">
                      <a:alpha val="43137"/>
                    </a:srgbClr>
                  </a:outerShdw>
                </a:effectLst>
              </a:rPr>
              <a:t>Medium Sized Church </a:t>
            </a: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609600"/>
            <a:ext cx="6762044" cy="4401205"/>
          </a:xfrm>
          <a:prstGeom prst="rect">
            <a:avLst/>
          </a:prstGeom>
          <a:noFill/>
        </p:spPr>
        <p:txBody>
          <a:bodyPr wrap="none" rtlCol="0">
            <a:spAutoFit/>
          </a:bodyPr>
          <a:lstStyle/>
          <a:p>
            <a:r>
              <a:rPr lang="en-US" sz="2800" dirty="0" smtClean="0">
                <a:effectLst>
                  <a:outerShdw blurRad="38100" dist="38100" dir="2700000" algn="tl">
                    <a:srgbClr val="000000">
                      <a:alpha val="43137"/>
                    </a:srgbClr>
                  </a:outerShdw>
                </a:effectLst>
              </a:rPr>
              <a:t>Medium Church  to Large Church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Pastor more of a leader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Elders take roles: (3-year terms)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Shepherding Elders 	6</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Governing  Elders		6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Pray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Approve  (budgets, plans)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Evaluate</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Support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a:t>
            </a: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295400"/>
            <a:ext cx="4448141" cy="2677656"/>
          </a:xfrm>
          <a:prstGeom prst="rect">
            <a:avLst/>
          </a:prstGeom>
          <a:noFill/>
        </p:spPr>
        <p:txBody>
          <a:bodyPr wrap="none" rtlCol="0">
            <a:spAutoFit/>
          </a:bodyPr>
          <a:lstStyle/>
          <a:p>
            <a:r>
              <a:rPr lang="en-US" sz="2800" dirty="0" smtClean="0">
                <a:effectLst>
                  <a:outerShdw blurRad="38100" dist="38100" dir="2700000" algn="tl">
                    <a:srgbClr val="000000">
                      <a:alpha val="43137"/>
                    </a:srgbClr>
                  </a:outerShdw>
                </a:effectLst>
              </a:rPr>
              <a:t>Functional Teams (No terms)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Finance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Facility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Personnel </a:t>
            </a:r>
          </a:p>
          <a:p>
            <a:endParaRPr lang="en-US" sz="2800" dirty="0" smtClean="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	Part-time staff </a:t>
            </a: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Eldership: In the Disciples Tradition Welcome. - ppt download"/>
          <p:cNvPicPr>
            <a:picLocks noChangeAspect="1" noChangeArrowheads="1"/>
          </p:cNvPicPr>
          <p:nvPr/>
        </p:nvPicPr>
        <p:blipFill>
          <a:blip r:embed="rId2" cstate="print"/>
          <a:srcRect/>
          <a:stretch>
            <a:fillRect/>
          </a:stretch>
        </p:blipFill>
        <p:spPr bwMode="auto">
          <a:xfrm>
            <a:off x="0" y="0"/>
            <a:ext cx="9169400" cy="695325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609600"/>
            <a:ext cx="2820900" cy="523220"/>
          </a:xfrm>
          <a:prstGeom prst="rect">
            <a:avLst/>
          </a:prstGeom>
          <a:noFill/>
        </p:spPr>
        <p:txBody>
          <a:bodyPr wrap="none" rtlCol="0">
            <a:spAutoFit/>
          </a:bodyPr>
          <a:lstStyle/>
          <a:p>
            <a:r>
              <a:rPr lang="en-US" sz="2800" dirty="0" smtClean="0">
                <a:effectLst>
                  <a:outerShdw blurRad="38100" dist="38100" dir="2700000" algn="tl">
                    <a:srgbClr val="000000">
                      <a:alpha val="43137"/>
                    </a:srgbClr>
                  </a:outerShdw>
                </a:effectLst>
              </a:rPr>
              <a:t>The Mega Church </a:t>
            </a:r>
            <a:endParaRPr lang="en-US" sz="2800" dirty="0">
              <a:effectLst>
                <a:outerShdw blurRad="38100" dist="38100" dir="2700000" algn="tl">
                  <a:srgbClr val="000000">
                    <a:alpha val="43137"/>
                  </a:srgbClr>
                </a:outerShdw>
              </a:effectLst>
            </a:endParaRPr>
          </a:p>
        </p:txBody>
      </p:sp>
      <p:pic>
        <p:nvPicPr>
          <p:cNvPr id="28674" name="Picture 2" descr="CROSSPOINT CHURCH - 6950 Edison Ave, Chino, California - Churches ..."/>
          <p:cNvPicPr>
            <a:picLocks noChangeAspect="1" noChangeArrowheads="1"/>
          </p:cNvPicPr>
          <p:nvPr/>
        </p:nvPicPr>
        <p:blipFill>
          <a:blip r:embed="rId2" cstate="print"/>
          <a:srcRect/>
          <a:stretch>
            <a:fillRect/>
          </a:stretch>
        </p:blipFill>
        <p:spPr bwMode="auto">
          <a:xfrm>
            <a:off x="1828800" y="1524000"/>
            <a:ext cx="4953000" cy="49530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152400"/>
            <a:ext cx="8991600" cy="6617196"/>
          </a:xfrm>
          <a:prstGeom prst="rect">
            <a:avLst/>
          </a:prstGeom>
          <a:noFill/>
        </p:spPr>
        <p:txBody>
          <a:bodyPr wrap="square" rtlCol="0">
            <a:spAutoFit/>
          </a:bodyPr>
          <a:lstStyle/>
          <a:p>
            <a:r>
              <a:rPr lang="en-US" sz="2800" dirty="0" smtClean="0">
                <a:effectLst>
                  <a:outerShdw blurRad="38100" dist="38100" dir="2700000" algn="tl">
                    <a:srgbClr val="000000">
                      <a:alpha val="43137"/>
                    </a:srgbClr>
                  </a:outerShdw>
                </a:effectLst>
              </a:rPr>
              <a:t>Elders Functioning as a Ruling Body</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Pastor is primary leader</a:t>
            </a:r>
          </a:p>
          <a:p>
            <a:endParaRPr lang="en-US" dirty="0" smtClean="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	Pastor given authority and support</a:t>
            </a:r>
            <a:br>
              <a:rPr lang="en-US" sz="2800"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		Evaluated for effectiveness </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Ministry Evaluated regularly</a:t>
            </a:r>
          </a:p>
          <a:p>
            <a:endParaRPr lang="en-US" dirty="0" smtClean="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	Multiple staff in ministry areas</a:t>
            </a:r>
          </a:p>
          <a:p>
            <a:r>
              <a:rPr lang="en-US" sz="2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Worship </a:t>
            </a:r>
          </a:p>
          <a:p>
            <a:r>
              <a:rPr lang="en-US" sz="2400" dirty="0" smtClean="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Children </a:t>
            </a:r>
          </a:p>
          <a:p>
            <a:r>
              <a:rPr lang="en-US" sz="2400" dirty="0" smtClean="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Youth </a:t>
            </a:r>
          </a:p>
          <a:p>
            <a:r>
              <a:rPr lang="en-US" sz="2400" dirty="0" smtClean="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Missions </a:t>
            </a:r>
          </a:p>
          <a:p>
            <a:r>
              <a:rPr lang="en-US" sz="2400" dirty="0" smtClean="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Evangelism </a:t>
            </a:r>
          </a:p>
          <a:p>
            <a:endParaRPr lang="en-US" sz="2400" dirty="0" smtClean="0">
              <a:effectLst>
                <a:outerShdw blurRad="38100" dist="38100" dir="2700000" algn="tl">
                  <a:srgbClr val="000000">
                    <a:alpha val="43137"/>
                  </a:srgbClr>
                </a:outerShdw>
              </a:effectLst>
            </a:endParaRPr>
          </a:p>
          <a:p>
            <a:r>
              <a:rPr lang="en-US" sz="2400" dirty="0" smtClean="0">
                <a:effectLst>
                  <a:outerShdw blurRad="38100" dist="38100" dir="2700000" algn="tl">
                    <a:srgbClr val="000000">
                      <a:alpha val="43137"/>
                    </a:srgbClr>
                  </a:outerShdw>
                </a:effectLst>
              </a:rPr>
              <a:t>		Finance </a:t>
            </a:r>
          </a:p>
          <a:p>
            <a:r>
              <a:rPr lang="en-US" sz="2400" dirty="0" smtClean="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Facility </a:t>
            </a:r>
          </a:p>
          <a:p>
            <a:r>
              <a:rPr lang="en-US" sz="2400" dirty="0" smtClean="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	Personnel </a:t>
            </a:r>
            <a:endParaRPr lang="en-US" sz="2400" dirty="0">
              <a:effectLst>
                <a:outerShdw blurRad="38100" dist="38100" dir="2700000" algn="tl">
                  <a:srgbClr val="000000">
                    <a:alpha val="43137"/>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295400"/>
            <a:ext cx="5867400" cy="3108543"/>
          </a:xfrm>
          <a:prstGeom prst="rect">
            <a:avLst/>
          </a:prstGeom>
          <a:noFill/>
        </p:spPr>
        <p:txBody>
          <a:bodyPr wrap="square" rtlCol="0">
            <a:spAutoFit/>
          </a:bodyPr>
          <a:lstStyle/>
          <a:p>
            <a:r>
              <a:rPr lang="en-US" sz="2800" dirty="0" smtClean="0">
                <a:effectLst>
                  <a:outerShdw blurRad="38100" dist="38100" dir="2700000" algn="tl">
                    <a:srgbClr val="000000">
                      <a:alpha val="43137"/>
                    </a:srgbClr>
                  </a:outerShdw>
                </a:effectLst>
              </a:rPr>
              <a:t>What Does Your Church Need?</a:t>
            </a:r>
          </a:p>
          <a:p>
            <a:endParaRPr lang="en-US" sz="2800" dirty="0" smtClean="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What are your spiritual gifts?</a:t>
            </a:r>
          </a:p>
          <a:p>
            <a:endParaRPr lang="en-US" sz="2800" dirty="0" smtClean="0">
              <a:effectLst>
                <a:outerShdw blurRad="38100" dist="38100" dir="2700000" algn="tl">
                  <a:srgbClr val="000000">
                    <a:alpha val="43137"/>
                  </a:srgbClr>
                </a:outerShdw>
              </a:effectLst>
            </a:endParaRPr>
          </a:p>
          <a:p>
            <a:r>
              <a:rPr lang="en-US" sz="2800" dirty="0" smtClean="0">
                <a:effectLst>
                  <a:outerShdw blurRad="38100" dist="38100" dir="2700000" algn="tl">
                    <a:srgbClr val="000000">
                      <a:alpha val="43137"/>
                    </a:srgbClr>
                  </a:outerShdw>
                </a:effectLst>
              </a:rPr>
              <a:t>Elders are necessary. </a:t>
            </a:r>
          </a:p>
          <a:p>
            <a:endParaRPr lang="en-US" sz="2800" dirty="0" smtClean="0">
              <a:effectLst>
                <a:outerShdw blurRad="38100" dist="38100" dir="2700000" algn="tl">
                  <a:srgbClr val="000000">
                    <a:alpha val="43137"/>
                  </a:srgbClr>
                </a:outerShdw>
              </a:effectLst>
            </a:endParaRPr>
          </a:p>
          <a:p>
            <a:endParaRPr lang="en-US" sz="2800"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57200"/>
            <a:ext cx="8915400" cy="3970318"/>
          </a:xfrm>
          <a:prstGeom prst="rect">
            <a:avLst/>
          </a:prstGeom>
        </p:spPr>
        <p:txBody>
          <a:bodyPr wrap="square">
            <a:spAutoFit/>
          </a:bodyPr>
          <a:lstStyle/>
          <a:p>
            <a:r>
              <a:rPr lang="en-US" sz="2800" dirty="0">
                <a:effectLst>
                  <a:outerShdw blurRad="38100" dist="38100" dir="2700000" algn="tl">
                    <a:srgbClr val="000000">
                      <a:alpha val="43137"/>
                    </a:srgbClr>
                  </a:outerShdw>
                </a:effectLst>
                <a:hlinkClick r:id="rId2"/>
              </a:rPr>
              <a:t>Titus 1:7-9</a:t>
            </a:r>
            <a:r>
              <a:rPr lang="en-US" sz="2800" dirty="0" smtClean="0">
                <a:effectLst>
                  <a:outerShdw blurRad="38100" dist="38100" dir="2700000" algn="tl">
                    <a:srgbClr val="000000">
                      <a:alpha val="43137"/>
                    </a:srgbClr>
                  </a:outerShdw>
                </a:effectLst>
              </a:rPr>
              <a:t/>
            </a:r>
            <a:br>
              <a:rPr lang="en-US" sz="2800" dirty="0" smtClean="0">
                <a:effectLst>
                  <a:outerShdw blurRad="38100" dist="38100" dir="2700000" algn="tl">
                    <a:srgbClr val="000000">
                      <a:alpha val="43137"/>
                    </a:srgbClr>
                  </a:outerShdw>
                </a:effectLst>
              </a:rPr>
            </a:br>
            <a:r>
              <a:rPr lang="en-US" sz="2800" dirty="0">
                <a:effectLst>
                  <a:outerShdw blurRad="38100" dist="38100" dir="2700000" algn="tl">
                    <a:srgbClr val="000000">
                      <a:alpha val="43137"/>
                    </a:srgbClr>
                  </a:outerShdw>
                </a:effectLst>
              </a:rPr>
              <a:t>Since an </a:t>
            </a:r>
            <a:r>
              <a:rPr lang="en-US" sz="2800" b="1" dirty="0">
                <a:solidFill>
                  <a:srgbClr val="FF0000"/>
                </a:solidFill>
                <a:effectLst>
                  <a:outerShdw blurRad="38100" dist="38100" dir="2700000" algn="tl">
                    <a:srgbClr val="000000">
                      <a:alpha val="43137"/>
                    </a:srgbClr>
                  </a:outerShdw>
                </a:effectLst>
              </a:rPr>
              <a:t>overseer</a:t>
            </a:r>
            <a:r>
              <a:rPr lang="en-US" sz="2800" dirty="0">
                <a:effectLst>
                  <a:outerShdw blurRad="38100" dist="38100" dir="2700000" algn="tl">
                    <a:srgbClr val="000000">
                      <a:alpha val="43137"/>
                    </a:srgbClr>
                  </a:outerShdw>
                </a:effectLst>
              </a:rPr>
              <a:t> manages God’s household, he must be blameless—not overbearing, not quick-tempered, not given to drunkenness, not violent, not pursuing dishonest gain. Rather, he must be hospitable, one who loves what is good, who is self-controlled, upright, holy and disciplined. He must hold firmly to the trustworthy message as it has been taught, so that he can encourage others by sound doctrine and refute those who oppose 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990600"/>
            <a:ext cx="7696200" cy="1384995"/>
          </a:xfrm>
          <a:prstGeom prst="rect">
            <a:avLst/>
          </a:prstGeom>
        </p:spPr>
        <p:txBody>
          <a:bodyPr wrap="square">
            <a:spAutoFit/>
          </a:bodyPr>
          <a:lstStyle/>
          <a:p>
            <a:r>
              <a:rPr lang="en-US" sz="2800" dirty="0">
                <a:effectLst>
                  <a:outerShdw blurRad="38100" dist="38100" dir="2700000" algn="tl">
                    <a:srgbClr val="000000">
                      <a:alpha val="43137"/>
                    </a:srgbClr>
                  </a:outerShdw>
                </a:effectLst>
              </a:rPr>
              <a:t>1 Timothy 3:1</a:t>
            </a:r>
          </a:p>
          <a:p>
            <a:r>
              <a:rPr lang="en-US" sz="2800" b="1" dirty="0" smtClean="0">
                <a:effectLst>
                  <a:outerShdw blurRad="38100" dist="38100" dir="2700000" algn="tl">
                    <a:srgbClr val="000000">
                      <a:alpha val="43137"/>
                    </a:srgbClr>
                  </a:outerShdw>
                </a:effectLst>
              </a:rPr>
              <a:t>3</a:t>
            </a:r>
            <a:r>
              <a:rPr lang="en-US" sz="2800" b="1"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Here is a trustworthy saying: Whoever aspires to be an </a:t>
            </a:r>
            <a:r>
              <a:rPr lang="en-US" sz="2800" dirty="0">
                <a:solidFill>
                  <a:srgbClr val="FF0000"/>
                </a:solidFill>
                <a:effectLst>
                  <a:outerShdw blurRad="38100" dist="38100" dir="2700000" algn="tl">
                    <a:srgbClr val="000000">
                      <a:alpha val="43137"/>
                    </a:srgbClr>
                  </a:outerShdw>
                </a:effectLst>
              </a:rPr>
              <a:t>overseer</a:t>
            </a:r>
            <a:r>
              <a:rPr lang="en-US" sz="2800" dirty="0">
                <a:effectLst>
                  <a:outerShdw blurRad="38100" dist="38100" dir="2700000" algn="tl">
                    <a:srgbClr val="000000">
                      <a:alpha val="43137"/>
                    </a:srgbClr>
                  </a:outerShdw>
                </a:effectLst>
              </a:rPr>
              <a:t> desires a noble task.</a:t>
            </a:r>
          </a:p>
        </p:txBody>
      </p:sp>
      <p:sp>
        <p:nvSpPr>
          <p:cNvPr id="3" name="Rectangle 2"/>
          <p:cNvSpPr/>
          <p:nvPr/>
        </p:nvSpPr>
        <p:spPr>
          <a:xfrm>
            <a:off x="533400" y="2551837"/>
            <a:ext cx="7772400" cy="2677656"/>
          </a:xfrm>
          <a:prstGeom prst="rect">
            <a:avLst/>
          </a:prstGeom>
        </p:spPr>
        <p:txBody>
          <a:bodyPr wrap="square">
            <a:spAutoFit/>
          </a:bodyPr>
          <a:lstStyle/>
          <a:p>
            <a:r>
              <a:rPr lang="en-US" sz="2800" dirty="0">
                <a:effectLst>
                  <a:outerShdw blurRad="38100" dist="38100" dir="2700000" algn="tl">
                    <a:srgbClr val="000000">
                      <a:alpha val="43137"/>
                    </a:srgbClr>
                  </a:outerShdw>
                </a:effectLst>
              </a:rPr>
              <a:t>Acts 20:28</a:t>
            </a:r>
          </a:p>
          <a:p>
            <a:r>
              <a:rPr lang="en-US" sz="2800" dirty="0">
                <a:effectLst>
                  <a:outerShdw blurRad="38100" dist="38100" dir="2700000" algn="tl">
                    <a:srgbClr val="000000">
                      <a:alpha val="43137"/>
                    </a:srgbClr>
                  </a:outerShdw>
                </a:effectLst>
              </a:rPr>
              <a:t>New International Version</a:t>
            </a:r>
          </a:p>
          <a:p>
            <a:r>
              <a:rPr lang="en-US" sz="2800" b="1" baseline="30000" dirty="0">
                <a:effectLst>
                  <a:outerShdw blurRad="38100" dist="38100" dir="2700000" algn="tl">
                    <a:srgbClr val="000000">
                      <a:alpha val="43137"/>
                    </a:srgbClr>
                  </a:outerShdw>
                </a:effectLst>
              </a:rPr>
              <a:t>28 </a:t>
            </a:r>
            <a:r>
              <a:rPr lang="en-US" sz="2800" dirty="0">
                <a:effectLst>
                  <a:outerShdw blurRad="38100" dist="38100" dir="2700000" algn="tl">
                    <a:srgbClr val="000000">
                      <a:alpha val="43137"/>
                    </a:srgbClr>
                  </a:outerShdw>
                </a:effectLst>
              </a:rPr>
              <a:t>Keep watch over yourselves and all the flock of which the Holy Spirit has made you </a:t>
            </a:r>
            <a:r>
              <a:rPr lang="en-US" sz="2800" dirty="0">
                <a:solidFill>
                  <a:srgbClr val="FF0000"/>
                </a:solidFill>
                <a:effectLst>
                  <a:outerShdw blurRad="38100" dist="38100" dir="2700000" algn="tl">
                    <a:srgbClr val="000000">
                      <a:alpha val="43137"/>
                    </a:srgbClr>
                  </a:outerShdw>
                </a:effectLst>
              </a:rPr>
              <a:t>overseers</a:t>
            </a:r>
            <a:r>
              <a:rPr lang="en-US" sz="2800" dirty="0">
                <a:effectLst>
                  <a:outerShdw blurRad="38100" dist="38100" dir="2700000" algn="tl">
                    <a:srgbClr val="000000">
                      <a:alpha val="43137"/>
                    </a:srgbClr>
                  </a:outerShdw>
                </a:effectLst>
              </a:rPr>
              <a:t>. Be shepherds of the church of God</a:t>
            </a:r>
            <a:r>
              <a:rPr lang="en-US" sz="2800" dirty="0" smtClean="0">
                <a:effectLst>
                  <a:outerShdw blurRad="38100" dist="38100" dir="2700000" algn="tl">
                    <a:srgbClr val="000000">
                      <a:alpha val="43137"/>
                    </a:srgbClr>
                  </a:outerShdw>
                </a:effectLst>
              </a:rPr>
              <a:t>,</a:t>
            </a:r>
            <a:r>
              <a:rPr lang="en-US" sz="2800" dirty="0">
                <a:effectLst>
                  <a:outerShdw blurRad="38100" dist="38100" dir="2700000" algn="tl">
                    <a:srgbClr val="000000">
                      <a:alpha val="43137"/>
                    </a:srgbClr>
                  </a:outerShdw>
                </a:effectLst>
              </a:rPr>
              <a:t> which he bought with his own blood</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752600"/>
            <a:ext cx="7391400" cy="1384995"/>
          </a:xfrm>
          <a:prstGeom prst="rect">
            <a:avLst/>
          </a:prstGeom>
        </p:spPr>
        <p:txBody>
          <a:bodyPr wrap="square">
            <a:spAutoFit/>
          </a:bodyPr>
          <a:lstStyle/>
          <a:p>
            <a:r>
              <a:rPr lang="en-US" sz="2800" b="1" dirty="0">
                <a:effectLst>
                  <a:outerShdw blurRad="38100" dist="38100" dir="2700000" algn="tl">
                    <a:srgbClr val="000000">
                      <a:alpha val="43137"/>
                    </a:srgbClr>
                  </a:outerShdw>
                </a:effectLst>
              </a:rPr>
              <a:t>1 </a:t>
            </a:r>
            <a:r>
              <a:rPr lang="en-US" sz="2800" dirty="0">
                <a:effectLst>
                  <a:outerShdw blurRad="38100" dist="38100" dir="2700000" algn="tl">
                    <a:srgbClr val="000000">
                      <a:alpha val="43137"/>
                    </a:srgbClr>
                  </a:outerShdw>
                </a:effectLst>
              </a:rPr>
              <a:t>Paul and Timothy, servants of Christ Jesus,</a:t>
            </a:r>
          </a:p>
          <a:p>
            <a:r>
              <a:rPr lang="en-US" sz="2800" dirty="0">
                <a:effectLst>
                  <a:outerShdw blurRad="38100" dist="38100" dir="2700000" algn="tl">
                    <a:srgbClr val="000000">
                      <a:alpha val="43137"/>
                    </a:srgbClr>
                  </a:outerShdw>
                </a:effectLst>
              </a:rPr>
              <a:t>To all God’s holy people in Christ Jesus at Philippi, together with the </a:t>
            </a:r>
            <a:r>
              <a:rPr lang="en-US" sz="2800" dirty="0">
                <a:solidFill>
                  <a:srgbClr val="FF0000"/>
                </a:solidFill>
                <a:effectLst>
                  <a:outerShdw blurRad="38100" dist="38100" dir="2700000" algn="tl">
                    <a:srgbClr val="000000">
                      <a:alpha val="43137"/>
                    </a:srgbClr>
                  </a:outerShdw>
                </a:effectLst>
              </a:rPr>
              <a:t>overseers</a:t>
            </a:r>
            <a:r>
              <a:rPr lang="en-US" sz="2800" dirty="0">
                <a:effectLst>
                  <a:outerShdw blurRad="38100" dist="38100" dir="2700000" algn="tl">
                    <a:srgbClr val="000000">
                      <a:alpha val="43137"/>
                    </a:srgbClr>
                  </a:outerShdw>
                </a:effectLst>
              </a:rPr>
              <a:t> and </a:t>
            </a:r>
            <a:r>
              <a:rPr lang="en-US" sz="2800" dirty="0" smtClean="0">
                <a:effectLst>
                  <a:outerShdw blurRad="38100" dist="38100" dir="2700000" algn="tl">
                    <a:srgbClr val="000000">
                      <a:alpha val="43137"/>
                    </a:srgbClr>
                  </a:outerShdw>
                </a:effectLst>
              </a:rPr>
              <a:t>deacons</a:t>
            </a:r>
            <a:r>
              <a:rPr lang="en-US" sz="2800" baseline="30000" dirty="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p:txBody>
      </p:sp>
      <p:sp>
        <p:nvSpPr>
          <p:cNvPr id="3" name="TextBox 2"/>
          <p:cNvSpPr txBox="1"/>
          <p:nvPr/>
        </p:nvSpPr>
        <p:spPr>
          <a:xfrm>
            <a:off x="838200" y="1219200"/>
            <a:ext cx="2310248" cy="523220"/>
          </a:xfrm>
          <a:prstGeom prst="rect">
            <a:avLst/>
          </a:prstGeom>
          <a:noFill/>
        </p:spPr>
        <p:txBody>
          <a:bodyPr wrap="none" rtlCol="0">
            <a:spAutoFit/>
          </a:bodyPr>
          <a:lstStyle/>
          <a:p>
            <a:r>
              <a:rPr lang="en-US" sz="2800" dirty="0" smtClean="0">
                <a:effectLst>
                  <a:outerShdw blurRad="38100" dist="38100" dir="2700000" algn="tl">
                    <a:srgbClr val="000000">
                      <a:alpha val="43137"/>
                    </a:srgbClr>
                  </a:outerShdw>
                </a:effectLst>
              </a:rPr>
              <a:t>Philippians 1:1</a:t>
            </a: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219200"/>
            <a:ext cx="7620000" cy="2677656"/>
          </a:xfrm>
          <a:prstGeom prst="rect">
            <a:avLst/>
          </a:prstGeom>
          <a:noFill/>
        </p:spPr>
        <p:txBody>
          <a:bodyPr wrap="square" rtlCol="0">
            <a:spAutoFit/>
          </a:bodyPr>
          <a:lstStyle/>
          <a:p>
            <a:r>
              <a:rPr lang="en-US" sz="2800" dirty="0" err="1" smtClean="0">
                <a:effectLst>
                  <a:outerShdw blurRad="38100" dist="38100" dir="2700000" algn="tl">
                    <a:srgbClr val="000000">
                      <a:alpha val="43137"/>
                    </a:srgbClr>
                  </a:outerShdw>
                </a:effectLst>
              </a:rPr>
              <a:t>Episcopos</a:t>
            </a:r>
            <a:endParaRPr lang="en-US" sz="2800" dirty="0" smtClean="0">
              <a:effectLst>
                <a:outerShdw blurRad="38100" dist="38100" dir="2700000" algn="tl">
                  <a:srgbClr val="000000">
                    <a:alpha val="43137"/>
                  </a:srgbClr>
                </a:outerShdw>
              </a:effectLst>
            </a:endParaRPr>
          </a:p>
          <a:p>
            <a:endParaRPr lang="en-US" sz="2800" dirty="0">
              <a:effectLst>
                <a:outerShdw blurRad="38100" dist="38100" dir="2700000" algn="tl">
                  <a:srgbClr val="000000">
                    <a:alpha val="43137"/>
                  </a:srgbClr>
                </a:outerShdw>
              </a:effectLst>
            </a:endParaRPr>
          </a:p>
          <a:p>
            <a:r>
              <a:rPr lang="en-US" sz="2800" b="1" dirty="0"/>
              <a:t>one who has the responsibility of safeguarding or seeing to it that something is done in the correct way, </a:t>
            </a:r>
            <a:r>
              <a:rPr lang="en-US" sz="2800" b="1" i="1" dirty="0" smtClean="0"/>
              <a:t>guardian</a:t>
            </a:r>
            <a:r>
              <a:rPr lang="en-US" sz="2800" dirty="0" smtClean="0"/>
              <a:t>.</a:t>
            </a:r>
          </a:p>
          <a:p>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Lexicon of the Greek Language</a:t>
            </a: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304800"/>
            <a:ext cx="3252814" cy="584775"/>
          </a:xfrm>
          <a:prstGeom prst="rect">
            <a:avLst/>
          </a:prstGeom>
          <a:noFill/>
        </p:spPr>
        <p:txBody>
          <a:bodyPr wrap="none" rtlCol="0">
            <a:spAutoFit/>
          </a:bodyPr>
          <a:lstStyle/>
          <a:p>
            <a:r>
              <a:rPr lang="en-US" sz="3200" dirty="0" smtClean="0">
                <a:effectLst>
                  <a:outerShdw blurRad="38100" dist="38100" dir="2700000" algn="tl">
                    <a:srgbClr val="000000">
                      <a:alpha val="43137"/>
                    </a:srgbClr>
                  </a:outerShdw>
                </a:effectLst>
              </a:rPr>
              <a:t>Leading the Sheep</a:t>
            </a:r>
            <a:endParaRPr lang="en-US" sz="3200" dirty="0">
              <a:effectLst>
                <a:outerShdw blurRad="38100" dist="38100" dir="2700000" algn="tl">
                  <a:srgbClr val="000000">
                    <a:alpha val="43137"/>
                  </a:srgbClr>
                </a:outerShdw>
              </a:effectLst>
            </a:endParaRPr>
          </a:p>
        </p:txBody>
      </p:sp>
      <p:pic>
        <p:nvPicPr>
          <p:cNvPr id="1026" name="Picture 2" descr="Evangelism Begins with the Senior Pastor"/>
          <p:cNvPicPr>
            <a:picLocks noChangeAspect="1" noChangeArrowheads="1"/>
          </p:cNvPicPr>
          <p:nvPr/>
        </p:nvPicPr>
        <p:blipFill>
          <a:blip r:embed="rId2" cstate="print"/>
          <a:srcRect/>
          <a:stretch>
            <a:fillRect/>
          </a:stretch>
        </p:blipFill>
        <p:spPr bwMode="auto">
          <a:xfrm>
            <a:off x="0" y="1132295"/>
            <a:ext cx="9144000" cy="572570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295400"/>
            <a:ext cx="6467604" cy="1077218"/>
          </a:xfrm>
          <a:prstGeom prst="rect">
            <a:avLst/>
          </a:prstGeom>
          <a:noFill/>
        </p:spPr>
        <p:txBody>
          <a:bodyPr wrap="none" rtlCol="0">
            <a:spAutoFit/>
          </a:bodyPr>
          <a:lstStyle/>
          <a:p>
            <a:r>
              <a:rPr lang="en-US" sz="3200" dirty="0" smtClean="0">
                <a:effectLst>
                  <a:outerShdw blurRad="38100" dist="38100" dir="2700000" algn="tl">
                    <a:srgbClr val="000000">
                      <a:alpha val="43137"/>
                    </a:srgbClr>
                  </a:outerShdw>
                </a:effectLst>
              </a:rPr>
              <a:t>Mission</a:t>
            </a:r>
          </a:p>
          <a:p>
            <a:r>
              <a:rPr lang="en-US" sz="3200" dirty="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Defining why your church exists </a:t>
            </a:r>
            <a:endParaRPr lang="en-US" sz="3200"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066800"/>
            <a:ext cx="6477000" cy="2492990"/>
          </a:xfrm>
          <a:prstGeom prst="rect">
            <a:avLst/>
          </a:prstGeom>
          <a:noFill/>
        </p:spPr>
        <p:txBody>
          <a:bodyPr wrap="square" rtlCol="0">
            <a:spAutoFit/>
          </a:bodyPr>
          <a:lstStyle/>
          <a:p>
            <a:r>
              <a:rPr lang="en-US" sz="3200" dirty="0" smtClean="0">
                <a:effectLst>
                  <a:outerShdw blurRad="38100" dist="38100" dir="2700000" algn="tl">
                    <a:srgbClr val="000000">
                      <a:alpha val="43137"/>
                    </a:srgbClr>
                  </a:outerShdw>
                </a:effectLst>
              </a:rPr>
              <a:t>Worship </a:t>
            </a:r>
          </a:p>
          <a:p>
            <a:r>
              <a:rPr lang="en-US" sz="3200" dirty="0" smtClean="0">
                <a:effectLst>
                  <a:outerShdw blurRad="38100" dist="38100" dir="2700000" algn="tl">
                    <a:srgbClr val="000000">
                      <a:alpha val="43137"/>
                    </a:srgbClr>
                  </a:outerShdw>
                </a:effectLst>
              </a:rPr>
              <a:t>Education/Discipleship </a:t>
            </a:r>
          </a:p>
          <a:p>
            <a:r>
              <a:rPr lang="en-US" sz="3200" dirty="0" smtClean="0">
                <a:effectLst>
                  <a:outerShdw blurRad="38100" dist="38100" dir="2700000" algn="tl">
                    <a:srgbClr val="000000">
                      <a:alpha val="43137"/>
                    </a:srgbClr>
                  </a:outerShdw>
                </a:effectLst>
              </a:rPr>
              <a:t>Evangelism </a:t>
            </a:r>
          </a:p>
          <a:p>
            <a:r>
              <a:rPr lang="en-US" sz="3200" dirty="0" smtClean="0">
                <a:effectLst>
                  <a:outerShdw blurRad="38100" dist="38100" dir="2700000" algn="tl">
                    <a:srgbClr val="000000">
                      <a:alpha val="43137"/>
                    </a:srgbClr>
                  </a:outerShdw>
                </a:effectLst>
              </a:rPr>
              <a:t>Fellowship </a:t>
            </a:r>
            <a:endParaRPr lang="en-US" sz="2800" dirty="0" smtClean="0">
              <a:effectLst>
                <a:outerShdw blurRad="38100" dist="38100" dir="2700000" algn="tl">
                  <a:srgbClr val="000000">
                    <a:alpha val="43137"/>
                  </a:srgbClr>
                </a:outerShdw>
              </a:effectLst>
            </a:endParaRPr>
          </a:p>
          <a:p>
            <a:endParaRPr lang="en-US" sz="2800"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838200"/>
            <a:ext cx="7003264" cy="1077218"/>
          </a:xfrm>
          <a:prstGeom prst="rect">
            <a:avLst/>
          </a:prstGeom>
          <a:noFill/>
        </p:spPr>
        <p:txBody>
          <a:bodyPr wrap="none" rtlCol="0">
            <a:spAutoFit/>
          </a:bodyPr>
          <a:lstStyle/>
          <a:p>
            <a:r>
              <a:rPr lang="en-US" sz="3200" dirty="0" smtClean="0">
                <a:effectLst>
                  <a:outerShdw blurRad="38100" dist="38100" dir="2700000" algn="tl">
                    <a:srgbClr val="000000">
                      <a:alpha val="43137"/>
                    </a:srgbClr>
                  </a:outerShdw>
                </a:effectLst>
              </a:rPr>
              <a:t>Size of the church matters for Elders and </a:t>
            </a:r>
          </a:p>
          <a:p>
            <a:r>
              <a:rPr lang="en-US" sz="3200" dirty="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Leadership </a:t>
            </a:r>
            <a:endParaRPr lang="en-US" sz="3200" dirty="0">
              <a:effectLst>
                <a:outerShdw blurRad="38100" dist="38100" dir="2700000" algn="tl">
                  <a:srgbClr val="000000">
                    <a:alpha val="43137"/>
                  </a:srgbClr>
                </a:outerShdw>
              </a:effectLst>
            </a:endParaRPr>
          </a:p>
        </p:txBody>
      </p:sp>
      <p:sp>
        <p:nvSpPr>
          <p:cNvPr id="3" name="Rectangle 2"/>
          <p:cNvSpPr/>
          <p:nvPr/>
        </p:nvSpPr>
        <p:spPr>
          <a:xfrm>
            <a:off x="1752600" y="1905000"/>
            <a:ext cx="4572000" cy="4708981"/>
          </a:xfrm>
          <a:prstGeom prst="rect">
            <a:avLst/>
          </a:prstGeom>
        </p:spPr>
        <p:txBody>
          <a:bodyPr>
            <a:spAutoFit/>
          </a:bodyPr>
          <a:lstStyle/>
          <a:p>
            <a:pPr fontAlgn="base"/>
            <a:r>
              <a:rPr lang="en-US" sz="2000" u="sng" dirty="0" smtClean="0">
                <a:effectLst>
                  <a:outerShdw blurRad="38100" dist="38100" dir="2700000" algn="tl">
                    <a:srgbClr val="000000">
                      <a:alpha val="43137"/>
                    </a:srgbClr>
                  </a:outerShdw>
                </a:effectLst>
              </a:rPr>
              <a:t>Mega Church</a:t>
            </a:r>
            <a:r>
              <a:rPr lang="en-US" sz="2000" dirty="0">
                <a:effectLst>
                  <a:outerShdw blurRad="38100" dist="38100" dir="2700000" algn="tl">
                    <a:srgbClr val="000000">
                      <a:alpha val="43137"/>
                    </a:srgbClr>
                  </a:outerShdw>
                </a:effectLst>
              </a:rPr>
              <a:t/>
            </a:r>
            <a:br>
              <a:rPr lang="en-US" sz="2000" dirty="0">
                <a:effectLst>
                  <a:outerShdw blurRad="38100" dist="38100" dir="2700000" algn="tl">
                    <a:srgbClr val="000000">
                      <a:alpha val="43137"/>
                    </a:srgbClr>
                  </a:outerShdw>
                </a:effectLst>
              </a:rPr>
            </a:br>
            <a:r>
              <a:rPr lang="en-US" sz="2000" dirty="0">
                <a:effectLst>
                  <a:outerShdw blurRad="38100" dist="38100" dir="2700000" algn="tl">
                    <a:srgbClr val="000000">
                      <a:alpha val="43137"/>
                    </a:srgbClr>
                  </a:outerShdw>
                </a:effectLst>
              </a:rPr>
              <a:t>Average weekend attendance more than 2,000 </a:t>
            </a:r>
            <a:r>
              <a:rPr lang="en-US" sz="2000" dirty="0" smtClean="0">
                <a:effectLst>
                  <a:outerShdw blurRad="38100" dist="38100" dir="2700000" algn="tl">
                    <a:srgbClr val="000000">
                      <a:alpha val="43137"/>
                    </a:srgbClr>
                  </a:outerShdw>
                </a:effectLst>
              </a:rPr>
              <a:t>people</a:t>
            </a:r>
          </a:p>
          <a:p>
            <a:pPr fontAlgn="base"/>
            <a:r>
              <a:rPr lang="en-US" sz="2000" u="sng" dirty="0" smtClean="0">
                <a:effectLst>
                  <a:outerShdw blurRad="38100" dist="38100" dir="2700000" algn="tl">
                    <a:srgbClr val="000000">
                      <a:alpha val="43137"/>
                    </a:srgbClr>
                  </a:outerShdw>
                </a:effectLst>
              </a:rPr>
              <a:t>Very Large Church</a:t>
            </a:r>
          </a:p>
          <a:p>
            <a:pPr fontAlgn="base"/>
            <a:r>
              <a:rPr lang="en-US" sz="2000" u="sng" dirty="0" smtClean="0">
                <a:effectLst>
                  <a:outerShdw blurRad="38100" dist="38100" dir="2700000" algn="tl">
                    <a:srgbClr val="000000">
                      <a:alpha val="43137"/>
                    </a:srgbClr>
                  </a:outerShdw>
                </a:effectLst>
              </a:rPr>
              <a:t> </a:t>
            </a:r>
            <a:r>
              <a:rPr lang="en-US" sz="2000" dirty="0" smtClean="0">
                <a:effectLst>
                  <a:outerShdw blurRad="38100" dist="38100" dir="2700000" algn="tl">
                    <a:srgbClr val="000000">
                      <a:alpha val="43137"/>
                    </a:srgbClr>
                  </a:outerShdw>
                </a:effectLst>
              </a:rPr>
              <a:t>Average weekend attendance between 701 and 2,000 people</a:t>
            </a:r>
            <a:endParaRPr lang="en-US" sz="2000" u="sng" dirty="0" smtClean="0">
              <a:effectLst>
                <a:outerShdw blurRad="38100" dist="38100" dir="2700000" algn="tl">
                  <a:srgbClr val="000000">
                    <a:alpha val="43137"/>
                  </a:srgbClr>
                </a:outerShdw>
              </a:effectLst>
            </a:endParaRPr>
          </a:p>
          <a:p>
            <a:pPr fontAlgn="base"/>
            <a:r>
              <a:rPr lang="en-US" sz="2000" u="sng" dirty="0" smtClean="0">
                <a:effectLst>
                  <a:outerShdw blurRad="38100" dist="38100" dir="2700000" algn="tl">
                    <a:srgbClr val="000000">
                      <a:alpha val="43137"/>
                    </a:srgbClr>
                  </a:outerShdw>
                </a:effectLst>
              </a:rPr>
              <a:t>Large Church </a:t>
            </a:r>
          </a:p>
          <a:p>
            <a:pPr fontAlgn="base"/>
            <a:r>
              <a:rPr lang="en-US" sz="2000" dirty="0" smtClean="0">
                <a:effectLst>
                  <a:outerShdw blurRad="38100" dist="38100" dir="2700000" algn="tl">
                    <a:srgbClr val="000000">
                      <a:alpha val="43137"/>
                    </a:srgbClr>
                  </a:outerShdw>
                </a:effectLst>
              </a:rPr>
              <a:t>Average weekend attendance between 300 and 700</a:t>
            </a:r>
            <a:endParaRPr lang="en-US" sz="2000" dirty="0">
              <a:effectLst>
                <a:outerShdw blurRad="38100" dist="38100" dir="2700000" algn="tl">
                  <a:srgbClr val="000000">
                    <a:alpha val="43137"/>
                  </a:srgbClr>
                </a:outerShdw>
              </a:effectLst>
            </a:endParaRPr>
          </a:p>
          <a:p>
            <a:pPr fontAlgn="base"/>
            <a:r>
              <a:rPr lang="en-US" sz="2000" u="sng" dirty="0" smtClean="0">
                <a:effectLst>
                  <a:outerShdw blurRad="38100" dist="38100" dir="2700000" algn="tl">
                    <a:srgbClr val="000000">
                      <a:alpha val="43137"/>
                    </a:srgbClr>
                  </a:outerShdw>
                </a:effectLst>
              </a:rPr>
              <a:t>Medium Church </a:t>
            </a:r>
            <a:r>
              <a:rPr lang="en-US" sz="2000" dirty="0">
                <a:effectLst>
                  <a:outerShdw blurRad="38100" dist="38100" dir="2700000" algn="tl">
                    <a:srgbClr val="000000">
                      <a:alpha val="43137"/>
                    </a:srgbClr>
                  </a:outerShdw>
                </a:effectLst>
              </a:rPr>
              <a:t/>
            </a:r>
            <a:br>
              <a:rPr lang="en-US" sz="2000" dirty="0">
                <a:effectLst>
                  <a:outerShdw blurRad="38100" dist="38100" dir="2700000" algn="tl">
                    <a:srgbClr val="000000">
                      <a:alpha val="43137"/>
                    </a:srgbClr>
                  </a:outerShdw>
                </a:effectLst>
              </a:rPr>
            </a:br>
            <a:r>
              <a:rPr lang="en-US" sz="2000" dirty="0">
                <a:effectLst>
                  <a:outerShdw blurRad="38100" dist="38100" dir="2700000" algn="tl">
                    <a:srgbClr val="000000">
                      <a:alpha val="43137"/>
                    </a:srgbClr>
                  </a:outerShdw>
                </a:effectLst>
              </a:rPr>
              <a:t>Average weekend attendance between </a:t>
            </a:r>
            <a:r>
              <a:rPr lang="en-US" sz="2000" dirty="0" smtClean="0">
                <a:effectLst>
                  <a:outerShdw blurRad="38100" dist="38100" dir="2700000" algn="tl">
                    <a:srgbClr val="000000">
                      <a:alpha val="43137"/>
                    </a:srgbClr>
                  </a:outerShdw>
                </a:effectLst>
              </a:rPr>
              <a:t>76 </a:t>
            </a:r>
            <a:r>
              <a:rPr lang="en-US" sz="2000" dirty="0">
                <a:effectLst>
                  <a:outerShdw blurRad="38100" dist="38100" dir="2700000" algn="tl">
                    <a:srgbClr val="000000">
                      <a:alpha val="43137"/>
                    </a:srgbClr>
                  </a:outerShdw>
                </a:effectLst>
              </a:rPr>
              <a:t>and 300 people</a:t>
            </a:r>
          </a:p>
          <a:p>
            <a:pPr fontAlgn="base"/>
            <a:r>
              <a:rPr lang="en-US" sz="2000" u="sng" dirty="0" smtClean="0">
                <a:effectLst>
                  <a:outerShdw blurRad="38100" dist="38100" dir="2700000" algn="tl">
                    <a:srgbClr val="000000">
                      <a:alpha val="43137"/>
                    </a:srgbClr>
                  </a:outerShdw>
                </a:effectLst>
              </a:rPr>
              <a:t>Small Church</a:t>
            </a:r>
            <a:r>
              <a:rPr lang="en-US" sz="2000" dirty="0">
                <a:effectLst>
                  <a:outerShdw blurRad="38100" dist="38100" dir="2700000" algn="tl">
                    <a:srgbClr val="000000">
                      <a:alpha val="43137"/>
                    </a:srgbClr>
                  </a:outerShdw>
                </a:effectLst>
              </a:rPr>
              <a:t/>
            </a:r>
            <a:br>
              <a:rPr lang="en-US" sz="2000" dirty="0">
                <a:effectLst>
                  <a:outerShdw blurRad="38100" dist="38100" dir="2700000" algn="tl">
                    <a:srgbClr val="000000">
                      <a:alpha val="43137"/>
                    </a:srgbClr>
                  </a:outerShdw>
                </a:effectLst>
              </a:rPr>
            </a:br>
            <a:r>
              <a:rPr lang="en-US" sz="2000" dirty="0">
                <a:effectLst>
                  <a:outerShdw blurRad="38100" dist="38100" dir="2700000" algn="tl">
                    <a:srgbClr val="000000">
                      <a:alpha val="43137"/>
                    </a:srgbClr>
                  </a:outerShdw>
                </a:effectLst>
              </a:rPr>
              <a:t>Average weekend attendance </a:t>
            </a:r>
            <a:r>
              <a:rPr lang="en-US" sz="2000" dirty="0" smtClean="0">
                <a:effectLst>
                  <a:outerShdw blurRad="38100" dist="38100" dir="2700000" algn="tl">
                    <a:srgbClr val="000000">
                      <a:alpha val="43137"/>
                    </a:srgbClr>
                  </a:outerShdw>
                </a:effectLst>
              </a:rPr>
              <a:t>75 </a:t>
            </a:r>
            <a:r>
              <a:rPr lang="en-US" sz="2000" dirty="0">
                <a:effectLst>
                  <a:outerShdw blurRad="38100" dist="38100" dir="2700000" algn="tl">
                    <a:srgbClr val="000000">
                      <a:alpha val="43137"/>
                    </a:srgbClr>
                  </a:outerShdw>
                </a:effectLst>
              </a:rPr>
              <a:t>or fewer people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8769</TotalTime>
  <Words>109</Words>
  <Application>Microsoft Office PowerPoint</Application>
  <PresentationFormat>On-screen Show (4:3)</PresentationFormat>
  <Paragraphs>85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3</cp:revision>
  <dcterms:created xsi:type="dcterms:W3CDTF">2024-12-09T17:04:47Z</dcterms:created>
  <dcterms:modified xsi:type="dcterms:W3CDTF">2024-12-17T23:06:19Z</dcterms:modified>
</cp:coreProperties>
</file>