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81"/>
  </p:notesMasterIdLst>
  <p:sldIdLst>
    <p:sldId id="256" r:id="rId2"/>
    <p:sldId id="337" r:id="rId3"/>
    <p:sldId id="403" r:id="rId4"/>
    <p:sldId id="404" r:id="rId5"/>
    <p:sldId id="405" r:id="rId6"/>
    <p:sldId id="406" r:id="rId7"/>
    <p:sldId id="407" r:id="rId8"/>
    <p:sldId id="408" r:id="rId9"/>
    <p:sldId id="409" r:id="rId10"/>
    <p:sldId id="410" r:id="rId11"/>
    <p:sldId id="411" r:id="rId12"/>
    <p:sldId id="412" r:id="rId13"/>
    <p:sldId id="413" r:id="rId14"/>
    <p:sldId id="348" r:id="rId15"/>
    <p:sldId id="327" r:id="rId16"/>
    <p:sldId id="414" r:id="rId17"/>
    <p:sldId id="350" r:id="rId18"/>
    <p:sldId id="415" r:id="rId19"/>
    <p:sldId id="416" r:id="rId20"/>
    <p:sldId id="417" r:id="rId21"/>
    <p:sldId id="418" r:id="rId22"/>
    <p:sldId id="419" r:id="rId23"/>
    <p:sldId id="420" r:id="rId24"/>
    <p:sldId id="421" r:id="rId25"/>
    <p:sldId id="422" r:id="rId26"/>
    <p:sldId id="423" r:id="rId27"/>
    <p:sldId id="424" r:id="rId28"/>
    <p:sldId id="425" r:id="rId29"/>
    <p:sldId id="426" r:id="rId30"/>
    <p:sldId id="427" r:id="rId31"/>
    <p:sldId id="428" r:id="rId32"/>
    <p:sldId id="429" r:id="rId33"/>
    <p:sldId id="430" r:id="rId34"/>
    <p:sldId id="432" r:id="rId35"/>
    <p:sldId id="431" r:id="rId36"/>
    <p:sldId id="434" r:id="rId37"/>
    <p:sldId id="433" r:id="rId38"/>
    <p:sldId id="435" r:id="rId39"/>
    <p:sldId id="436" r:id="rId40"/>
    <p:sldId id="370" r:id="rId41"/>
    <p:sldId id="437" r:id="rId42"/>
    <p:sldId id="438" r:id="rId43"/>
    <p:sldId id="439" r:id="rId44"/>
    <p:sldId id="440" r:id="rId45"/>
    <p:sldId id="442" r:id="rId46"/>
    <p:sldId id="441" r:id="rId47"/>
    <p:sldId id="443" r:id="rId48"/>
    <p:sldId id="444" r:id="rId49"/>
    <p:sldId id="445" r:id="rId50"/>
    <p:sldId id="446" r:id="rId51"/>
    <p:sldId id="447" r:id="rId52"/>
    <p:sldId id="448" r:id="rId53"/>
    <p:sldId id="449" r:id="rId54"/>
    <p:sldId id="450" r:id="rId55"/>
    <p:sldId id="451" r:id="rId56"/>
    <p:sldId id="452" r:id="rId57"/>
    <p:sldId id="453" r:id="rId58"/>
    <p:sldId id="454" r:id="rId59"/>
    <p:sldId id="455" r:id="rId60"/>
    <p:sldId id="456" r:id="rId61"/>
    <p:sldId id="457" r:id="rId62"/>
    <p:sldId id="458" r:id="rId63"/>
    <p:sldId id="459" r:id="rId64"/>
    <p:sldId id="460" r:id="rId65"/>
    <p:sldId id="461" r:id="rId66"/>
    <p:sldId id="462" r:id="rId67"/>
    <p:sldId id="463" r:id="rId68"/>
    <p:sldId id="464" r:id="rId69"/>
    <p:sldId id="465" r:id="rId70"/>
    <p:sldId id="466" r:id="rId71"/>
    <p:sldId id="467" r:id="rId72"/>
    <p:sldId id="468" r:id="rId73"/>
    <p:sldId id="469" r:id="rId74"/>
    <p:sldId id="470" r:id="rId75"/>
    <p:sldId id="471" r:id="rId76"/>
    <p:sldId id="472" r:id="rId77"/>
    <p:sldId id="473" r:id="rId78"/>
    <p:sldId id="474" r:id="rId79"/>
    <p:sldId id="475" r:id="rId8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81"/>
    <p:restoredTop sz="95680"/>
  </p:normalViewPr>
  <p:slideViewPr>
    <p:cSldViewPr snapToGrid="0" snapToObjects="1">
      <p:cViewPr varScale="1">
        <p:scale>
          <a:sx n="152" d="100"/>
          <a:sy n="152" d="100"/>
        </p:scale>
        <p:origin x="4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90022-5802-6149-82BB-0EA5F4B63445}" type="datetimeFigureOut">
              <a:rPr lang="en-US" smtClean="0"/>
              <a:t>9/8/22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AA749-EBAC-EB4A-9796-D28EF7BB8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24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460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498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006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475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50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2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5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CDB30D-C3B2-0E90-1BFB-2FCA2B6D69BA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6F0AA9E-C848-FDFA-4AD1-A4247EAA8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4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5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0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49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99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26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4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64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8522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8.pn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11" Type="http://schemas.openxmlformats.org/officeDocument/2006/relationships/image" Target="../media/image33.png"/><Relationship Id="rId5" Type="http://schemas.openxmlformats.org/officeDocument/2006/relationships/image" Target="../media/image29.png"/><Relationship Id="rId10" Type="http://schemas.openxmlformats.org/officeDocument/2006/relationships/image" Target="../media/image32.png"/><Relationship Id="rId4" Type="http://schemas.openxmlformats.org/officeDocument/2006/relationships/image" Target="../media/image28.png"/><Relationship Id="rId9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3.png"/><Relationship Id="rId7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3.png"/><Relationship Id="rId7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3.png"/><Relationship Id="rId7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1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3.png"/><Relationship Id="rId7" Type="http://schemas.openxmlformats.org/officeDocument/2006/relationships/image" Target="../media/image4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6.png"/><Relationship Id="rId4" Type="http://schemas.openxmlformats.org/officeDocument/2006/relationships/image" Target="../media/image34.png"/><Relationship Id="rId9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4.png"/><Relationship Id="rId3" Type="http://schemas.openxmlformats.org/officeDocument/2006/relationships/image" Target="../media/image13.png"/><Relationship Id="rId12" Type="http://schemas.openxmlformats.org/officeDocument/2006/relationships/image" Target="../media/image4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50.png"/><Relationship Id="rId5" Type="http://schemas.openxmlformats.org/officeDocument/2006/relationships/image" Target="../media/image47.png"/><Relationship Id="rId10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3.png"/><Relationship Id="rId7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0.png"/><Relationship Id="rId5" Type="http://schemas.openxmlformats.org/officeDocument/2006/relationships/image" Target="../media/image47.png"/><Relationship Id="rId10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7.png"/><Relationship Id="rId3" Type="http://schemas.openxmlformats.org/officeDocument/2006/relationships/image" Target="../media/image13.png"/><Relationship Id="rId12" Type="http://schemas.openxmlformats.org/officeDocument/2006/relationships/image" Target="../media/image5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55.png"/><Relationship Id="rId5" Type="http://schemas.openxmlformats.org/officeDocument/2006/relationships/image" Target="../media/image47.png"/><Relationship Id="rId10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88.png"/><Relationship Id="rId7" Type="http://schemas.openxmlformats.org/officeDocument/2006/relationships/image" Target="../media/image106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88.png"/><Relationship Id="rId7" Type="http://schemas.openxmlformats.org/officeDocument/2006/relationships/image" Target="../media/image111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13.png"/><Relationship Id="rId5" Type="http://schemas.openxmlformats.org/officeDocument/2006/relationships/image" Target="../media/image110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88.png"/><Relationship Id="rId7" Type="http://schemas.openxmlformats.org/officeDocument/2006/relationships/image" Target="../media/image111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13.png"/><Relationship Id="rId5" Type="http://schemas.openxmlformats.org/officeDocument/2006/relationships/image" Target="../media/image110.png"/><Relationship Id="rId10" Type="http://schemas.openxmlformats.org/officeDocument/2006/relationships/image" Target="../media/image116.png"/><Relationship Id="rId4" Type="http://schemas.openxmlformats.org/officeDocument/2006/relationships/image" Target="../media/image103.png"/><Relationship Id="rId9" Type="http://schemas.openxmlformats.org/officeDocument/2006/relationships/image" Target="../media/image11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88.png"/><Relationship Id="rId7" Type="http://schemas.openxmlformats.org/officeDocument/2006/relationships/image" Target="../media/image111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19.png"/><Relationship Id="rId5" Type="http://schemas.openxmlformats.org/officeDocument/2006/relationships/image" Target="../media/image110.png"/><Relationship Id="rId10" Type="http://schemas.openxmlformats.org/officeDocument/2006/relationships/image" Target="../media/image118.png"/><Relationship Id="rId4" Type="http://schemas.openxmlformats.org/officeDocument/2006/relationships/image" Target="../media/image103.png"/><Relationship Id="rId9" Type="http://schemas.openxmlformats.org/officeDocument/2006/relationships/image" Target="../media/image11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4.png"/><Relationship Id="rId4" Type="http://schemas.openxmlformats.org/officeDocument/2006/relationships/image" Target="../media/image122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88.png"/><Relationship Id="rId7" Type="http://schemas.openxmlformats.org/officeDocument/2006/relationships/image" Target="../media/image111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28.png"/><Relationship Id="rId5" Type="http://schemas.openxmlformats.org/officeDocument/2006/relationships/image" Target="../media/image110.png"/><Relationship Id="rId10" Type="http://schemas.openxmlformats.org/officeDocument/2006/relationships/image" Target="../media/image127.png"/><Relationship Id="rId4" Type="http://schemas.openxmlformats.org/officeDocument/2006/relationships/image" Target="../media/image103.png"/><Relationship Id="rId9" Type="http://schemas.openxmlformats.org/officeDocument/2006/relationships/image" Target="../media/image12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1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4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1BA2DB-01AE-3E45-A801-90828AD1AB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Interval Estimation with Data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999096F-9F90-944E-A4EC-FD590817CB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ST101 – Dr. Aric </a:t>
            </a:r>
            <a:r>
              <a:rPr lang="en-US" dirty="0" err="1"/>
              <a:t>LaBarr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624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0B307-2DB7-8440-96AB-E473088A0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Intervals Example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C3092542-F318-6E83-827D-85F263E722DD}"/>
              </a:ext>
            </a:extLst>
          </p:cNvPr>
          <p:cNvSpPr>
            <a:spLocks/>
          </p:cNvSpPr>
          <p:nvPr/>
        </p:nvSpPr>
        <p:spPr bwMode="auto">
          <a:xfrm>
            <a:off x="2643678" y="2050910"/>
            <a:ext cx="6894047" cy="1905000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CB18F1-F355-0247-84F8-52A3BB4559A0}"/>
              </a:ext>
            </a:extLst>
          </p:cNvPr>
          <p:cNvCxnSpPr>
            <a:cxnSpLocks/>
          </p:cNvCxnSpPr>
          <p:nvPr/>
        </p:nvCxnSpPr>
        <p:spPr>
          <a:xfrm>
            <a:off x="6116011" y="2050910"/>
            <a:ext cx="0" cy="4389647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00E0575-2057-1BF6-AC84-4F08B676FA5B}"/>
              </a:ext>
            </a:extLst>
          </p:cNvPr>
          <p:cNvCxnSpPr/>
          <p:nvPr/>
        </p:nvCxnSpPr>
        <p:spPr>
          <a:xfrm>
            <a:off x="5506278" y="4505226"/>
            <a:ext cx="3101009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69872D-73EF-BA08-D5B5-4AB00D32CF31}"/>
                  </a:ext>
                </a:extLst>
              </p:cNvPr>
              <p:cNvSpPr txBox="1"/>
              <p:nvPr/>
            </p:nvSpPr>
            <p:spPr>
              <a:xfrm>
                <a:off x="6017522" y="3965849"/>
                <a:ext cx="196977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69872D-73EF-BA08-D5B5-4AB00D32C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522" y="3965849"/>
                <a:ext cx="196977" cy="276999"/>
              </a:xfrm>
              <a:prstGeom prst="rect">
                <a:avLst/>
              </a:prstGeom>
              <a:blipFill>
                <a:blip r:embed="rId2"/>
                <a:stretch>
                  <a:fillRect l="-23529" r="-17647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7CD0949-76B6-D4B4-B4FA-9A9AD6DE0B64}"/>
                  </a:ext>
                </a:extLst>
              </p:cNvPr>
              <p:cNvSpPr txBox="1"/>
              <p:nvPr/>
            </p:nvSpPr>
            <p:spPr>
              <a:xfrm>
                <a:off x="6913121" y="4366727"/>
                <a:ext cx="287322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7CD0949-76B6-D4B4-B4FA-9A9AD6DE0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3121" y="4366727"/>
                <a:ext cx="287322" cy="276999"/>
              </a:xfrm>
              <a:prstGeom prst="rect">
                <a:avLst/>
              </a:prstGeom>
              <a:blipFill>
                <a:blip r:embed="rId3"/>
                <a:stretch>
                  <a:fillRect l="-13043" r="-4348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2763BB5-CA16-A395-2805-3584133F56A5}"/>
              </a:ext>
            </a:extLst>
          </p:cNvPr>
          <p:cNvCxnSpPr/>
          <p:nvPr/>
        </p:nvCxnSpPr>
        <p:spPr>
          <a:xfrm>
            <a:off x="3113490" y="4866348"/>
            <a:ext cx="3101009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667789-06CD-AAFF-B5FE-B4DAE365517B}"/>
                  </a:ext>
                </a:extLst>
              </p:cNvPr>
              <p:cNvSpPr txBox="1"/>
              <p:nvPr/>
            </p:nvSpPr>
            <p:spPr>
              <a:xfrm>
                <a:off x="4520333" y="4727849"/>
                <a:ext cx="292644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667789-06CD-AAFF-B5FE-B4DAE36551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333" y="4727849"/>
                <a:ext cx="292644" cy="276999"/>
              </a:xfrm>
              <a:prstGeom prst="rect">
                <a:avLst/>
              </a:prstGeom>
              <a:blipFill>
                <a:blip r:embed="rId4"/>
                <a:stretch>
                  <a:fillRect l="-12500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BA0AE83-6562-FBEA-E7D6-41F06E16830D}"/>
              </a:ext>
            </a:extLst>
          </p:cNvPr>
          <p:cNvCxnSpPr/>
          <p:nvPr/>
        </p:nvCxnSpPr>
        <p:spPr>
          <a:xfrm>
            <a:off x="6368244" y="5168690"/>
            <a:ext cx="3101009" cy="0"/>
          </a:xfrm>
          <a:prstGeom prst="straightConnector1">
            <a:avLst/>
          </a:prstGeom>
          <a:ln w="2540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0D83D97-23D3-3E2D-1BB4-19DE2119C991}"/>
                  </a:ext>
                </a:extLst>
              </p:cNvPr>
              <p:cNvSpPr txBox="1"/>
              <p:nvPr/>
            </p:nvSpPr>
            <p:spPr>
              <a:xfrm>
                <a:off x="7775087" y="5030191"/>
                <a:ext cx="292644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0D83D97-23D3-3E2D-1BB4-19DE2119C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5087" y="5030191"/>
                <a:ext cx="292644" cy="276999"/>
              </a:xfrm>
              <a:prstGeom prst="rect">
                <a:avLst/>
              </a:prstGeom>
              <a:blipFill>
                <a:blip r:embed="rId5"/>
                <a:stretch>
                  <a:fillRect l="-8333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7060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0B307-2DB7-8440-96AB-E473088A0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Intervals Example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C3092542-F318-6E83-827D-85F263E722DD}"/>
              </a:ext>
            </a:extLst>
          </p:cNvPr>
          <p:cNvSpPr>
            <a:spLocks/>
          </p:cNvSpPr>
          <p:nvPr/>
        </p:nvSpPr>
        <p:spPr bwMode="auto">
          <a:xfrm>
            <a:off x="2643678" y="2050910"/>
            <a:ext cx="6894047" cy="1905000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CB18F1-F355-0247-84F8-52A3BB4559A0}"/>
              </a:ext>
            </a:extLst>
          </p:cNvPr>
          <p:cNvCxnSpPr>
            <a:cxnSpLocks/>
          </p:cNvCxnSpPr>
          <p:nvPr/>
        </p:nvCxnSpPr>
        <p:spPr>
          <a:xfrm>
            <a:off x="6116011" y="2050910"/>
            <a:ext cx="0" cy="4389647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00E0575-2057-1BF6-AC84-4F08B676FA5B}"/>
              </a:ext>
            </a:extLst>
          </p:cNvPr>
          <p:cNvCxnSpPr/>
          <p:nvPr/>
        </p:nvCxnSpPr>
        <p:spPr>
          <a:xfrm>
            <a:off x="5506278" y="4505226"/>
            <a:ext cx="3101009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69872D-73EF-BA08-D5B5-4AB00D32CF31}"/>
                  </a:ext>
                </a:extLst>
              </p:cNvPr>
              <p:cNvSpPr txBox="1"/>
              <p:nvPr/>
            </p:nvSpPr>
            <p:spPr>
              <a:xfrm>
                <a:off x="6017522" y="3965849"/>
                <a:ext cx="196977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69872D-73EF-BA08-D5B5-4AB00D32C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522" y="3965849"/>
                <a:ext cx="196977" cy="276999"/>
              </a:xfrm>
              <a:prstGeom prst="rect">
                <a:avLst/>
              </a:prstGeom>
              <a:blipFill>
                <a:blip r:embed="rId2"/>
                <a:stretch>
                  <a:fillRect l="-23529" r="-17647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7CD0949-76B6-D4B4-B4FA-9A9AD6DE0B64}"/>
                  </a:ext>
                </a:extLst>
              </p:cNvPr>
              <p:cNvSpPr txBox="1"/>
              <p:nvPr/>
            </p:nvSpPr>
            <p:spPr>
              <a:xfrm>
                <a:off x="6913121" y="4366727"/>
                <a:ext cx="287322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7CD0949-76B6-D4B4-B4FA-9A9AD6DE0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3121" y="4366727"/>
                <a:ext cx="287322" cy="276999"/>
              </a:xfrm>
              <a:prstGeom prst="rect">
                <a:avLst/>
              </a:prstGeom>
              <a:blipFill>
                <a:blip r:embed="rId3"/>
                <a:stretch>
                  <a:fillRect l="-13043" r="-4348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2763BB5-CA16-A395-2805-3584133F56A5}"/>
              </a:ext>
            </a:extLst>
          </p:cNvPr>
          <p:cNvCxnSpPr/>
          <p:nvPr/>
        </p:nvCxnSpPr>
        <p:spPr>
          <a:xfrm>
            <a:off x="3113490" y="4866348"/>
            <a:ext cx="3101009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667789-06CD-AAFF-B5FE-B4DAE365517B}"/>
                  </a:ext>
                </a:extLst>
              </p:cNvPr>
              <p:cNvSpPr txBox="1"/>
              <p:nvPr/>
            </p:nvSpPr>
            <p:spPr>
              <a:xfrm>
                <a:off x="4520333" y="4727849"/>
                <a:ext cx="292644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667789-06CD-AAFF-B5FE-B4DAE36551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333" y="4727849"/>
                <a:ext cx="292644" cy="276999"/>
              </a:xfrm>
              <a:prstGeom prst="rect">
                <a:avLst/>
              </a:prstGeom>
              <a:blipFill>
                <a:blip r:embed="rId4"/>
                <a:stretch>
                  <a:fillRect l="-12500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BA0AE83-6562-FBEA-E7D6-41F06E16830D}"/>
              </a:ext>
            </a:extLst>
          </p:cNvPr>
          <p:cNvCxnSpPr/>
          <p:nvPr/>
        </p:nvCxnSpPr>
        <p:spPr>
          <a:xfrm>
            <a:off x="6368244" y="5168690"/>
            <a:ext cx="3101009" cy="0"/>
          </a:xfrm>
          <a:prstGeom prst="straightConnector1">
            <a:avLst/>
          </a:prstGeom>
          <a:ln w="2540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0D83D97-23D3-3E2D-1BB4-19DE2119C991}"/>
                  </a:ext>
                </a:extLst>
              </p:cNvPr>
              <p:cNvSpPr txBox="1"/>
              <p:nvPr/>
            </p:nvSpPr>
            <p:spPr>
              <a:xfrm>
                <a:off x="7775087" y="5030191"/>
                <a:ext cx="292644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0D83D97-23D3-3E2D-1BB4-19DE2119C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5087" y="5030191"/>
                <a:ext cx="292644" cy="276999"/>
              </a:xfrm>
              <a:prstGeom prst="rect">
                <a:avLst/>
              </a:prstGeom>
              <a:blipFill>
                <a:blip r:embed="rId5"/>
                <a:stretch>
                  <a:fillRect l="-8333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C7C5E91-3E0B-5273-AD61-B756A318978A}"/>
              </a:ext>
            </a:extLst>
          </p:cNvPr>
          <p:cNvCxnSpPr/>
          <p:nvPr/>
        </p:nvCxnSpPr>
        <p:spPr>
          <a:xfrm>
            <a:off x="4376503" y="5514953"/>
            <a:ext cx="3101009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AE66D4-C0E9-542C-2507-9F0EBF2D77DA}"/>
                  </a:ext>
                </a:extLst>
              </p:cNvPr>
              <p:cNvSpPr txBox="1"/>
              <p:nvPr/>
            </p:nvSpPr>
            <p:spPr>
              <a:xfrm>
                <a:off x="5783346" y="5376454"/>
                <a:ext cx="292644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AE66D4-C0E9-542C-2507-9F0EBF2D77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3346" y="5376454"/>
                <a:ext cx="292644" cy="276999"/>
              </a:xfrm>
              <a:prstGeom prst="rect">
                <a:avLst/>
              </a:prstGeom>
              <a:blipFill>
                <a:blip r:embed="rId6"/>
                <a:stretch>
                  <a:fillRect l="-8333" r="-4167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6680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0B307-2DB7-8440-96AB-E473088A0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Intervals Example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C3092542-F318-6E83-827D-85F263E722DD}"/>
              </a:ext>
            </a:extLst>
          </p:cNvPr>
          <p:cNvSpPr>
            <a:spLocks/>
          </p:cNvSpPr>
          <p:nvPr/>
        </p:nvSpPr>
        <p:spPr bwMode="auto">
          <a:xfrm>
            <a:off x="2643678" y="2050910"/>
            <a:ext cx="6894047" cy="1905000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CB18F1-F355-0247-84F8-52A3BB4559A0}"/>
              </a:ext>
            </a:extLst>
          </p:cNvPr>
          <p:cNvCxnSpPr>
            <a:cxnSpLocks/>
          </p:cNvCxnSpPr>
          <p:nvPr/>
        </p:nvCxnSpPr>
        <p:spPr>
          <a:xfrm>
            <a:off x="6116011" y="2050910"/>
            <a:ext cx="0" cy="4389647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00E0575-2057-1BF6-AC84-4F08B676FA5B}"/>
              </a:ext>
            </a:extLst>
          </p:cNvPr>
          <p:cNvCxnSpPr/>
          <p:nvPr/>
        </p:nvCxnSpPr>
        <p:spPr>
          <a:xfrm>
            <a:off x="5506278" y="4505226"/>
            <a:ext cx="3101009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69872D-73EF-BA08-D5B5-4AB00D32CF31}"/>
                  </a:ext>
                </a:extLst>
              </p:cNvPr>
              <p:cNvSpPr txBox="1"/>
              <p:nvPr/>
            </p:nvSpPr>
            <p:spPr>
              <a:xfrm>
                <a:off x="6017522" y="3965849"/>
                <a:ext cx="196977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69872D-73EF-BA08-D5B5-4AB00D32C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522" y="3965849"/>
                <a:ext cx="196977" cy="276999"/>
              </a:xfrm>
              <a:prstGeom prst="rect">
                <a:avLst/>
              </a:prstGeom>
              <a:blipFill>
                <a:blip r:embed="rId2"/>
                <a:stretch>
                  <a:fillRect l="-23529" r="-17647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7CD0949-76B6-D4B4-B4FA-9A9AD6DE0B64}"/>
                  </a:ext>
                </a:extLst>
              </p:cNvPr>
              <p:cNvSpPr txBox="1"/>
              <p:nvPr/>
            </p:nvSpPr>
            <p:spPr>
              <a:xfrm>
                <a:off x="6913121" y="4366727"/>
                <a:ext cx="287322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7CD0949-76B6-D4B4-B4FA-9A9AD6DE0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3121" y="4366727"/>
                <a:ext cx="287322" cy="276999"/>
              </a:xfrm>
              <a:prstGeom prst="rect">
                <a:avLst/>
              </a:prstGeom>
              <a:blipFill>
                <a:blip r:embed="rId3"/>
                <a:stretch>
                  <a:fillRect l="-13043" r="-4348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2763BB5-CA16-A395-2805-3584133F56A5}"/>
              </a:ext>
            </a:extLst>
          </p:cNvPr>
          <p:cNvCxnSpPr/>
          <p:nvPr/>
        </p:nvCxnSpPr>
        <p:spPr>
          <a:xfrm>
            <a:off x="3113490" y="4866348"/>
            <a:ext cx="3101009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667789-06CD-AAFF-B5FE-B4DAE365517B}"/>
                  </a:ext>
                </a:extLst>
              </p:cNvPr>
              <p:cNvSpPr txBox="1"/>
              <p:nvPr/>
            </p:nvSpPr>
            <p:spPr>
              <a:xfrm>
                <a:off x="4520333" y="4727849"/>
                <a:ext cx="292644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667789-06CD-AAFF-B5FE-B4DAE36551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333" y="4727849"/>
                <a:ext cx="292644" cy="276999"/>
              </a:xfrm>
              <a:prstGeom prst="rect">
                <a:avLst/>
              </a:prstGeom>
              <a:blipFill>
                <a:blip r:embed="rId4"/>
                <a:stretch>
                  <a:fillRect l="-12500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BA0AE83-6562-FBEA-E7D6-41F06E16830D}"/>
              </a:ext>
            </a:extLst>
          </p:cNvPr>
          <p:cNvCxnSpPr/>
          <p:nvPr/>
        </p:nvCxnSpPr>
        <p:spPr>
          <a:xfrm>
            <a:off x="6368244" y="5168690"/>
            <a:ext cx="3101009" cy="0"/>
          </a:xfrm>
          <a:prstGeom prst="straightConnector1">
            <a:avLst/>
          </a:prstGeom>
          <a:ln w="2540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0D83D97-23D3-3E2D-1BB4-19DE2119C991}"/>
                  </a:ext>
                </a:extLst>
              </p:cNvPr>
              <p:cNvSpPr txBox="1"/>
              <p:nvPr/>
            </p:nvSpPr>
            <p:spPr>
              <a:xfrm>
                <a:off x="7775087" y="5030191"/>
                <a:ext cx="292644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0D83D97-23D3-3E2D-1BB4-19DE2119C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5087" y="5030191"/>
                <a:ext cx="292644" cy="276999"/>
              </a:xfrm>
              <a:prstGeom prst="rect">
                <a:avLst/>
              </a:prstGeom>
              <a:blipFill>
                <a:blip r:embed="rId5"/>
                <a:stretch>
                  <a:fillRect l="-8333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C7C5E91-3E0B-5273-AD61-B756A318978A}"/>
              </a:ext>
            </a:extLst>
          </p:cNvPr>
          <p:cNvCxnSpPr/>
          <p:nvPr/>
        </p:nvCxnSpPr>
        <p:spPr>
          <a:xfrm>
            <a:off x="4376503" y="5514953"/>
            <a:ext cx="3101009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AE66D4-C0E9-542C-2507-9F0EBF2D77DA}"/>
                  </a:ext>
                </a:extLst>
              </p:cNvPr>
              <p:cNvSpPr txBox="1"/>
              <p:nvPr/>
            </p:nvSpPr>
            <p:spPr>
              <a:xfrm>
                <a:off x="5783346" y="5376454"/>
                <a:ext cx="292644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AE66D4-C0E9-542C-2507-9F0EBF2D77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3346" y="5376454"/>
                <a:ext cx="292644" cy="276999"/>
              </a:xfrm>
              <a:prstGeom prst="rect">
                <a:avLst/>
              </a:prstGeom>
              <a:blipFill>
                <a:blip r:embed="rId6"/>
                <a:stretch>
                  <a:fillRect l="-8333" r="-4167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06254B7-8538-9F09-C10C-84C3E3C6C091}"/>
              </a:ext>
            </a:extLst>
          </p:cNvPr>
          <p:cNvCxnSpPr/>
          <p:nvPr/>
        </p:nvCxnSpPr>
        <p:spPr>
          <a:xfrm>
            <a:off x="4139900" y="5898721"/>
            <a:ext cx="3101009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77CCB90-1F9A-20AB-C824-1DB4D21E9050}"/>
                  </a:ext>
                </a:extLst>
              </p:cNvPr>
              <p:cNvSpPr txBox="1"/>
              <p:nvPr/>
            </p:nvSpPr>
            <p:spPr>
              <a:xfrm>
                <a:off x="5546743" y="5760222"/>
                <a:ext cx="292644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77CCB90-1F9A-20AB-C824-1DB4D21E9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6743" y="5760222"/>
                <a:ext cx="292644" cy="276999"/>
              </a:xfrm>
              <a:prstGeom prst="rect">
                <a:avLst/>
              </a:prstGeom>
              <a:blipFill>
                <a:blip r:embed="rId7"/>
                <a:stretch>
                  <a:fillRect l="-8333" r="-4167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799AF91-7921-589F-C34B-50DC4F33B4BB}"/>
              </a:ext>
            </a:extLst>
          </p:cNvPr>
          <p:cNvCxnSpPr/>
          <p:nvPr/>
        </p:nvCxnSpPr>
        <p:spPr>
          <a:xfrm>
            <a:off x="5649938" y="6276718"/>
            <a:ext cx="3101009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9BF23DE-76D0-533F-EBE1-2CBC684B97DD}"/>
                  </a:ext>
                </a:extLst>
              </p:cNvPr>
              <p:cNvSpPr txBox="1"/>
              <p:nvPr/>
            </p:nvSpPr>
            <p:spPr>
              <a:xfrm>
                <a:off x="7056781" y="6138219"/>
                <a:ext cx="292644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9BF23DE-76D0-533F-EBE1-2CBC684B97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781" y="6138219"/>
                <a:ext cx="292644" cy="276999"/>
              </a:xfrm>
              <a:prstGeom prst="rect">
                <a:avLst/>
              </a:prstGeom>
              <a:blipFill>
                <a:blip r:embed="rId8"/>
                <a:stretch>
                  <a:fillRect l="-8333" r="-4167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3065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AAC3BD-2B6B-ADEB-2F1F-57E148459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Confidence Intervals</a:t>
            </a:r>
            <a:r>
              <a:rPr lang="en-US" dirty="0"/>
              <a:t> are interval estimates where we say we have a certain level of </a:t>
            </a:r>
            <a:r>
              <a:rPr lang="en-US" b="1" dirty="0"/>
              <a:t>confidence</a:t>
            </a:r>
            <a:r>
              <a:rPr lang="en-US" dirty="0"/>
              <a:t> in the interval.</a:t>
            </a:r>
          </a:p>
          <a:p>
            <a:r>
              <a:rPr lang="en-US" dirty="0"/>
              <a:t>For example, we are </a:t>
            </a:r>
            <a:r>
              <a:rPr lang="en-US" b="1" dirty="0"/>
              <a:t>95% confident</a:t>
            </a:r>
            <a:r>
              <a:rPr lang="en-US" dirty="0"/>
              <a:t> that the population average daily number of total users of the bike rental company is between 4,000 and 5,000.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6614025-5046-412E-4738-4D06562DD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20C5AEB-9D24-8229-ABB9-EC91B32A8477}"/>
              </a:ext>
            </a:extLst>
          </p:cNvPr>
          <p:cNvSpPr/>
          <p:nvPr/>
        </p:nvSpPr>
        <p:spPr>
          <a:xfrm>
            <a:off x="3518452" y="3071191"/>
            <a:ext cx="2097158" cy="437322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B2DCE2-D719-5A13-DDC8-D7FCC5B22692}"/>
              </a:ext>
            </a:extLst>
          </p:cNvPr>
          <p:cNvSpPr txBox="1"/>
          <p:nvPr/>
        </p:nvSpPr>
        <p:spPr>
          <a:xfrm>
            <a:off x="965942" y="4464910"/>
            <a:ext cx="57350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NOT</a:t>
            </a:r>
            <a:r>
              <a:rPr lang="en-US" sz="2400" dirty="0">
                <a:solidFill>
                  <a:schemeClr val="accent1"/>
                </a:solidFill>
              </a:rPr>
              <a:t> 95% chance the population parameter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falls inside our one confidence interval.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3218656-C803-A4F4-F018-CC3155E82E62}"/>
              </a:ext>
            </a:extLst>
          </p:cNvPr>
          <p:cNvCxnSpPr>
            <a:stCxn id="5" idx="0"/>
          </p:cNvCxnSpPr>
          <p:nvPr/>
        </p:nvCxnSpPr>
        <p:spPr>
          <a:xfrm flipV="1">
            <a:off x="3833490" y="3508513"/>
            <a:ext cx="705379" cy="956397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639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F4C1F1-CEA7-CB4F-DBD6-785D4F200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Confidence Intervals are interval estimates where we say we have a certain level of confidence in the interval.</a:t>
            </a:r>
          </a:p>
          <a:p>
            <a:r>
              <a:rPr lang="en-US" dirty="0"/>
              <a:t>Confidence implies if we were to take many samples (same size) that each produced different confidence intervals, then 95% of them would contain the true parameter.</a:t>
            </a:r>
          </a:p>
          <a:p>
            <a:r>
              <a:rPr lang="en-US" dirty="0"/>
              <a:t>Confidence is </a:t>
            </a:r>
            <a:r>
              <a:rPr lang="en-US" b="1" u="sng" dirty="0"/>
              <a:t>NOT</a:t>
            </a:r>
            <a:r>
              <a:rPr lang="en-US" dirty="0"/>
              <a:t> the chance the population parameter falls inside our one confidence interval.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77D91C-2B0B-40AB-93E1-9EBE65BA6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218733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1B484DC-FC55-B055-7DDE-AEAD84DB499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Interval estimation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1B484DC-FC55-B055-7DDE-AEAD84DB49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609" b="-15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33364-BE36-41FD-C36B-A0016FFB9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Interval Estimation with Data</a:t>
            </a:r>
          </a:p>
        </p:txBody>
      </p:sp>
    </p:spTree>
    <p:extLst>
      <p:ext uri="{BB962C8B-B14F-4D97-AF65-F5344CB8AC3E}">
        <p14:creationId xmlns:p14="http://schemas.microsoft.com/office/powerpoint/2010/main" val="3249128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89E4D-B7C9-7695-C705-3314CAE98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538356"/>
          </a:xfrm>
        </p:spPr>
        <p:txBody>
          <a:bodyPr>
            <a:normAutofit/>
          </a:bodyPr>
          <a:lstStyle/>
          <a:p>
            <a:r>
              <a:rPr lang="en-US" dirty="0"/>
              <a:t>An </a:t>
            </a:r>
            <a:r>
              <a:rPr lang="en-US" b="1" dirty="0"/>
              <a:t>interval estimate</a:t>
            </a:r>
            <a:r>
              <a:rPr lang="en-US" dirty="0"/>
              <a:t> can be computed by adding and subtracting a </a:t>
            </a:r>
            <a:r>
              <a:rPr lang="en-US" b="1" dirty="0"/>
              <a:t>margin or error</a:t>
            </a:r>
            <a:r>
              <a:rPr lang="en-US" dirty="0"/>
              <a:t> to the point estimate: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purpose of an interval estimate is to provide information about how close the point estimate is to the value of the parameter.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Margin of Error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4C45B26-57FD-BADF-0422-B878781EBC9C}"/>
                  </a:ext>
                </a:extLst>
              </p:cNvPr>
              <p:cNvSpPr txBox="1"/>
              <p:nvPr/>
            </p:nvSpPr>
            <p:spPr>
              <a:xfrm>
                <a:off x="3882765" y="3244334"/>
                <a:ext cx="442646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Point</m:t>
                      </m:r>
                      <m: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Estimate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Margin</m:t>
                      </m:r>
                      <m: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Error</m:t>
                      </m:r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4C45B26-57FD-BADF-0422-B878781EBC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2765" y="3244334"/>
                <a:ext cx="4426468" cy="369332"/>
              </a:xfrm>
              <a:prstGeom prst="rect">
                <a:avLst/>
              </a:prstGeom>
              <a:blipFill>
                <a:blip r:embed="rId3"/>
                <a:stretch>
                  <a:fillRect l="-857" t="-6667" r="-571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0533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dirty="0"/>
                  <a:t> plays a key role in computing the margin of error for this interval estimate.</a:t>
                </a:r>
              </a:p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5440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FDC0E0-A79A-D1FF-4151-2FD8ADEA69E4}"/>
              </a:ext>
            </a:extLst>
          </p:cNvPr>
          <p:cNvCxnSpPr/>
          <p:nvPr/>
        </p:nvCxnSpPr>
        <p:spPr>
          <a:xfrm>
            <a:off x="2838580" y="6336973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8F61F26-A510-BDCA-C32F-C5271C3DB730}"/>
              </a:ext>
            </a:extLst>
          </p:cNvPr>
          <p:cNvCxnSpPr/>
          <p:nvPr/>
        </p:nvCxnSpPr>
        <p:spPr>
          <a:xfrm flipH="1">
            <a:off x="6110558" y="3349506"/>
            <a:ext cx="4622" cy="2997406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/>
              <p:nvPr/>
            </p:nvSpPr>
            <p:spPr>
              <a:xfrm>
                <a:off x="5980426" y="6389711"/>
                <a:ext cx="260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426" y="6389711"/>
                <a:ext cx="260264" cy="369332"/>
              </a:xfrm>
              <a:prstGeom prst="rect">
                <a:avLst/>
              </a:prstGeom>
              <a:blipFill>
                <a:blip r:embed="rId4"/>
                <a:stretch>
                  <a:fillRect l="-18182" r="-18182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C1768E-603D-80E5-4287-327A6D0BB88E}"/>
                  </a:ext>
                </a:extLst>
              </p:cNvPr>
              <p:cNvSpPr txBox="1"/>
              <p:nvPr/>
            </p:nvSpPr>
            <p:spPr>
              <a:xfrm>
                <a:off x="7275523" y="3177036"/>
                <a:ext cx="2224520" cy="10911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C1768E-603D-80E5-4287-327A6D0BB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523" y="3177036"/>
                <a:ext cx="2224520" cy="10911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9A3C112C-DC40-E501-76D1-BADF79507F6F}"/>
              </a:ext>
            </a:extLst>
          </p:cNvPr>
          <p:cNvSpPr>
            <a:spLocks/>
          </p:cNvSpPr>
          <p:nvPr/>
        </p:nvSpPr>
        <p:spPr bwMode="auto">
          <a:xfrm>
            <a:off x="3562220" y="3313382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85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BA814-1D7C-A5E2-A94D-2DBEAB153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Empirical Rule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C541B691-2DE8-69CE-2C2D-09ADB0D97FCD}"/>
              </a:ext>
            </a:extLst>
          </p:cNvPr>
          <p:cNvSpPr>
            <a:spLocks/>
          </p:cNvSpPr>
          <p:nvPr/>
        </p:nvSpPr>
        <p:spPr bwMode="auto">
          <a:xfrm>
            <a:off x="3833192" y="1889517"/>
            <a:ext cx="6705600" cy="3857825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48C88E9-3FC4-229E-2F98-7635A1A0961C}"/>
              </a:ext>
            </a:extLst>
          </p:cNvPr>
          <p:cNvCxnSpPr/>
          <p:nvPr/>
        </p:nvCxnSpPr>
        <p:spPr>
          <a:xfrm>
            <a:off x="3071192" y="5747342"/>
            <a:ext cx="82677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9125EBD-FD47-6FB0-2C62-BDA516216825}"/>
              </a:ext>
            </a:extLst>
          </p:cNvPr>
          <p:cNvCxnSpPr/>
          <p:nvPr/>
        </p:nvCxnSpPr>
        <p:spPr>
          <a:xfrm>
            <a:off x="7185991" y="1889517"/>
            <a:ext cx="0" cy="385782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E18DDD-0816-AC83-FA71-096C4986BE6D}"/>
                  </a:ext>
                </a:extLst>
              </p:cNvPr>
              <p:cNvSpPr txBox="1"/>
              <p:nvPr/>
            </p:nvSpPr>
            <p:spPr>
              <a:xfrm>
                <a:off x="7074269" y="5747342"/>
                <a:ext cx="26154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E18DDD-0816-AC83-FA71-096C4986BE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269" y="5747342"/>
                <a:ext cx="261545" cy="369332"/>
              </a:xfrm>
              <a:prstGeom prst="rect">
                <a:avLst/>
              </a:prstGeom>
              <a:blipFill>
                <a:blip r:embed="rId2"/>
                <a:stretch>
                  <a:fillRect l="-18182" r="-18182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C816B7B-B251-4BF8-3846-F618D9C610F6}"/>
              </a:ext>
            </a:extLst>
          </p:cNvPr>
          <p:cNvCxnSpPr/>
          <p:nvPr/>
        </p:nvCxnSpPr>
        <p:spPr>
          <a:xfrm>
            <a:off x="7185991" y="1889517"/>
            <a:ext cx="0" cy="385782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E0139A1-81A3-88F6-56AD-95A7A1561326}"/>
              </a:ext>
            </a:extLst>
          </p:cNvPr>
          <p:cNvCxnSpPr/>
          <p:nvPr/>
        </p:nvCxnSpPr>
        <p:spPr>
          <a:xfrm>
            <a:off x="6119192" y="1676475"/>
            <a:ext cx="0" cy="407086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5C746AC-AFF0-4D13-BECB-9298495D9C93}"/>
              </a:ext>
            </a:extLst>
          </p:cNvPr>
          <p:cNvCxnSpPr/>
          <p:nvPr/>
        </p:nvCxnSpPr>
        <p:spPr>
          <a:xfrm flipH="1">
            <a:off x="8252792" y="1676475"/>
            <a:ext cx="14213" cy="407086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A8852A7-E0A5-8D4D-EFED-2C2974E7EC8A}"/>
                  </a:ext>
                </a:extLst>
              </p:cNvPr>
              <p:cNvSpPr txBox="1"/>
              <p:nvPr/>
            </p:nvSpPr>
            <p:spPr>
              <a:xfrm>
                <a:off x="6635360" y="1491810"/>
                <a:ext cx="1101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68.26%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A8852A7-E0A5-8D4D-EFED-2C2974E7E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5360" y="1491810"/>
                <a:ext cx="1101264" cy="369332"/>
              </a:xfrm>
              <a:prstGeom prst="rect">
                <a:avLst/>
              </a:prstGeom>
              <a:blipFill>
                <a:blip r:embed="rId3"/>
                <a:stretch>
                  <a:fillRect l="-5682" r="-4545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C3CEC14-B5ED-D5F4-9569-25ED5D5030D3}"/>
              </a:ext>
            </a:extLst>
          </p:cNvPr>
          <p:cNvCxnSpPr>
            <a:stCxn id="10" idx="1"/>
          </p:cNvCxnSpPr>
          <p:nvPr/>
        </p:nvCxnSpPr>
        <p:spPr>
          <a:xfrm flipH="1">
            <a:off x="6119192" y="1676476"/>
            <a:ext cx="516168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F0514DD-9E14-5903-E8C8-4E16DEC666D0}"/>
              </a:ext>
            </a:extLst>
          </p:cNvPr>
          <p:cNvCxnSpPr/>
          <p:nvPr/>
        </p:nvCxnSpPr>
        <p:spPr>
          <a:xfrm>
            <a:off x="7736624" y="1676475"/>
            <a:ext cx="516168" cy="1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46BE1C8-7B9B-05B0-B039-5B6BFFF96DE4}"/>
                  </a:ext>
                </a:extLst>
              </p:cNvPr>
              <p:cNvSpPr txBox="1"/>
              <p:nvPr/>
            </p:nvSpPr>
            <p:spPr>
              <a:xfrm>
                <a:off x="5650795" y="5747342"/>
                <a:ext cx="9845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46BE1C8-7B9B-05B0-B039-5B6BFFF96D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0795" y="5747342"/>
                <a:ext cx="984565" cy="369332"/>
              </a:xfrm>
              <a:prstGeom prst="rect">
                <a:avLst/>
              </a:prstGeom>
              <a:blipFill>
                <a:blip r:embed="rId4"/>
                <a:stretch>
                  <a:fillRect l="-5063" r="-5063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46CEAC-7E1F-E797-BAA1-7FB3515EB531}"/>
                  </a:ext>
                </a:extLst>
              </p:cNvPr>
              <p:cNvSpPr txBox="1"/>
              <p:nvPr/>
            </p:nvSpPr>
            <p:spPr>
              <a:xfrm>
                <a:off x="7774723" y="5747342"/>
                <a:ext cx="9845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46CEAC-7E1F-E797-BAA1-7FB3515EB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4723" y="5747342"/>
                <a:ext cx="984565" cy="369332"/>
              </a:xfrm>
              <a:prstGeom prst="rect">
                <a:avLst/>
              </a:prstGeom>
              <a:blipFill>
                <a:blip r:embed="rId5"/>
                <a:stretch>
                  <a:fillRect l="-6410" r="-5128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686CF3B-7D0D-4A53-316A-DF5A14E2739D}"/>
              </a:ext>
            </a:extLst>
          </p:cNvPr>
          <p:cNvCxnSpPr/>
          <p:nvPr/>
        </p:nvCxnSpPr>
        <p:spPr>
          <a:xfrm>
            <a:off x="7185991" y="1889517"/>
            <a:ext cx="0" cy="385782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E19DF36-F982-7793-D879-2CA07B61E4DF}"/>
                  </a:ext>
                </a:extLst>
              </p:cNvPr>
              <p:cNvSpPr txBox="1"/>
              <p:nvPr/>
            </p:nvSpPr>
            <p:spPr>
              <a:xfrm>
                <a:off x="6635360" y="1187010"/>
                <a:ext cx="1101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95.44%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E19DF36-F982-7793-D879-2CA07B61E4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5360" y="1187010"/>
                <a:ext cx="1101264" cy="369332"/>
              </a:xfrm>
              <a:prstGeom prst="rect">
                <a:avLst/>
              </a:prstGeom>
              <a:blipFill>
                <a:blip r:embed="rId6"/>
                <a:stretch>
                  <a:fillRect l="-5682" r="-4545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500284F-CBA8-9B7F-48B1-AE683C351A98}"/>
              </a:ext>
            </a:extLst>
          </p:cNvPr>
          <p:cNvCxnSpPr>
            <a:stCxn id="16" idx="1"/>
          </p:cNvCxnSpPr>
          <p:nvPr/>
        </p:nvCxnSpPr>
        <p:spPr>
          <a:xfrm flipH="1">
            <a:off x="5128592" y="1371676"/>
            <a:ext cx="1506768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E1B3E58-8BB2-6C4C-C93A-5D032519658A}"/>
              </a:ext>
            </a:extLst>
          </p:cNvPr>
          <p:cNvCxnSpPr/>
          <p:nvPr/>
        </p:nvCxnSpPr>
        <p:spPr>
          <a:xfrm>
            <a:off x="7736624" y="1394679"/>
            <a:ext cx="1506768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9E23039-F0ED-0DF7-D6C2-CF608C296133}"/>
                  </a:ext>
                </a:extLst>
              </p:cNvPr>
              <p:cNvSpPr txBox="1"/>
              <p:nvPr/>
            </p:nvSpPr>
            <p:spPr>
              <a:xfrm>
                <a:off x="4636308" y="5747342"/>
                <a:ext cx="9845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9E23039-F0ED-0DF7-D6C2-CF608C296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6308" y="5747342"/>
                <a:ext cx="984565" cy="369332"/>
              </a:xfrm>
              <a:prstGeom prst="rect">
                <a:avLst/>
              </a:prstGeom>
              <a:blipFill>
                <a:blip r:embed="rId7"/>
                <a:stretch>
                  <a:fillRect l="-6410" r="-5128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B92BE3A-DC18-FBD0-50DB-FE426B30E8CF}"/>
                  </a:ext>
                </a:extLst>
              </p:cNvPr>
              <p:cNvSpPr txBox="1"/>
              <p:nvPr/>
            </p:nvSpPr>
            <p:spPr>
              <a:xfrm>
                <a:off x="8789210" y="5747342"/>
                <a:ext cx="9845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B92BE3A-DC18-FBD0-50DB-FE426B30E8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9210" y="5747342"/>
                <a:ext cx="984565" cy="369332"/>
              </a:xfrm>
              <a:prstGeom prst="rect">
                <a:avLst/>
              </a:prstGeom>
              <a:blipFill>
                <a:blip r:embed="rId8"/>
                <a:stretch>
                  <a:fillRect l="-6410" r="-5128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47F9067-10F6-F05F-D32E-6E0A351E5F2D}"/>
              </a:ext>
            </a:extLst>
          </p:cNvPr>
          <p:cNvCxnSpPr/>
          <p:nvPr/>
        </p:nvCxnSpPr>
        <p:spPr>
          <a:xfrm>
            <a:off x="5128590" y="1371676"/>
            <a:ext cx="2" cy="4375666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381B05-845B-8E60-5C97-7EA0A44C61B2}"/>
              </a:ext>
            </a:extLst>
          </p:cNvPr>
          <p:cNvCxnSpPr/>
          <p:nvPr/>
        </p:nvCxnSpPr>
        <p:spPr>
          <a:xfrm>
            <a:off x="9243392" y="1371676"/>
            <a:ext cx="0" cy="4375666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E277AB6-000C-F990-6F37-32A3938C4063}"/>
              </a:ext>
            </a:extLst>
          </p:cNvPr>
          <p:cNvCxnSpPr/>
          <p:nvPr/>
        </p:nvCxnSpPr>
        <p:spPr>
          <a:xfrm>
            <a:off x="7188054" y="1901185"/>
            <a:ext cx="0" cy="3857825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18A2A1C-07EB-B476-AD0B-C476BDED08AE}"/>
                  </a:ext>
                </a:extLst>
              </p:cNvPr>
              <p:cNvSpPr txBox="1"/>
              <p:nvPr/>
            </p:nvSpPr>
            <p:spPr>
              <a:xfrm>
                <a:off x="6637423" y="870542"/>
                <a:ext cx="1101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99.72%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18A2A1C-07EB-B476-AD0B-C476BDED0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7423" y="870542"/>
                <a:ext cx="1101264" cy="369332"/>
              </a:xfrm>
              <a:prstGeom prst="rect">
                <a:avLst/>
              </a:prstGeom>
              <a:blipFill>
                <a:blip r:embed="rId9"/>
                <a:stretch>
                  <a:fillRect l="-5682" r="-5682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7903B50-4B69-9CA0-800F-7172CD49C4D7}"/>
              </a:ext>
            </a:extLst>
          </p:cNvPr>
          <p:cNvCxnSpPr>
            <a:stCxn id="24" idx="1"/>
          </p:cNvCxnSpPr>
          <p:nvPr/>
        </p:nvCxnSpPr>
        <p:spPr>
          <a:xfrm flipH="1">
            <a:off x="4140055" y="1055208"/>
            <a:ext cx="2497368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7925477-DD78-B14D-DD7F-BD6B7C024294}"/>
              </a:ext>
            </a:extLst>
          </p:cNvPr>
          <p:cNvCxnSpPr/>
          <p:nvPr/>
        </p:nvCxnSpPr>
        <p:spPr>
          <a:xfrm>
            <a:off x="7736624" y="1038501"/>
            <a:ext cx="2497368" cy="1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3A7722C-F2C3-A5D5-3930-05736F5AC6C7}"/>
                  </a:ext>
                </a:extLst>
              </p:cNvPr>
              <p:cNvSpPr txBox="1"/>
              <p:nvPr/>
            </p:nvSpPr>
            <p:spPr>
              <a:xfrm>
                <a:off x="3733526" y="5759010"/>
                <a:ext cx="9845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3A7722C-F2C3-A5D5-3930-05736F5AC6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26" y="5759010"/>
                <a:ext cx="984565" cy="369332"/>
              </a:xfrm>
              <a:prstGeom prst="rect">
                <a:avLst/>
              </a:prstGeom>
              <a:blipFill>
                <a:blip r:embed="rId10"/>
                <a:stretch>
                  <a:fillRect l="-5063" r="-5063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96ADC05-FCD3-BA9B-D7CF-9E738CF0BF62}"/>
                  </a:ext>
                </a:extLst>
              </p:cNvPr>
              <p:cNvSpPr txBox="1"/>
              <p:nvPr/>
            </p:nvSpPr>
            <p:spPr>
              <a:xfrm>
                <a:off x="9782827" y="5759010"/>
                <a:ext cx="9845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96ADC05-FCD3-BA9B-D7CF-9E738CF0BF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2827" y="5759010"/>
                <a:ext cx="984565" cy="369332"/>
              </a:xfrm>
              <a:prstGeom prst="rect">
                <a:avLst/>
              </a:prstGeom>
              <a:blipFill>
                <a:blip r:embed="rId11"/>
                <a:stretch>
                  <a:fillRect l="-6410" r="-6410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0928878-469D-4A1A-398C-D20BEAA3E70D}"/>
              </a:ext>
            </a:extLst>
          </p:cNvPr>
          <p:cNvCxnSpPr/>
          <p:nvPr/>
        </p:nvCxnSpPr>
        <p:spPr>
          <a:xfrm>
            <a:off x="4140055" y="1055208"/>
            <a:ext cx="0" cy="4703802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AD39FDA-D4BF-7A69-4523-2DCEA131045F}"/>
              </a:ext>
            </a:extLst>
          </p:cNvPr>
          <p:cNvCxnSpPr/>
          <p:nvPr/>
        </p:nvCxnSpPr>
        <p:spPr>
          <a:xfrm>
            <a:off x="10233992" y="1038501"/>
            <a:ext cx="2063" cy="4720509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686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89E4D-B7C9-7695-C705-3314CAE98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538356"/>
          </a:xfrm>
        </p:spPr>
        <p:txBody>
          <a:bodyPr>
            <a:normAutofit/>
          </a:bodyPr>
          <a:lstStyle/>
          <a:p>
            <a:r>
              <a:rPr lang="en-US" dirty="0"/>
              <a:t>A point estimator cannot be expected to provide the exact value of the population parameter.</a:t>
            </a:r>
          </a:p>
          <a:p>
            <a:r>
              <a:rPr lang="en-US" dirty="0"/>
              <a:t>An </a:t>
            </a:r>
            <a:r>
              <a:rPr lang="en-US" b="1" dirty="0"/>
              <a:t>interval estimate</a:t>
            </a:r>
            <a:r>
              <a:rPr lang="en-US" dirty="0"/>
              <a:t> can be computed by adding and subtracting a </a:t>
            </a:r>
            <a:r>
              <a:rPr lang="en-US" b="1" dirty="0"/>
              <a:t>margin or error</a:t>
            </a:r>
            <a:r>
              <a:rPr lang="en-US" dirty="0"/>
              <a:t> to the point estimate: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purpose of an interval estimate is to provide information about how close the point estimate is to the value of the parameter.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Margin of Error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4C45B26-57FD-BADF-0422-B878781EBC9C}"/>
                  </a:ext>
                </a:extLst>
              </p:cNvPr>
              <p:cNvSpPr txBox="1"/>
              <p:nvPr/>
            </p:nvSpPr>
            <p:spPr>
              <a:xfrm>
                <a:off x="3882765" y="4265008"/>
                <a:ext cx="442646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Point</m:t>
                      </m:r>
                      <m: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Estimate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Margin</m:t>
                      </m:r>
                      <m: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Error</m:t>
                      </m:r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4C45B26-57FD-BADF-0422-B878781EBC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2765" y="4265008"/>
                <a:ext cx="4426468" cy="369332"/>
              </a:xfrm>
              <a:prstGeom prst="rect">
                <a:avLst/>
              </a:prstGeom>
              <a:blipFill>
                <a:blip r:embed="rId3"/>
                <a:stretch>
                  <a:fillRect l="-857" t="-6897" r="-571" b="-41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13348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BA814-1D7C-A5E2-A94D-2DBEAB153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Empirical Rule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C541B691-2DE8-69CE-2C2D-09ADB0D97FCD}"/>
              </a:ext>
            </a:extLst>
          </p:cNvPr>
          <p:cNvSpPr>
            <a:spLocks/>
          </p:cNvSpPr>
          <p:nvPr/>
        </p:nvSpPr>
        <p:spPr bwMode="auto">
          <a:xfrm>
            <a:off x="3833192" y="1889517"/>
            <a:ext cx="6705600" cy="3857825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48C88E9-3FC4-229E-2F98-7635A1A0961C}"/>
              </a:ext>
            </a:extLst>
          </p:cNvPr>
          <p:cNvCxnSpPr/>
          <p:nvPr/>
        </p:nvCxnSpPr>
        <p:spPr>
          <a:xfrm>
            <a:off x="3071192" y="5747342"/>
            <a:ext cx="82677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9125EBD-FD47-6FB0-2C62-BDA516216825}"/>
              </a:ext>
            </a:extLst>
          </p:cNvPr>
          <p:cNvCxnSpPr/>
          <p:nvPr/>
        </p:nvCxnSpPr>
        <p:spPr>
          <a:xfrm>
            <a:off x="7185991" y="1889517"/>
            <a:ext cx="0" cy="385782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E18DDD-0816-AC83-FA71-096C4986BE6D}"/>
                  </a:ext>
                </a:extLst>
              </p:cNvPr>
              <p:cNvSpPr txBox="1"/>
              <p:nvPr/>
            </p:nvSpPr>
            <p:spPr>
              <a:xfrm>
                <a:off x="7074269" y="5747342"/>
                <a:ext cx="21634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E18DDD-0816-AC83-FA71-096C4986BE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269" y="5747342"/>
                <a:ext cx="216341" cy="307777"/>
              </a:xfrm>
              <a:prstGeom prst="rect">
                <a:avLst/>
              </a:prstGeom>
              <a:blipFill>
                <a:blip r:embed="rId2"/>
                <a:stretch>
                  <a:fillRect l="-21053" r="-21053" b="-2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C816B7B-B251-4BF8-3846-F618D9C610F6}"/>
              </a:ext>
            </a:extLst>
          </p:cNvPr>
          <p:cNvCxnSpPr/>
          <p:nvPr/>
        </p:nvCxnSpPr>
        <p:spPr>
          <a:xfrm>
            <a:off x="7185991" y="1889517"/>
            <a:ext cx="0" cy="385782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E0139A1-81A3-88F6-56AD-95A7A1561326}"/>
              </a:ext>
            </a:extLst>
          </p:cNvPr>
          <p:cNvCxnSpPr/>
          <p:nvPr/>
        </p:nvCxnSpPr>
        <p:spPr>
          <a:xfrm>
            <a:off x="6119192" y="1676475"/>
            <a:ext cx="0" cy="407086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5C746AC-AFF0-4D13-BECB-9298495D9C93}"/>
              </a:ext>
            </a:extLst>
          </p:cNvPr>
          <p:cNvCxnSpPr/>
          <p:nvPr/>
        </p:nvCxnSpPr>
        <p:spPr>
          <a:xfrm flipH="1">
            <a:off x="8252792" y="1676475"/>
            <a:ext cx="14213" cy="407086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A8852A7-E0A5-8D4D-EFED-2C2974E7EC8A}"/>
                  </a:ext>
                </a:extLst>
              </p:cNvPr>
              <p:cNvSpPr txBox="1"/>
              <p:nvPr/>
            </p:nvSpPr>
            <p:spPr>
              <a:xfrm>
                <a:off x="6635360" y="1491810"/>
                <a:ext cx="1101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68.26%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A8852A7-E0A5-8D4D-EFED-2C2974E7E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5360" y="1491810"/>
                <a:ext cx="1101264" cy="369332"/>
              </a:xfrm>
              <a:prstGeom prst="rect">
                <a:avLst/>
              </a:prstGeom>
              <a:blipFill>
                <a:blip r:embed="rId3"/>
                <a:stretch>
                  <a:fillRect l="-5682" r="-4545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C3CEC14-B5ED-D5F4-9569-25ED5D5030D3}"/>
              </a:ext>
            </a:extLst>
          </p:cNvPr>
          <p:cNvCxnSpPr>
            <a:stCxn id="10" idx="1"/>
          </p:cNvCxnSpPr>
          <p:nvPr/>
        </p:nvCxnSpPr>
        <p:spPr>
          <a:xfrm flipH="1">
            <a:off x="6119192" y="1676476"/>
            <a:ext cx="516168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F0514DD-9E14-5903-E8C8-4E16DEC666D0}"/>
              </a:ext>
            </a:extLst>
          </p:cNvPr>
          <p:cNvCxnSpPr/>
          <p:nvPr/>
        </p:nvCxnSpPr>
        <p:spPr>
          <a:xfrm>
            <a:off x="7736624" y="1676475"/>
            <a:ext cx="516168" cy="1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46BE1C8-7B9B-05B0-B039-5B6BFFF96DE4}"/>
                  </a:ext>
                </a:extLst>
              </p:cNvPr>
              <p:cNvSpPr txBox="1"/>
              <p:nvPr/>
            </p:nvSpPr>
            <p:spPr>
              <a:xfrm>
                <a:off x="5722465" y="5747342"/>
                <a:ext cx="930126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−1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46BE1C8-7B9B-05B0-B039-5B6BFFF96D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2465" y="5747342"/>
                <a:ext cx="930126" cy="331437"/>
              </a:xfrm>
              <a:prstGeom prst="rect">
                <a:avLst/>
              </a:prstGeom>
              <a:blipFill>
                <a:blip r:embed="rId4"/>
                <a:stretch>
                  <a:fillRect l="-5405" r="-2703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46CEAC-7E1F-E797-BAA1-7FB3515EB531}"/>
                  </a:ext>
                </a:extLst>
              </p:cNvPr>
              <p:cNvSpPr txBox="1"/>
              <p:nvPr/>
            </p:nvSpPr>
            <p:spPr>
              <a:xfrm>
                <a:off x="7774723" y="5747342"/>
                <a:ext cx="930126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+1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46CEAC-7E1F-E797-BAA1-7FB3515EB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4723" y="5747342"/>
                <a:ext cx="930126" cy="331437"/>
              </a:xfrm>
              <a:prstGeom prst="rect">
                <a:avLst/>
              </a:prstGeom>
              <a:blipFill>
                <a:blip r:embed="rId5"/>
                <a:stretch>
                  <a:fillRect l="-5405" r="-1351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686CF3B-7D0D-4A53-316A-DF5A14E2739D}"/>
              </a:ext>
            </a:extLst>
          </p:cNvPr>
          <p:cNvCxnSpPr/>
          <p:nvPr/>
        </p:nvCxnSpPr>
        <p:spPr>
          <a:xfrm>
            <a:off x="7185991" y="1889517"/>
            <a:ext cx="0" cy="385782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E19DF36-F982-7793-D879-2CA07B61E4DF}"/>
                  </a:ext>
                </a:extLst>
              </p:cNvPr>
              <p:cNvSpPr txBox="1"/>
              <p:nvPr/>
            </p:nvSpPr>
            <p:spPr>
              <a:xfrm>
                <a:off x="6635360" y="1187010"/>
                <a:ext cx="1101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95.44%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E19DF36-F982-7793-D879-2CA07B61E4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5360" y="1187010"/>
                <a:ext cx="1101264" cy="369332"/>
              </a:xfrm>
              <a:prstGeom prst="rect">
                <a:avLst/>
              </a:prstGeom>
              <a:blipFill>
                <a:blip r:embed="rId6"/>
                <a:stretch>
                  <a:fillRect l="-5682" r="-4545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500284F-CBA8-9B7F-48B1-AE683C351A98}"/>
              </a:ext>
            </a:extLst>
          </p:cNvPr>
          <p:cNvCxnSpPr>
            <a:stCxn id="16" idx="1"/>
          </p:cNvCxnSpPr>
          <p:nvPr/>
        </p:nvCxnSpPr>
        <p:spPr>
          <a:xfrm flipH="1">
            <a:off x="5128592" y="1371676"/>
            <a:ext cx="1506768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E1B3E58-8BB2-6C4C-C93A-5D032519658A}"/>
              </a:ext>
            </a:extLst>
          </p:cNvPr>
          <p:cNvCxnSpPr/>
          <p:nvPr/>
        </p:nvCxnSpPr>
        <p:spPr>
          <a:xfrm>
            <a:off x="7736624" y="1394679"/>
            <a:ext cx="1506768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9E23039-F0ED-0DF7-D6C2-CF608C296133}"/>
                  </a:ext>
                </a:extLst>
              </p:cNvPr>
              <p:cNvSpPr txBox="1"/>
              <p:nvPr/>
            </p:nvSpPr>
            <p:spPr>
              <a:xfrm>
                <a:off x="4714971" y="5747342"/>
                <a:ext cx="930126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−2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9E23039-F0ED-0DF7-D6C2-CF608C296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971" y="5747342"/>
                <a:ext cx="930126" cy="331437"/>
              </a:xfrm>
              <a:prstGeom prst="rect">
                <a:avLst/>
              </a:prstGeom>
              <a:blipFill>
                <a:blip r:embed="rId7"/>
                <a:stretch>
                  <a:fillRect l="-5405" r="-1351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B92BE3A-DC18-FBD0-50DB-FE426B30E8CF}"/>
                  </a:ext>
                </a:extLst>
              </p:cNvPr>
              <p:cNvSpPr txBox="1"/>
              <p:nvPr/>
            </p:nvSpPr>
            <p:spPr>
              <a:xfrm>
                <a:off x="8839460" y="5747342"/>
                <a:ext cx="930126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B92BE3A-DC18-FBD0-50DB-FE426B30E8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9460" y="5747342"/>
                <a:ext cx="930126" cy="331437"/>
              </a:xfrm>
              <a:prstGeom prst="rect">
                <a:avLst/>
              </a:prstGeom>
              <a:blipFill>
                <a:blip r:embed="rId8"/>
                <a:stretch>
                  <a:fillRect l="-6757" r="-1351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47F9067-10F6-F05F-D32E-6E0A351E5F2D}"/>
              </a:ext>
            </a:extLst>
          </p:cNvPr>
          <p:cNvCxnSpPr/>
          <p:nvPr/>
        </p:nvCxnSpPr>
        <p:spPr>
          <a:xfrm>
            <a:off x="5128590" y="1371676"/>
            <a:ext cx="2" cy="4375666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381B05-845B-8E60-5C97-7EA0A44C61B2}"/>
              </a:ext>
            </a:extLst>
          </p:cNvPr>
          <p:cNvCxnSpPr/>
          <p:nvPr/>
        </p:nvCxnSpPr>
        <p:spPr>
          <a:xfrm>
            <a:off x="9243392" y="1371676"/>
            <a:ext cx="0" cy="4375666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E277AB6-000C-F990-6F37-32A3938C4063}"/>
              </a:ext>
            </a:extLst>
          </p:cNvPr>
          <p:cNvCxnSpPr/>
          <p:nvPr/>
        </p:nvCxnSpPr>
        <p:spPr>
          <a:xfrm>
            <a:off x="7188054" y="1901185"/>
            <a:ext cx="0" cy="3857825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18A2A1C-07EB-B476-AD0B-C476BDED08AE}"/>
                  </a:ext>
                </a:extLst>
              </p:cNvPr>
              <p:cNvSpPr txBox="1"/>
              <p:nvPr/>
            </p:nvSpPr>
            <p:spPr>
              <a:xfrm>
                <a:off x="6637423" y="870542"/>
                <a:ext cx="1101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99.72%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18A2A1C-07EB-B476-AD0B-C476BDED0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7423" y="870542"/>
                <a:ext cx="1101264" cy="369332"/>
              </a:xfrm>
              <a:prstGeom prst="rect">
                <a:avLst/>
              </a:prstGeom>
              <a:blipFill>
                <a:blip r:embed="rId9"/>
                <a:stretch>
                  <a:fillRect l="-5682" r="-5682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7903B50-4B69-9CA0-800F-7172CD49C4D7}"/>
              </a:ext>
            </a:extLst>
          </p:cNvPr>
          <p:cNvCxnSpPr>
            <a:stCxn id="24" idx="1"/>
          </p:cNvCxnSpPr>
          <p:nvPr/>
        </p:nvCxnSpPr>
        <p:spPr>
          <a:xfrm flipH="1">
            <a:off x="4140055" y="1055208"/>
            <a:ext cx="2497368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7925477-DD78-B14D-DD7F-BD6B7C024294}"/>
              </a:ext>
            </a:extLst>
          </p:cNvPr>
          <p:cNvCxnSpPr/>
          <p:nvPr/>
        </p:nvCxnSpPr>
        <p:spPr>
          <a:xfrm>
            <a:off x="7736624" y="1038501"/>
            <a:ext cx="2497368" cy="1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3A7722C-F2C3-A5D5-3930-05736F5AC6C7}"/>
                  </a:ext>
                </a:extLst>
              </p:cNvPr>
              <p:cNvSpPr txBox="1"/>
              <p:nvPr/>
            </p:nvSpPr>
            <p:spPr>
              <a:xfrm>
                <a:off x="3733526" y="5759010"/>
                <a:ext cx="930126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−3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3A7722C-F2C3-A5D5-3930-05736F5AC6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26" y="5759010"/>
                <a:ext cx="930126" cy="331437"/>
              </a:xfrm>
              <a:prstGeom prst="rect">
                <a:avLst/>
              </a:prstGeom>
              <a:blipFill>
                <a:blip r:embed="rId10"/>
                <a:stretch>
                  <a:fillRect l="-5333" r="-1333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96ADC05-FCD3-BA9B-D7CF-9E738CF0BF62}"/>
                  </a:ext>
                </a:extLst>
              </p:cNvPr>
              <p:cNvSpPr txBox="1"/>
              <p:nvPr/>
            </p:nvSpPr>
            <p:spPr>
              <a:xfrm>
                <a:off x="9821764" y="5759010"/>
                <a:ext cx="930126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+3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96ADC05-FCD3-BA9B-D7CF-9E738CF0BF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1764" y="5759010"/>
                <a:ext cx="930126" cy="331437"/>
              </a:xfrm>
              <a:prstGeom prst="rect">
                <a:avLst/>
              </a:prstGeom>
              <a:blipFill>
                <a:blip r:embed="rId11"/>
                <a:stretch>
                  <a:fillRect l="-6757" r="-1351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0928878-469D-4A1A-398C-D20BEAA3E70D}"/>
              </a:ext>
            </a:extLst>
          </p:cNvPr>
          <p:cNvCxnSpPr/>
          <p:nvPr/>
        </p:nvCxnSpPr>
        <p:spPr>
          <a:xfrm>
            <a:off x="4140055" y="1055208"/>
            <a:ext cx="0" cy="4703802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AD39FDA-D4BF-7A69-4523-2DCEA131045F}"/>
              </a:ext>
            </a:extLst>
          </p:cNvPr>
          <p:cNvCxnSpPr/>
          <p:nvPr/>
        </p:nvCxnSpPr>
        <p:spPr>
          <a:xfrm>
            <a:off x="10233992" y="1038501"/>
            <a:ext cx="2063" cy="4720509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8070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FDC0E0-A79A-D1FF-4151-2FD8ADEA69E4}"/>
              </a:ext>
            </a:extLst>
          </p:cNvPr>
          <p:cNvCxnSpPr/>
          <p:nvPr/>
        </p:nvCxnSpPr>
        <p:spPr>
          <a:xfrm>
            <a:off x="4565368" y="6237581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/>
              <p:nvPr/>
            </p:nvSpPr>
            <p:spPr>
              <a:xfrm>
                <a:off x="7707214" y="6290319"/>
                <a:ext cx="260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7214" y="6290319"/>
                <a:ext cx="260264" cy="369332"/>
              </a:xfrm>
              <a:prstGeom prst="rect">
                <a:avLst/>
              </a:prstGeom>
              <a:blipFill>
                <a:blip r:embed="rId4"/>
                <a:stretch>
                  <a:fillRect l="-22727" r="-18182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9A3C112C-DC40-E501-76D1-BADF79507F6F}"/>
              </a:ext>
            </a:extLst>
          </p:cNvPr>
          <p:cNvSpPr>
            <a:spLocks/>
          </p:cNvSpPr>
          <p:nvPr/>
        </p:nvSpPr>
        <p:spPr bwMode="auto">
          <a:xfrm>
            <a:off x="5289008" y="3213990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/>
              <p:nvPr/>
            </p:nvSpPr>
            <p:spPr>
              <a:xfrm>
                <a:off x="7272156" y="2828454"/>
                <a:ext cx="1101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95.44%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156" y="2828454"/>
                <a:ext cx="1101264" cy="369332"/>
              </a:xfrm>
              <a:prstGeom prst="rect">
                <a:avLst/>
              </a:prstGeom>
              <a:blipFill>
                <a:blip r:embed="rId5"/>
                <a:stretch>
                  <a:fillRect l="-5682" r="-5682"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C1503A-C52F-1213-E2F1-3E82AD963930}"/>
              </a:ext>
            </a:extLst>
          </p:cNvPr>
          <p:cNvCxnSpPr>
            <a:cxnSpLocks/>
          </p:cNvCxnSpPr>
          <p:nvPr/>
        </p:nvCxnSpPr>
        <p:spPr>
          <a:xfrm flipH="1">
            <a:off x="6118886" y="3013120"/>
            <a:ext cx="115327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0E40D0-E139-746F-A65A-D50A471F4061}"/>
              </a:ext>
            </a:extLst>
          </p:cNvPr>
          <p:cNvCxnSpPr>
            <a:cxnSpLocks/>
          </p:cNvCxnSpPr>
          <p:nvPr/>
        </p:nvCxnSpPr>
        <p:spPr>
          <a:xfrm>
            <a:off x="8436668" y="3036123"/>
            <a:ext cx="1047492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FD14DCA-ABE2-CD9D-4728-2A01808AF62D}"/>
                  </a:ext>
                </a:extLst>
              </p:cNvPr>
              <p:cNvSpPr txBox="1"/>
              <p:nvPr/>
            </p:nvSpPr>
            <p:spPr>
              <a:xfrm>
                <a:off x="5591064" y="6280617"/>
                <a:ext cx="930126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−2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FD14DCA-ABE2-CD9D-4728-2A01808AF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064" y="6280617"/>
                <a:ext cx="930126" cy="331437"/>
              </a:xfrm>
              <a:prstGeom prst="rect">
                <a:avLst/>
              </a:prstGeom>
              <a:blipFill>
                <a:blip r:embed="rId6"/>
                <a:stretch>
                  <a:fillRect l="-6757" r="-1351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D4DCBE-F2C9-8D8A-5237-AC15E742BC5E}"/>
                  </a:ext>
                </a:extLst>
              </p:cNvPr>
              <p:cNvSpPr txBox="1"/>
              <p:nvPr/>
            </p:nvSpPr>
            <p:spPr>
              <a:xfrm>
                <a:off x="9008969" y="6290319"/>
                <a:ext cx="930126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D4DCBE-F2C9-8D8A-5237-AC15E742B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969" y="6290319"/>
                <a:ext cx="930126" cy="331437"/>
              </a:xfrm>
              <a:prstGeom prst="rect">
                <a:avLst/>
              </a:prstGeom>
              <a:blipFill>
                <a:blip r:embed="rId7"/>
                <a:stretch>
                  <a:fillRect l="-5405" r="-1351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A58E5D-BE82-D16A-DB81-1F7444376FF1}"/>
              </a:ext>
            </a:extLst>
          </p:cNvPr>
          <p:cNvCxnSpPr>
            <a:cxnSpLocks/>
          </p:cNvCxnSpPr>
          <p:nvPr/>
        </p:nvCxnSpPr>
        <p:spPr>
          <a:xfrm>
            <a:off x="6118886" y="3013120"/>
            <a:ext cx="0" cy="316581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899FB8-796F-2ECE-869C-3562F19D3E13}"/>
              </a:ext>
            </a:extLst>
          </p:cNvPr>
          <p:cNvCxnSpPr>
            <a:cxnSpLocks/>
          </p:cNvCxnSpPr>
          <p:nvPr/>
        </p:nvCxnSpPr>
        <p:spPr>
          <a:xfrm>
            <a:off x="9484160" y="3036123"/>
            <a:ext cx="0" cy="314280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2178188-090A-4573-53D8-C28D4D7B89C9}"/>
                  </a:ext>
                </a:extLst>
              </p:cNvPr>
              <p:cNvSpPr txBox="1"/>
              <p:nvPr/>
            </p:nvSpPr>
            <p:spPr>
              <a:xfrm>
                <a:off x="9684629" y="3170955"/>
                <a:ext cx="2224520" cy="10911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2178188-090A-4573-53D8-C28D4D7B8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4629" y="3170955"/>
                <a:ext cx="2224520" cy="109119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7640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FDC0E0-A79A-D1FF-4151-2FD8ADEA69E4}"/>
              </a:ext>
            </a:extLst>
          </p:cNvPr>
          <p:cNvCxnSpPr/>
          <p:nvPr/>
        </p:nvCxnSpPr>
        <p:spPr>
          <a:xfrm>
            <a:off x="4565368" y="6237581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/>
              <p:nvPr/>
            </p:nvSpPr>
            <p:spPr>
              <a:xfrm>
                <a:off x="7707214" y="6290319"/>
                <a:ext cx="260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7214" y="6290319"/>
                <a:ext cx="260264" cy="369332"/>
              </a:xfrm>
              <a:prstGeom prst="rect">
                <a:avLst/>
              </a:prstGeom>
              <a:blipFill>
                <a:blip r:embed="rId4"/>
                <a:stretch>
                  <a:fillRect l="-22727" r="-18182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9A3C112C-DC40-E501-76D1-BADF79507F6F}"/>
              </a:ext>
            </a:extLst>
          </p:cNvPr>
          <p:cNvSpPr>
            <a:spLocks/>
          </p:cNvSpPr>
          <p:nvPr/>
        </p:nvSpPr>
        <p:spPr bwMode="auto">
          <a:xfrm>
            <a:off x="5289008" y="3213990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/>
              <p:nvPr/>
            </p:nvSpPr>
            <p:spPr>
              <a:xfrm>
                <a:off x="7272156" y="2828454"/>
                <a:ext cx="1101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95.44%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156" y="2828454"/>
                <a:ext cx="1101264" cy="369332"/>
              </a:xfrm>
              <a:prstGeom prst="rect">
                <a:avLst/>
              </a:prstGeom>
              <a:blipFill>
                <a:blip r:embed="rId5"/>
                <a:stretch>
                  <a:fillRect l="-5682" r="-5682"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C1503A-C52F-1213-E2F1-3E82AD963930}"/>
              </a:ext>
            </a:extLst>
          </p:cNvPr>
          <p:cNvCxnSpPr>
            <a:cxnSpLocks/>
          </p:cNvCxnSpPr>
          <p:nvPr/>
        </p:nvCxnSpPr>
        <p:spPr>
          <a:xfrm flipH="1">
            <a:off x="6118886" y="3013120"/>
            <a:ext cx="115327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0E40D0-E139-746F-A65A-D50A471F4061}"/>
              </a:ext>
            </a:extLst>
          </p:cNvPr>
          <p:cNvCxnSpPr>
            <a:cxnSpLocks/>
          </p:cNvCxnSpPr>
          <p:nvPr/>
        </p:nvCxnSpPr>
        <p:spPr>
          <a:xfrm>
            <a:off x="8436668" y="3036123"/>
            <a:ext cx="1047492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FD14DCA-ABE2-CD9D-4728-2A01808AF62D}"/>
                  </a:ext>
                </a:extLst>
              </p:cNvPr>
              <p:cNvSpPr txBox="1"/>
              <p:nvPr/>
            </p:nvSpPr>
            <p:spPr>
              <a:xfrm>
                <a:off x="5591064" y="6280617"/>
                <a:ext cx="930126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−2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FD14DCA-ABE2-CD9D-4728-2A01808AF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064" y="6280617"/>
                <a:ext cx="930126" cy="331437"/>
              </a:xfrm>
              <a:prstGeom prst="rect">
                <a:avLst/>
              </a:prstGeom>
              <a:blipFill>
                <a:blip r:embed="rId6"/>
                <a:stretch>
                  <a:fillRect l="-6757" r="-1351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D4DCBE-F2C9-8D8A-5237-AC15E742BC5E}"/>
                  </a:ext>
                </a:extLst>
              </p:cNvPr>
              <p:cNvSpPr txBox="1"/>
              <p:nvPr/>
            </p:nvSpPr>
            <p:spPr>
              <a:xfrm>
                <a:off x="9008969" y="6290319"/>
                <a:ext cx="930126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D4DCBE-F2C9-8D8A-5237-AC15E742B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969" y="6290319"/>
                <a:ext cx="930126" cy="331437"/>
              </a:xfrm>
              <a:prstGeom prst="rect">
                <a:avLst/>
              </a:prstGeom>
              <a:blipFill>
                <a:blip r:embed="rId7"/>
                <a:stretch>
                  <a:fillRect l="-5405" r="-1351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A58E5D-BE82-D16A-DB81-1F7444376FF1}"/>
              </a:ext>
            </a:extLst>
          </p:cNvPr>
          <p:cNvCxnSpPr>
            <a:cxnSpLocks/>
          </p:cNvCxnSpPr>
          <p:nvPr/>
        </p:nvCxnSpPr>
        <p:spPr>
          <a:xfrm>
            <a:off x="6118886" y="3013120"/>
            <a:ext cx="0" cy="316581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899FB8-796F-2ECE-869C-3562F19D3E13}"/>
              </a:ext>
            </a:extLst>
          </p:cNvPr>
          <p:cNvCxnSpPr>
            <a:cxnSpLocks/>
          </p:cNvCxnSpPr>
          <p:nvPr/>
        </p:nvCxnSpPr>
        <p:spPr>
          <a:xfrm>
            <a:off x="9484160" y="3036123"/>
            <a:ext cx="0" cy="314280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2124D8A-2F8A-B80F-C265-3BC365A1D4C8}"/>
                  </a:ext>
                </a:extLst>
              </p:cNvPr>
              <p:cNvSpPr txBox="1"/>
              <p:nvPr/>
            </p:nvSpPr>
            <p:spPr>
              <a:xfrm>
                <a:off x="1460776" y="5078314"/>
                <a:ext cx="267496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Margin</m:t>
                      </m:r>
                      <m:r>
                        <a:rPr lang="en-US" sz="2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Error</m:t>
                      </m:r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2124D8A-2F8A-B80F-C265-3BC365A1D4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776" y="5078314"/>
                <a:ext cx="2674963" cy="369332"/>
              </a:xfrm>
              <a:prstGeom prst="rect">
                <a:avLst/>
              </a:prstGeom>
              <a:blipFill>
                <a:blip r:embed="rId8"/>
                <a:stretch>
                  <a:fillRect l="-1896" t="-12903" r="-1896" b="-35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/>
              <p:nvPr/>
            </p:nvSpPr>
            <p:spPr>
              <a:xfrm>
                <a:off x="9684629" y="3170955"/>
                <a:ext cx="2224520" cy="10911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4629" y="3170955"/>
                <a:ext cx="2224520" cy="109119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1927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FDC0E0-A79A-D1FF-4151-2FD8ADEA69E4}"/>
              </a:ext>
            </a:extLst>
          </p:cNvPr>
          <p:cNvCxnSpPr/>
          <p:nvPr/>
        </p:nvCxnSpPr>
        <p:spPr>
          <a:xfrm>
            <a:off x="4565368" y="6237581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/>
              <p:nvPr/>
            </p:nvSpPr>
            <p:spPr>
              <a:xfrm>
                <a:off x="7707214" y="6290319"/>
                <a:ext cx="260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7214" y="6290319"/>
                <a:ext cx="260264" cy="369332"/>
              </a:xfrm>
              <a:prstGeom prst="rect">
                <a:avLst/>
              </a:prstGeom>
              <a:blipFill>
                <a:blip r:embed="rId4"/>
                <a:stretch>
                  <a:fillRect l="-22727" r="-18182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9A3C112C-DC40-E501-76D1-BADF79507F6F}"/>
              </a:ext>
            </a:extLst>
          </p:cNvPr>
          <p:cNvSpPr>
            <a:spLocks/>
          </p:cNvSpPr>
          <p:nvPr/>
        </p:nvSpPr>
        <p:spPr bwMode="auto">
          <a:xfrm>
            <a:off x="5289008" y="3213990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/>
              <p:nvPr/>
            </p:nvSpPr>
            <p:spPr>
              <a:xfrm>
                <a:off x="7272156" y="2828454"/>
                <a:ext cx="1101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95.44%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156" y="2828454"/>
                <a:ext cx="1101264" cy="369332"/>
              </a:xfrm>
              <a:prstGeom prst="rect">
                <a:avLst/>
              </a:prstGeom>
              <a:blipFill>
                <a:blip r:embed="rId5"/>
                <a:stretch>
                  <a:fillRect l="-5682" r="-5682"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C1503A-C52F-1213-E2F1-3E82AD963930}"/>
              </a:ext>
            </a:extLst>
          </p:cNvPr>
          <p:cNvCxnSpPr>
            <a:cxnSpLocks/>
          </p:cNvCxnSpPr>
          <p:nvPr/>
        </p:nvCxnSpPr>
        <p:spPr>
          <a:xfrm flipH="1">
            <a:off x="6118886" y="3013120"/>
            <a:ext cx="115327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0E40D0-E139-746F-A65A-D50A471F4061}"/>
              </a:ext>
            </a:extLst>
          </p:cNvPr>
          <p:cNvCxnSpPr>
            <a:cxnSpLocks/>
          </p:cNvCxnSpPr>
          <p:nvPr/>
        </p:nvCxnSpPr>
        <p:spPr>
          <a:xfrm>
            <a:off x="8436668" y="3036123"/>
            <a:ext cx="1047492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FD14DCA-ABE2-CD9D-4728-2A01808AF62D}"/>
                  </a:ext>
                </a:extLst>
              </p:cNvPr>
              <p:cNvSpPr txBox="1"/>
              <p:nvPr/>
            </p:nvSpPr>
            <p:spPr>
              <a:xfrm>
                <a:off x="5591064" y="6280617"/>
                <a:ext cx="930126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−2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FD14DCA-ABE2-CD9D-4728-2A01808AF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064" y="6280617"/>
                <a:ext cx="930126" cy="331437"/>
              </a:xfrm>
              <a:prstGeom prst="rect">
                <a:avLst/>
              </a:prstGeom>
              <a:blipFill>
                <a:blip r:embed="rId6"/>
                <a:stretch>
                  <a:fillRect l="-6757" r="-1351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D4DCBE-F2C9-8D8A-5237-AC15E742BC5E}"/>
                  </a:ext>
                </a:extLst>
              </p:cNvPr>
              <p:cNvSpPr txBox="1"/>
              <p:nvPr/>
            </p:nvSpPr>
            <p:spPr>
              <a:xfrm>
                <a:off x="9008969" y="6290319"/>
                <a:ext cx="930126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D4DCBE-F2C9-8D8A-5237-AC15E742B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969" y="6290319"/>
                <a:ext cx="930126" cy="331437"/>
              </a:xfrm>
              <a:prstGeom prst="rect">
                <a:avLst/>
              </a:prstGeom>
              <a:blipFill>
                <a:blip r:embed="rId7"/>
                <a:stretch>
                  <a:fillRect l="-5405" r="-1351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A58E5D-BE82-D16A-DB81-1F7444376FF1}"/>
              </a:ext>
            </a:extLst>
          </p:cNvPr>
          <p:cNvCxnSpPr>
            <a:cxnSpLocks/>
          </p:cNvCxnSpPr>
          <p:nvPr/>
        </p:nvCxnSpPr>
        <p:spPr>
          <a:xfrm>
            <a:off x="6118886" y="3013120"/>
            <a:ext cx="0" cy="316581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899FB8-796F-2ECE-869C-3562F19D3E13}"/>
              </a:ext>
            </a:extLst>
          </p:cNvPr>
          <p:cNvCxnSpPr>
            <a:cxnSpLocks/>
          </p:cNvCxnSpPr>
          <p:nvPr/>
        </p:nvCxnSpPr>
        <p:spPr>
          <a:xfrm>
            <a:off x="9484160" y="3036123"/>
            <a:ext cx="0" cy="314280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/>
              <p:nvPr/>
            </p:nvSpPr>
            <p:spPr>
              <a:xfrm>
                <a:off x="9684629" y="3170955"/>
                <a:ext cx="2224520" cy="10911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4629" y="3170955"/>
                <a:ext cx="2224520" cy="109119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eform 18">
            <a:extLst>
              <a:ext uri="{FF2B5EF4-FFF2-40B4-BE49-F238E27FC236}">
                <a16:creationId xmlns:a16="http://schemas.microsoft.com/office/drawing/2014/main" id="{5C48509B-1CA1-6595-D4C4-D8BD5AE3FE55}"/>
              </a:ext>
            </a:extLst>
          </p:cNvPr>
          <p:cNvSpPr/>
          <p:nvPr/>
        </p:nvSpPr>
        <p:spPr>
          <a:xfrm>
            <a:off x="5289008" y="5957239"/>
            <a:ext cx="829878" cy="261313"/>
          </a:xfrm>
          <a:custGeom>
            <a:avLst/>
            <a:gdLst>
              <a:gd name="connsiteX0" fmla="*/ 829878 w 829878"/>
              <a:gd name="connsiteY0" fmla="*/ 0 h 261313"/>
              <a:gd name="connsiteX1" fmla="*/ 829878 w 829878"/>
              <a:gd name="connsiteY1" fmla="*/ 261313 h 261313"/>
              <a:gd name="connsiteX2" fmla="*/ 0 w 829878"/>
              <a:gd name="connsiteY2" fmla="*/ 260654 h 261313"/>
              <a:gd name="connsiteX3" fmla="*/ 86698 w 829878"/>
              <a:gd name="connsiteY3" fmla="*/ 218430 h 261313"/>
              <a:gd name="connsiteX4" fmla="*/ 159796 w 829878"/>
              <a:gd name="connsiteY4" fmla="*/ 194303 h 261313"/>
              <a:gd name="connsiteX5" fmla="*/ 222694 w 829878"/>
              <a:gd name="connsiteY5" fmla="*/ 180228 h 261313"/>
              <a:gd name="connsiteX6" fmla="*/ 271993 w 829878"/>
              <a:gd name="connsiteY6" fmla="*/ 168164 h 261313"/>
              <a:gd name="connsiteX7" fmla="*/ 322991 w 829878"/>
              <a:gd name="connsiteY7" fmla="*/ 154090 h 261313"/>
              <a:gd name="connsiteX8" fmla="*/ 390989 w 829878"/>
              <a:gd name="connsiteY8" fmla="*/ 138005 h 261313"/>
              <a:gd name="connsiteX9" fmla="*/ 465787 w 829878"/>
              <a:gd name="connsiteY9" fmla="*/ 117898 h 261313"/>
              <a:gd name="connsiteX10" fmla="*/ 530386 w 829878"/>
              <a:gd name="connsiteY10" fmla="*/ 101813 h 261313"/>
              <a:gd name="connsiteX11" fmla="*/ 579684 w 829878"/>
              <a:gd name="connsiteY11" fmla="*/ 85728 h 261313"/>
              <a:gd name="connsiteX12" fmla="*/ 635783 w 829878"/>
              <a:gd name="connsiteY12" fmla="*/ 67632 h 261313"/>
              <a:gd name="connsiteX13" fmla="*/ 681681 w 829878"/>
              <a:gd name="connsiteY13" fmla="*/ 51547 h 261313"/>
              <a:gd name="connsiteX14" fmla="*/ 742880 w 829878"/>
              <a:gd name="connsiteY14" fmla="*/ 33451 h 261313"/>
              <a:gd name="connsiteX15" fmla="*/ 804078 w 829878"/>
              <a:gd name="connsiteY15" fmla="*/ 11334 h 26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29878" h="261313">
                <a:moveTo>
                  <a:pt x="829878" y="0"/>
                </a:moveTo>
                <a:lnTo>
                  <a:pt x="829878" y="261313"/>
                </a:lnTo>
                <a:lnTo>
                  <a:pt x="0" y="260654"/>
                </a:lnTo>
                <a:lnTo>
                  <a:pt x="86698" y="218430"/>
                </a:lnTo>
                <a:lnTo>
                  <a:pt x="159796" y="194303"/>
                </a:lnTo>
                <a:lnTo>
                  <a:pt x="222694" y="180228"/>
                </a:lnTo>
                <a:lnTo>
                  <a:pt x="271993" y="168164"/>
                </a:lnTo>
                <a:lnTo>
                  <a:pt x="322991" y="154090"/>
                </a:lnTo>
                <a:lnTo>
                  <a:pt x="390989" y="138005"/>
                </a:lnTo>
                <a:lnTo>
                  <a:pt x="465787" y="117898"/>
                </a:lnTo>
                <a:lnTo>
                  <a:pt x="530386" y="101813"/>
                </a:lnTo>
                <a:lnTo>
                  <a:pt x="579684" y="85728"/>
                </a:lnTo>
                <a:lnTo>
                  <a:pt x="635783" y="67632"/>
                </a:lnTo>
                <a:lnTo>
                  <a:pt x="681681" y="51547"/>
                </a:lnTo>
                <a:lnTo>
                  <a:pt x="742880" y="33451"/>
                </a:lnTo>
                <a:lnTo>
                  <a:pt x="804078" y="11334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69679938-6E42-FF0E-98B3-B53C7FBE7E27}"/>
              </a:ext>
            </a:extLst>
          </p:cNvPr>
          <p:cNvSpPr/>
          <p:nvPr/>
        </p:nvSpPr>
        <p:spPr>
          <a:xfrm>
            <a:off x="9498482" y="5930897"/>
            <a:ext cx="858087" cy="291017"/>
          </a:xfrm>
          <a:custGeom>
            <a:avLst/>
            <a:gdLst>
              <a:gd name="connsiteX0" fmla="*/ 0 w 858087"/>
              <a:gd name="connsiteY0" fmla="*/ 0 h 291017"/>
              <a:gd name="connsiteX1" fmla="*/ 3011 w 858087"/>
              <a:gd name="connsiteY1" fmla="*/ 1484 h 291017"/>
              <a:gd name="connsiteX2" fmla="*/ 76109 w 858087"/>
              <a:gd name="connsiteY2" fmla="*/ 31644 h 291017"/>
              <a:gd name="connsiteX3" fmla="*/ 140707 w 858087"/>
              <a:gd name="connsiteY3" fmla="*/ 57782 h 291017"/>
              <a:gd name="connsiteX4" fmla="*/ 208705 w 858087"/>
              <a:gd name="connsiteY4" fmla="*/ 85931 h 291017"/>
              <a:gd name="connsiteX5" fmla="*/ 290303 w 858087"/>
              <a:gd name="connsiteY5" fmla="*/ 118102 h 291017"/>
              <a:gd name="connsiteX6" fmla="*/ 380400 w 858087"/>
              <a:gd name="connsiteY6" fmla="*/ 148261 h 291017"/>
              <a:gd name="connsiteX7" fmla="*/ 433099 w 858087"/>
              <a:gd name="connsiteY7" fmla="*/ 164347 h 291017"/>
              <a:gd name="connsiteX8" fmla="*/ 526596 w 858087"/>
              <a:gd name="connsiteY8" fmla="*/ 194506 h 291017"/>
              <a:gd name="connsiteX9" fmla="*/ 484097 w 858087"/>
              <a:gd name="connsiteY9" fmla="*/ 180432 h 291017"/>
              <a:gd name="connsiteX10" fmla="*/ 565695 w 858087"/>
              <a:gd name="connsiteY10" fmla="*/ 204559 h 291017"/>
              <a:gd name="connsiteX11" fmla="*/ 633693 w 858087"/>
              <a:gd name="connsiteY11" fmla="*/ 220645 h 291017"/>
              <a:gd name="connsiteX12" fmla="*/ 691491 w 858087"/>
              <a:gd name="connsiteY12" fmla="*/ 232708 h 291017"/>
              <a:gd name="connsiteX13" fmla="*/ 776489 w 858087"/>
              <a:gd name="connsiteY13" fmla="*/ 254826 h 291017"/>
              <a:gd name="connsiteX14" fmla="*/ 858087 w 858087"/>
              <a:gd name="connsiteY14" fmla="*/ 291017 h 291017"/>
              <a:gd name="connsiteX15" fmla="*/ 0 w 858087"/>
              <a:gd name="connsiteY15" fmla="*/ 290336 h 2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8087" h="291017">
                <a:moveTo>
                  <a:pt x="0" y="0"/>
                </a:moveTo>
                <a:lnTo>
                  <a:pt x="3011" y="1484"/>
                </a:lnTo>
                <a:lnTo>
                  <a:pt x="76109" y="31644"/>
                </a:lnTo>
                <a:lnTo>
                  <a:pt x="140707" y="57782"/>
                </a:lnTo>
                <a:lnTo>
                  <a:pt x="208705" y="85931"/>
                </a:lnTo>
                <a:lnTo>
                  <a:pt x="290303" y="118102"/>
                </a:lnTo>
                <a:lnTo>
                  <a:pt x="380400" y="148261"/>
                </a:lnTo>
                <a:lnTo>
                  <a:pt x="433099" y="164347"/>
                </a:lnTo>
                <a:lnTo>
                  <a:pt x="526596" y="194506"/>
                </a:lnTo>
                <a:lnTo>
                  <a:pt x="484097" y="180432"/>
                </a:lnTo>
                <a:lnTo>
                  <a:pt x="565695" y="204559"/>
                </a:lnTo>
                <a:lnTo>
                  <a:pt x="633693" y="220645"/>
                </a:lnTo>
                <a:lnTo>
                  <a:pt x="691491" y="232708"/>
                </a:lnTo>
                <a:lnTo>
                  <a:pt x="776489" y="254826"/>
                </a:lnTo>
                <a:lnTo>
                  <a:pt x="858087" y="291017"/>
                </a:lnTo>
                <a:lnTo>
                  <a:pt x="0" y="290336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/>
              <p:nvPr/>
            </p:nvSpPr>
            <p:spPr>
              <a:xfrm>
                <a:off x="5001436" y="5310545"/>
                <a:ext cx="93134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2.28%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1436" y="5310545"/>
                <a:ext cx="931345" cy="369332"/>
              </a:xfrm>
              <a:prstGeom prst="rect">
                <a:avLst/>
              </a:prstGeom>
              <a:blipFill>
                <a:blip r:embed="rId9"/>
                <a:stretch>
                  <a:fillRect l="-5333" r="-6667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7F59B0A-5A4C-7DC5-034D-8B85999FFC08}"/>
              </a:ext>
            </a:extLst>
          </p:cNvPr>
          <p:cNvCxnSpPr/>
          <p:nvPr/>
        </p:nvCxnSpPr>
        <p:spPr>
          <a:xfrm>
            <a:off x="5600204" y="5679877"/>
            <a:ext cx="309422" cy="25358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7F15289-4090-781B-A4A7-17D0079F9C66}"/>
                  </a:ext>
                </a:extLst>
              </p:cNvPr>
              <p:cNvSpPr txBox="1"/>
              <p:nvPr/>
            </p:nvSpPr>
            <p:spPr>
              <a:xfrm>
                <a:off x="10111023" y="5310545"/>
                <a:ext cx="93134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2.28%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7F15289-4090-781B-A4A7-17D0079F9C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1023" y="5310545"/>
                <a:ext cx="931345" cy="369332"/>
              </a:xfrm>
              <a:prstGeom prst="rect">
                <a:avLst/>
              </a:prstGeom>
              <a:blipFill>
                <a:blip r:embed="rId10"/>
                <a:stretch>
                  <a:fillRect l="-6757" r="-6757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93CCAAF-831C-A2EA-1B5A-503FC599D311}"/>
              </a:ext>
            </a:extLst>
          </p:cNvPr>
          <p:cNvCxnSpPr/>
          <p:nvPr/>
        </p:nvCxnSpPr>
        <p:spPr>
          <a:xfrm flipH="1">
            <a:off x="9793516" y="5649162"/>
            <a:ext cx="305954" cy="28430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8254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FDC0E0-A79A-D1FF-4151-2FD8ADEA69E4}"/>
              </a:ext>
            </a:extLst>
          </p:cNvPr>
          <p:cNvCxnSpPr/>
          <p:nvPr/>
        </p:nvCxnSpPr>
        <p:spPr>
          <a:xfrm>
            <a:off x="4565368" y="6237581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/>
              <p:nvPr/>
            </p:nvSpPr>
            <p:spPr>
              <a:xfrm>
                <a:off x="7707214" y="6290319"/>
                <a:ext cx="260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7214" y="6290319"/>
                <a:ext cx="260264" cy="369332"/>
              </a:xfrm>
              <a:prstGeom prst="rect">
                <a:avLst/>
              </a:prstGeom>
              <a:blipFill>
                <a:blip r:embed="rId4"/>
                <a:stretch>
                  <a:fillRect l="-22727" r="-18182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9A3C112C-DC40-E501-76D1-BADF79507F6F}"/>
              </a:ext>
            </a:extLst>
          </p:cNvPr>
          <p:cNvSpPr>
            <a:spLocks/>
          </p:cNvSpPr>
          <p:nvPr/>
        </p:nvSpPr>
        <p:spPr bwMode="auto">
          <a:xfrm>
            <a:off x="5289008" y="3213990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/>
              <p:nvPr/>
            </p:nvSpPr>
            <p:spPr>
              <a:xfrm>
                <a:off x="7430055" y="2828454"/>
                <a:ext cx="81458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0055" y="2828454"/>
                <a:ext cx="814582" cy="369332"/>
              </a:xfrm>
              <a:prstGeom prst="rect">
                <a:avLst/>
              </a:prstGeom>
              <a:blipFill>
                <a:blip r:embed="rId5"/>
                <a:stretch>
                  <a:fillRect l="-7813" r="-3125" b="-3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C1503A-C52F-1213-E2F1-3E82AD963930}"/>
              </a:ext>
            </a:extLst>
          </p:cNvPr>
          <p:cNvCxnSpPr>
            <a:cxnSpLocks/>
          </p:cNvCxnSpPr>
          <p:nvPr/>
        </p:nvCxnSpPr>
        <p:spPr>
          <a:xfrm flipH="1">
            <a:off x="6118886" y="3013120"/>
            <a:ext cx="115327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0E40D0-E139-746F-A65A-D50A471F4061}"/>
              </a:ext>
            </a:extLst>
          </p:cNvPr>
          <p:cNvCxnSpPr>
            <a:cxnSpLocks/>
          </p:cNvCxnSpPr>
          <p:nvPr/>
        </p:nvCxnSpPr>
        <p:spPr>
          <a:xfrm>
            <a:off x="8348870" y="3036123"/>
            <a:ext cx="113529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FD14DCA-ABE2-CD9D-4728-2A01808AF62D}"/>
                  </a:ext>
                </a:extLst>
              </p:cNvPr>
              <p:cNvSpPr txBox="1"/>
              <p:nvPr/>
            </p:nvSpPr>
            <p:spPr>
              <a:xfrm>
                <a:off x="5404363" y="6280617"/>
                <a:ext cx="1429046" cy="335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FD14DCA-ABE2-CD9D-4728-2A01808AF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363" y="6280617"/>
                <a:ext cx="1429046" cy="335285"/>
              </a:xfrm>
              <a:prstGeom prst="rect">
                <a:avLst/>
              </a:prstGeom>
              <a:blipFill>
                <a:blip r:embed="rId6"/>
                <a:stretch>
                  <a:fillRect l="-3509" r="-877" b="-2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D4DCBE-F2C9-8D8A-5237-AC15E742BC5E}"/>
                  </a:ext>
                </a:extLst>
              </p:cNvPr>
              <p:cNvSpPr txBox="1"/>
              <p:nvPr/>
            </p:nvSpPr>
            <p:spPr>
              <a:xfrm>
                <a:off x="8769637" y="6290319"/>
                <a:ext cx="1429045" cy="335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D4DCBE-F2C9-8D8A-5237-AC15E742B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9637" y="6290319"/>
                <a:ext cx="1429045" cy="335285"/>
              </a:xfrm>
              <a:prstGeom prst="rect">
                <a:avLst/>
              </a:prstGeom>
              <a:blipFill>
                <a:blip r:embed="rId7"/>
                <a:stretch>
                  <a:fillRect l="-3509" r="-877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A58E5D-BE82-D16A-DB81-1F7444376FF1}"/>
              </a:ext>
            </a:extLst>
          </p:cNvPr>
          <p:cNvCxnSpPr>
            <a:cxnSpLocks/>
          </p:cNvCxnSpPr>
          <p:nvPr/>
        </p:nvCxnSpPr>
        <p:spPr>
          <a:xfrm>
            <a:off x="6118886" y="3013120"/>
            <a:ext cx="0" cy="316581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899FB8-796F-2ECE-869C-3562F19D3E13}"/>
              </a:ext>
            </a:extLst>
          </p:cNvPr>
          <p:cNvCxnSpPr>
            <a:cxnSpLocks/>
          </p:cNvCxnSpPr>
          <p:nvPr/>
        </p:nvCxnSpPr>
        <p:spPr>
          <a:xfrm>
            <a:off x="9484160" y="3036123"/>
            <a:ext cx="0" cy="314280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/>
              <p:nvPr/>
            </p:nvSpPr>
            <p:spPr>
              <a:xfrm>
                <a:off x="9684629" y="3170955"/>
                <a:ext cx="2224520" cy="10911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4629" y="3170955"/>
                <a:ext cx="2224520" cy="109119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eform 18">
            <a:extLst>
              <a:ext uri="{FF2B5EF4-FFF2-40B4-BE49-F238E27FC236}">
                <a16:creationId xmlns:a16="http://schemas.microsoft.com/office/drawing/2014/main" id="{5C48509B-1CA1-6595-D4C4-D8BD5AE3FE55}"/>
              </a:ext>
            </a:extLst>
          </p:cNvPr>
          <p:cNvSpPr/>
          <p:nvPr/>
        </p:nvSpPr>
        <p:spPr>
          <a:xfrm>
            <a:off x="5289008" y="5957239"/>
            <a:ext cx="829878" cy="261313"/>
          </a:xfrm>
          <a:custGeom>
            <a:avLst/>
            <a:gdLst>
              <a:gd name="connsiteX0" fmla="*/ 829878 w 829878"/>
              <a:gd name="connsiteY0" fmla="*/ 0 h 261313"/>
              <a:gd name="connsiteX1" fmla="*/ 829878 w 829878"/>
              <a:gd name="connsiteY1" fmla="*/ 261313 h 261313"/>
              <a:gd name="connsiteX2" fmla="*/ 0 w 829878"/>
              <a:gd name="connsiteY2" fmla="*/ 260654 h 261313"/>
              <a:gd name="connsiteX3" fmla="*/ 86698 w 829878"/>
              <a:gd name="connsiteY3" fmla="*/ 218430 h 261313"/>
              <a:gd name="connsiteX4" fmla="*/ 159796 w 829878"/>
              <a:gd name="connsiteY4" fmla="*/ 194303 h 261313"/>
              <a:gd name="connsiteX5" fmla="*/ 222694 w 829878"/>
              <a:gd name="connsiteY5" fmla="*/ 180228 h 261313"/>
              <a:gd name="connsiteX6" fmla="*/ 271993 w 829878"/>
              <a:gd name="connsiteY6" fmla="*/ 168164 h 261313"/>
              <a:gd name="connsiteX7" fmla="*/ 322991 w 829878"/>
              <a:gd name="connsiteY7" fmla="*/ 154090 h 261313"/>
              <a:gd name="connsiteX8" fmla="*/ 390989 w 829878"/>
              <a:gd name="connsiteY8" fmla="*/ 138005 h 261313"/>
              <a:gd name="connsiteX9" fmla="*/ 465787 w 829878"/>
              <a:gd name="connsiteY9" fmla="*/ 117898 h 261313"/>
              <a:gd name="connsiteX10" fmla="*/ 530386 w 829878"/>
              <a:gd name="connsiteY10" fmla="*/ 101813 h 261313"/>
              <a:gd name="connsiteX11" fmla="*/ 579684 w 829878"/>
              <a:gd name="connsiteY11" fmla="*/ 85728 h 261313"/>
              <a:gd name="connsiteX12" fmla="*/ 635783 w 829878"/>
              <a:gd name="connsiteY12" fmla="*/ 67632 h 261313"/>
              <a:gd name="connsiteX13" fmla="*/ 681681 w 829878"/>
              <a:gd name="connsiteY13" fmla="*/ 51547 h 261313"/>
              <a:gd name="connsiteX14" fmla="*/ 742880 w 829878"/>
              <a:gd name="connsiteY14" fmla="*/ 33451 h 261313"/>
              <a:gd name="connsiteX15" fmla="*/ 804078 w 829878"/>
              <a:gd name="connsiteY15" fmla="*/ 11334 h 26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29878" h="261313">
                <a:moveTo>
                  <a:pt x="829878" y="0"/>
                </a:moveTo>
                <a:lnTo>
                  <a:pt x="829878" y="261313"/>
                </a:lnTo>
                <a:lnTo>
                  <a:pt x="0" y="260654"/>
                </a:lnTo>
                <a:lnTo>
                  <a:pt x="86698" y="218430"/>
                </a:lnTo>
                <a:lnTo>
                  <a:pt x="159796" y="194303"/>
                </a:lnTo>
                <a:lnTo>
                  <a:pt x="222694" y="180228"/>
                </a:lnTo>
                <a:lnTo>
                  <a:pt x="271993" y="168164"/>
                </a:lnTo>
                <a:lnTo>
                  <a:pt x="322991" y="154090"/>
                </a:lnTo>
                <a:lnTo>
                  <a:pt x="390989" y="138005"/>
                </a:lnTo>
                <a:lnTo>
                  <a:pt x="465787" y="117898"/>
                </a:lnTo>
                <a:lnTo>
                  <a:pt x="530386" y="101813"/>
                </a:lnTo>
                <a:lnTo>
                  <a:pt x="579684" y="85728"/>
                </a:lnTo>
                <a:lnTo>
                  <a:pt x="635783" y="67632"/>
                </a:lnTo>
                <a:lnTo>
                  <a:pt x="681681" y="51547"/>
                </a:lnTo>
                <a:lnTo>
                  <a:pt x="742880" y="33451"/>
                </a:lnTo>
                <a:lnTo>
                  <a:pt x="804078" y="11334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69679938-6E42-FF0E-98B3-B53C7FBE7E27}"/>
              </a:ext>
            </a:extLst>
          </p:cNvPr>
          <p:cNvSpPr/>
          <p:nvPr/>
        </p:nvSpPr>
        <p:spPr>
          <a:xfrm>
            <a:off x="9498482" y="5930897"/>
            <a:ext cx="858087" cy="291017"/>
          </a:xfrm>
          <a:custGeom>
            <a:avLst/>
            <a:gdLst>
              <a:gd name="connsiteX0" fmla="*/ 0 w 858087"/>
              <a:gd name="connsiteY0" fmla="*/ 0 h 291017"/>
              <a:gd name="connsiteX1" fmla="*/ 3011 w 858087"/>
              <a:gd name="connsiteY1" fmla="*/ 1484 h 291017"/>
              <a:gd name="connsiteX2" fmla="*/ 76109 w 858087"/>
              <a:gd name="connsiteY2" fmla="*/ 31644 h 291017"/>
              <a:gd name="connsiteX3" fmla="*/ 140707 w 858087"/>
              <a:gd name="connsiteY3" fmla="*/ 57782 h 291017"/>
              <a:gd name="connsiteX4" fmla="*/ 208705 w 858087"/>
              <a:gd name="connsiteY4" fmla="*/ 85931 h 291017"/>
              <a:gd name="connsiteX5" fmla="*/ 290303 w 858087"/>
              <a:gd name="connsiteY5" fmla="*/ 118102 h 291017"/>
              <a:gd name="connsiteX6" fmla="*/ 380400 w 858087"/>
              <a:gd name="connsiteY6" fmla="*/ 148261 h 291017"/>
              <a:gd name="connsiteX7" fmla="*/ 433099 w 858087"/>
              <a:gd name="connsiteY7" fmla="*/ 164347 h 291017"/>
              <a:gd name="connsiteX8" fmla="*/ 526596 w 858087"/>
              <a:gd name="connsiteY8" fmla="*/ 194506 h 291017"/>
              <a:gd name="connsiteX9" fmla="*/ 484097 w 858087"/>
              <a:gd name="connsiteY9" fmla="*/ 180432 h 291017"/>
              <a:gd name="connsiteX10" fmla="*/ 565695 w 858087"/>
              <a:gd name="connsiteY10" fmla="*/ 204559 h 291017"/>
              <a:gd name="connsiteX11" fmla="*/ 633693 w 858087"/>
              <a:gd name="connsiteY11" fmla="*/ 220645 h 291017"/>
              <a:gd name="connsiteX12" fmla="*/ 691491 w 858087"/>
              <a:gd name="connsiteY12" fmla="*/ 232708 h 291017"/>
              <a:gd name="connsiteX13" fmla="*/ 776489 w 858087"/>
              <a:gd name="connsiteY13" fmla="*/ 254826 h 291017"/>
              <a:gd name="connsiteX14" fmla="*/ 858087 w 858087"/>
              <a:gd name="connsiteY14" fmla="*/ 291017 h 291017"/>
              <a:gd name="connsiteX15" fmla="*/ 0 w 858087"/>
              <a:gd name="connsiteY15" fmla="*/ 290336 h 2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8087" h="291017">
                <a:moveTo>
                  <a:pt x="0" y="0"/>
                </a:moveTo>
                <a:lnTo>
                  <a:pt x="3011" y="1484"/>
                </a:lnTo>
                <a:lnTo>
                  <a:pt x="76109" y="31644"/>
                </a:lnTo>
                <a:lnTo>
                  <a:pt x="140707" y="57782"/>
                </a:lnTo>
                <a:lnTo>
                  <a:pt x="208705" y="85931"/>
                </a:lnTo>
                <a:lnTo>
                  <a:pt x="290303" y="118102"/>
                </a:lnTo>
                <a:lnTo>
                  <a:pt x="380400" y="148261"/>
                </a:lnTo>
                <a:lnTo>
                  <a:pt x="433099" y="164347"/>
                </a:lnTo>
                <a:lnTo>
                  <a:pt x="526596" y="194506"/>
                </a:lnTo>
                <a:lnTo>
                  <a:pt x="484097" y="180432"/>
                </a:lnTo>
                <a:lnTo>
                  <a:pt x="565695" y="204559"/>
                </a:lnTo>
                <a:lnTo>
                  <a:pt x="633693" y="220645"/>
                </a:lnTo>
                <a:lnTo>
                  <a:pt x="691491" y="232708"/>
                </a:lnTo>
                <a:lnTo>
                  <a:pt x="776489" y="254826"/>
                </a:lnTo>
                <a:lnTo>
                  <a:pt x="858087" y="291017"/>
                </a:lnTo>
                <a:lnTo>
                  <a:pt x="0" y="290336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/>
              <p:nvPr/>
            </p:nvSpPr>
            <p:spPr>
              <a:xfrm>
                <a:off x="5001436" y="5310545"/>
                <a:ext cx="59920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/2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1436" y="5310545"/>
                <a:ext cx="599203" cy="369332"/>
              </a:xfrm>
              <a:prstGeom prst="rect">
                <a:avLst/>
              </a:prstGeom>
              <a:blipFill>
                <a:blip r:embed="rId9"/>
                <a:stretch>
                  <a:fillRect l="-4082" r="-8163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7F59B0A-5A4C-7DC5-034D-8B85999FFC08}"/>
              </a:ext>
            </a:extLst>
          </p:cNvPr>
          <p:cNvCxnSpPr/>
          <p:nvPr/>
        </p:nvCxnSpPr>
        <p:spPr>
          <a:xfrm>
            <a:off x="5600204" y="5679877"/>
            <a:ext cx="309422" cy="25358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7F15289-4090-781B-A4A7-17D0079F9C66}"/>
                  </a:ext>
                </a:extLst>
              </p:cNvPr>
              <p:cNvSpPr txBox="1"/>
              <p:nvPr/>
            </p:nvSpPr>
            <p:spPr>
              <a:xfrm>
                <a:off x="10111023" y="5310545"/>
                <a:ext cx="59920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/2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7F15289-4090-781B-A4A7-17D0079F9C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1023" y="5310545"/>
                <a:ext cx="599203" cy="369332"/>
              </a:xfrm>
              <a:prstGeom prst="rect">
                <a:avLst/>
              </a:prstGeom>
              <a:blipFill>
                <a:blip r:embed="rId10"/>
                <a:stretch>
                  <a:fillRect l="-6250" r="-1041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93CCAAF-831C-A2EA-1B5A-503FC599D311}"/>
              </a:ext>
            </a:extLst>
          </p:cNvPr>
          <p:cNvCxnSpPr/>
          <p:nvPr/>
        </p:nvCxnSpPr>
        <p:spPr>
          <a:xfrm flipH="1">
            <a:off x="9793516" y="5649162"/>
            <a:ext cx="305954" cy="28430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01145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FDC0E0-A79A-D1FF-4151-2FD8ADEA69E4}"/>
              </a:ext>
            </a:extLst>
          </p:cNvPr>
          <p:cNvCxnSpPr/>
          <p:nvPr/>
        </p:nvCxnSpPr>
        <p:spPr>
          <a:xfrm>
            <a:off x="4565368" y="6237581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/>
              <p:nvPr/>
            </p:nvSpPr>
            <p:spPr>
              <a:xfrm>
                <a:off x="7707214" y="6290319"/>
                <a:ext cx="260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7214" y="6290319"/>
                <a:ext cx="260264" cy="369332"/>
              </a:xfrm>
              <a:prstGeom prst="rect">
                <a:avLst/>
              </a:prstGeom>
              <a:blipFill>
                <a:blip r:embed="rId4"/>
                <a:stretch>
                  <a:fillRect l="-22727" r="-18182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9A3C112C-DC40-E501-76D1-BADF79507F6F}"/>
              </a:ext>
            </a:extLst>
          </p:cNvPr>
          <p:cNvSpPr>
            <a:spLocks/>
          </p:cNvSpPr>
          <p:nvPr/>
        </p:nvSpPr>
        <p:spPr bwMode="auto">
          <a:xfrm>
            <a:off x="5289008" y="3213990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/>
              <p:nvPr/>
            </p:nvSpPr>
            <p:spPr>
              <a:xfrm>
                <a:off x="7549727" y="2828454"/>
                <a:ext cx="6989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95%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9727" y="2828454"/>
                <a:ext cx="698909" cy="369332"/>
              </a:xfrm>
              <a:prstGeom prst="rect">
                <a:avLst/>
              </a:prstGeom>
              <a:blipFill>
                <a:blip r:embed="rId5"/>
                <a:stretch>
                  <a:fillRect l="-10714" r="-10714"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C1503A-C52F-1213-E2F1-3E82AD963930}"/>
              </a:ext>
            </a:extLst>
          </p:cNvPr>
          <p:cNvCxnSpPr>
            <a:cxnSpLocks/>
          </p:cNvCxnSpPr>
          <p:nvPr/>
        </p:nvCxnSpPr>
        <p:spPr>
          <a:xfrm flipH="1">
            <a:off x="6118886" y="3013120"/>
            <a:ext cx="115327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0E40D0-E139-746F-A65A-D50A471F4061}"/>
              </a:ext>
            </a:extLst>
          </p:cNvPr>
          <p:cNvCxnSpPr>
            <a:cxnSpLocks/>
          </p:cNvCxnSpPr>
          <p:nvPr/>
        </p:nvCxnSpPr>
        <p:spPr>
          <a:xfrm>
            <a:off x="8348870" y="3036123"/>
            <a:ext cx="113529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A58E5D-BE82-D16A-DB81-1F7444376FF1}"/>
              </a:ext>
            </a:extLst>
          </p:cNvPr>
          <p:cNvCxnSpPr>
            <a:cxnSpLocks/>
          </p:cNvCxnSpPr>
          <p:nvPr/>
        </p:nvCxnSpPr>
        <p:spPr>
          <a:xfrm>
            <a:off x="6118886" y="3013120"/>
            <a:ext cx="0" cy="316581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899FB8-796F-2ECE-869C-3562F19D3E13}"/>
              </a:ext>
            </a:extLst>
          </p:cNvPr>
          <p:cNvCxnSpPr>
            <a:cxnSpLocks/>
          </p:cNvCxnSpPr>
          <p:nvPr/>
        </p:nvCxnSpPr>
        <p:spPr>
          <a:xfrm>
            <a:off x="9484160" y="3036123"/>
            <a:ext cx="0" cy="314280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/>
              <p:nvPr/>
            </p:nvSpPr>
            <p:spPr>
              <a:xfrm>
                <a:off x="9684629" y="3170955"/>
                <a:ext cx="2224520" cy="10911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4629" y="3170955"/>
                <a:ext cx="2224520" cy="109119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eform 18">
            <a:extLst>
              <a:ext uri="{FF2B5EF4-FFF2-40B4-BE49-F238E27FC236}">
                <a16:creationId xmlns:a16="http://schemas.microsoft.com/office/drawing/2014/main" id="{5C48509B-1CA1-6595-D4C4-D8BD5AE3FE55}"/>
              </a:ext>
            </a:extLst>
          </p:cNvPr>
          <p:cNvSpPr/>
          <p:nvPr/>
        </p:nvSpPr>
        <p:spPr>
          <a:xfrm>
            <a:off x="5289008" y="5957239"/>
            <a:ext cx="829878" cy="261313"/>
          </a:xfrm>
          <a:custGeom>
            <a:avLst/>
            <a:gdLst>
              <a:gd name="connsiteX0" fmla="*/ 829878 w 829878"/>
              <a:gd name="connsiteY0" fmla="*/ 0 h 261313"/>
              <a:gd name="connsiteX1" fmla="*/ 829878 w 829878"/>
              <a:gd name="connsiteY1" fmla="*/ 261313 h 261313"/>
              <a:gd name="connsiteX2" fmla="*/ 0 w 829878"/>
              <a:gd name="connsiteY2" fmla="*/ 260654 h 261313"/>
              <a:gd name="connsiteX3" fmla="*/ 86698 w 829878"/>
              <a:gd name="connsiteY3" fmla="*/ 218430 h 261313"/>
              <a:gd name="connsiteX4" fmla="*/ 159796 w 829878"/>
              <a:gd name="connsiteY4" fmla="*/ 194303 h 261313"/>
              <a:gd name="connsiteX5" fmla="*/ 222694 w 829878"/>
              <a:gd name="connsiteY5" fmla="*/ 180228 h 261313"/>
              <a:gd name="connsiteX6" fmla="*/ 271993 w 829878"/>
              <a:gd name="connsiteY6" fmla="*/ 168164 h 261313"/>
              <a:gd name="connsiteX7" fmla="*/ 322991 w 829878"/>
              <a:gd name="connsiteY7" fmla="*/ 154090 h 261313"/>
              <a:gd name="connsiteX8" fmla="*/ 390989 w 829878"/>
              <a:gd name="connsiteY8" fmla="*/ 138005 h 261313"/>
              <a:gd name="connsiteX9" fmla="*/ 465787 w 829878"/>
              <a:gd name="connsiteY9" fmla="*/ 117898 h 261313"/>
              <a:gd name="connsiteX10" fmla="*/ 530386 w 829878"/>
              <a:gd name="connsiteY10" fmla="*/ 101813 h 261313"/>
              <a:gd name="connsiteX11" fmla="*/ 579684 w 829878"/>
              <a:gd name="connsiteY11" fmla="*/ 85728 h 261313"/>
              <a:gd name="connsiteX12" fmla="*/ 635783 w 829878"/>
              <a:gd name="connsiteY12" fmla="*/ 67632 h 261313"/>
              <a:gd name="connsiteX13" fmla="*/ 681681 w 829878"/>
              <a:gd name="connsiteY13" fmla="*/ 51547 h 261313"/>
              <a:gd name="connsiteX14" fmla="*/ 742880 w 829878"/>
              <a:gd name="connsiteY14" fmla="*/ 33451 h 261313"/>
              <a:gd name="connsiteX15" fmla="*/ 804078 w 829878"/>
              <a:gd name="connsiteY15" fmla="*/ 11334 h 26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29878" h="261313">
                <a:moveTo>
                  <a:pt x="829878" y="0"/>
                </a:moveTo>
                <a:lnTo>
                  <a:pt x="829878" y="261313"/>
                </a:lnTo>
                <a:lnTo>
                  <a:pt x="0" y="260654"/>
                </a:lnTo>
                <a:lnTo>
                  <a:pt x="86698" y="218430"/>
                </a:lnTo>
                <a:lnTo>
                  <a:pt x="159796" y="194303"/>
                </a:lnTo>
                <a:lnTo>
                  <a:pt x="222694" y="180228"/>
                </a:lnTo>
                <a:lnTo>
                  <a:pt x="271993" y="168164"/>
                </a:lnTo>
                <a:lnTo>
                  <a:pt x="322991" y="154090"/>
                </a:lnTo>
                <a:lnTo>
                  <a:pt x="390989" y="138005"/>
                </a:lnTo>
                <a:lnTo>
                  <a:pt x="465787" y="117898"/>
                </a:lnTo>
                <a:lnTo>
                  <a:pt x="530386" y="101813"/>
                </a:lnTo>
                <a:lnTo>
                  <a:pt x="579684" y="85728"/>
                </a:lnTo>
                <a:lnTo>
                  <a:pt x="635783" y="67632"/>
                </a:lnTo>
                <a:lnTo>
                  <a:pt x="681681" y="51547"/>
                </a:lnTo>
                <a:lnTo>
                  <a:pt x="742880" y="33451"/>
                </a:lnTo>
                <a:lnTo>
                  <a:pt x="804078" y="11334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69679938-6E42-FF0E-98B3-B53C7FBE7E27}"/>
              </a:ext>
            </a:extLst>
          </p:cNvPr>
          <p:cNvSpPr/>
          <p:nvPr/>
        </p:nvSpPr>
        <p:spPr>
          <a:xfrm>
            <a:off x="9498482" y="5930897"/>
            <a:ext cx="858087" cy="291017"/>
          </a:xfrm>
          <a:custGeom>
            <a:avLst/>
            <a:gdLst>
              <a:gd name="connsiteX0" fmla="*/ 0 w 858087"/>
              <a:gd name="connsiteY0" fmla="*/ 0 h 291017"/>
              <a:gd name="connsiteX1" fmla="*/ 3011 w 858087"/>
              <a:gd name="connsiteY1" fmla="*/ 1484 h 291017"/>
              <a:gd name="connsiteX2" fmla="*/ 76109 w 858087"/>
              <a:gd name="connsiteY2" fmla="*/ 31644 h 291017"/>
              <a:gd name="connsiteX3" fmla="*/ 140707 w 858087"/>
              <a:gd name="connsiteY3" fmla="*/ 57782 h 291017"/>
              <a:gd name="connsiteX4" fmla="*/ 208705 w 858087"/>
              <a:gd name="connsiteY4" fmla="*/ 85931 h 291017"/>
              <a:gd name="connsiteX5" fmla="*/ 290303 w 858087"/>
              <a:gd name="connsiteY5" fmla="*/ 118102 h 291017"/>
              <a:gd name="connsiteX6" fmla="*/ 380400 w 858087"/>
              <a:gd name="connsiteY6" fmla="*/ 148261 h 291017"/>
              <a:gd name="connsiteX7" fmla="*/ 433099 w 858087"/>
              <a:gd name="connsiteY7" fmla="*/ 164347 h 291017"/>
              <a:gd name="connsiteX8" fmla="*/ 526596 w 858087"/>
              <a:gd name="connsiteY8" fmla="*/ 194506 h 291017"/>
              <a:gd name="connsiteX9" fmla="*/ 484097 w 858087"/>
              <a:gd name="connsiteY9" fmla="*/ 180432 h 291017"/>
              <a:gd name="connsiteX10" fmla="*/ 565695 w 858087"/>
              <a:gd name="connsiteY10" fmla="*/ 204559 h 291017"/>
              <a:gd name="connsiteX11" fmla="*/ 633693 w 858087"/>
              <a:gd name="connsiteY11" fmla="*/ 220645 h 291017"/>
              <a:gd name="connsiteX12" fmla="*/ 691491 w 858087"/>
              <a:gd name="connsiteY12" fmla="*/ 232708 h 291017"/>
              <a:gd name="connsiteX13" fmla="*/ 776489 w 858087"/>
              <a:gd name="connsiteY13" fmla="*/ 254826 h 291017"/>
              <a:gd name="connsiteX14" fmla="*/ 858087 w 858087"/>
              <a:gd name="connsiteY14" fmla="*/ 291017 h 291017"/>
              <a:gd name="connsiteX15" fmla="*/ 0 w 858087"/>
              <a:gd name="connsiteY15" fmla="*/ 290336 h 2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8087" h="291017">
                <a:moveTo>
                  <a:pt x="0" y="0"/>
                </a:moveTo>
                <a:lnTo>
                  <a:pt x="3011" y="1484"/>
                </a:lnTo>
                <a:lnTo>
                  <a:pt x="76109" y="31644"/>
                </a:lnTo>
                <a:lnTo>
                  <a:pt x="140707" y="57782"/>
                </a:lnTo>
                <a:lnTo>
                  <a:pt x="208705" y="85931"/>
                </a:lnTo>
                <a:lnTo>
                  <a:pt x="290303" y="118102"/>
                </a:lnTo>
                <a:lnTo>
                  <a:pt x="380400" y="148261"/>
                </a:lnTo>
                <a:lnTo>
                  <a:pt x="433099" y="164347"/>
                </a:lnTo>
                <a:lnTo>
                  <a:pt x="526596" y="194506"/>
                </a:lnTo>
                <a:lnTo>
                  <a:pt x="484097" y="180432"/>
                </a:lnTo>
                <a:lnTo>
                  <a:pt x="565695" y="204559"/>
                </a:lnTo>
                <a:lnTo>
                  <a:pt x="633693" y="220645"/>
                </a:lnTo>
                <a:lnTo>
                  <a:pt x="691491" y="232708"/>
                </a:lnTo>
                <a:lnTo>
                  <a:pt x="776489" y="254826"/>
                </a:lnTo>
                <a:lnTo>
                  <a:pt x="858087" y="291017"/>
                </a:lnTo>
                <a:lnTo>
                  <a:pt x="0" y="290336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/>
              <p:nvPr/>
            </p:nvSpPr>
            <p:spPr>
              <a:xfrm>
                <a:off x="4283194" y="4999729"/>
                <a:ext cx="1331518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=2.5%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194" y="4999729"/>
                <a:ext cx="1331518" cy="698974"/>
              </a:xfrm>
              <a:prstGeom prst="rect">
                <a:avLst/>
              </a:prstGeom>
              <a:blipFill>
                <a:blip r:embed="rId9"/>
                <a:stretch>
                  <a:fillRect l="-4717" t="-1786" r="-4717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7F59B0A-5A4C-7DC5-034D-8B85999FFC08}"/>
              </a:ext>
            </a:extLst>
          </p:cNvPr>
          <p:cNvCxnSpPr/>
          <p:nvPr/>
        </p:nvCxnSpPr>
        <p:spPr>
          <a:xfrm>
            <a:off x="5600204" y="5679877"/>
            <a:ext cx="309422" cy="25358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93CCAAF-831C-A2EA-1B5A-503FC599D311}"/>
              </a:ext>
            </a:extLst>
          </p:cNvPr>
          <p:cNvCxnSpPr/>
          <p:nvPr/>
        </p:nvCxnSpPr>
        <p:spPr>
          <a:xfrm flipH="1">
            <a:off x="9793516" y="5649162"/>
            <a:ext cx="305954" cy="28430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5463F8-78D8-3A55-B803-C758393EECF2}"/>
                  </a:ext>
                </a:extLst>
              </p:cNvPr>
              <p:cNvSpPr txBox="1"/>
              <p:nvPr/>
            </p:nvSpPr>
            <p:spPr>
              <a:xfrm>
                <a:off x="10198621" y="5107695"/>
                <a:ext cx="1331518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=2.5%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5463F8-78D8-3A55-B803-C758393EEC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8621" y="5107695"/>
                <a:ext cx="1331518" cy="698974"/>
              </a:xfrm>
              <a:prstGeom prst="rect">
                <a:avLst/>
              </a:prstGeom>
              <a:blipFill>
                <a:blip r:embed="rId10"/>
                <a:stretch>
                  <a:fillRect l="-4762" t="-3571" r="-5714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6B8543-C3BD-C88A-2842-7AFE6321B1D0}"/>
                  </a:ext>
                </a:extLst>
              </p:cNvPr>
              <p:cNvSpPr txBox="1"/>
              <p:nvPr/>
            </p:nvSpPr>
            <p:spPr>
              <a:xfrm>
                <a:off x="2547636" y="6290319"/>
                <a:ext cx="1902316" cy="4948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/2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6B8543-C3BD-C88A-2842-7AFE6321B1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7636" y="6290319"/>
                <a:ext cx="1902316" cy="494815"/>
              </a:xfrm>
              <a:prstGeom prst="rect">
                <a:avLst/>
              </a:prstGeom>
              <a:blipFill>
                <a:blip r:embed="rId11"/>
                <a:stretch>
                  <a:fillRect l="-5298" t="-10000" r="-3974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E70FA88-CB47-3E68-87FD-E40537B9D750}"/>
              </a:ext>
            </a:extLst>
          </p:cNvPr>
          <p:cNvCxnSpPr>
            <a:stCxn id="7" idx="3"/>
          </p:cNvCxnSpPr>
          <p:nvPr/>
        </p:nvCxnSpPr>
        <p:spPr>
          <a:xfrm flipV="1">
            <a:off x="4449952" y="6537726"/>
            <a:ext cx="919002" cy="1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FCB7AE-11ED-63F7-26B1-F4C662A2D618}"/>
                  </a:ext>
                </a:extLst>
              </p:cNvPr>
              <p:cNvSpPr txBox="1"/>
              <p:nvPr/>
            </p:nvSpPr>
            <p:spPr>
              <a:xfrm>
                <a:off x="5404363" y="6280617"/>
                <a:ext cx="1429046" cy="335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FCB7AE-11ED-63F7-26B1-F4C662A2D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363" y="6280617"/>
                <a:ext cx="1429046" cy="335285"/>
              </a:xfrm>
              <a:prstGeom prst="rect">
                <a:avLst/>
              </a:prstGeom>
              <a:blipFill>
                <a:blip r:embed="rId12"/>
                <a:stretch>
                  <a:fillRect l="-3509" r="-877" b="-2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0F33E62-CD22-1147-70A0-7DDBACA427C2}"/>
                  </a:ext>
                </a:extLst>
              </p:cNvPr>
              <p:cNvSpPr txBox="1"/>
              <p:nvPr/>
            </p:nvSpPr>
            <p:spPr>
              <a:xfrm>
                <a:off x="8769637" y="6290319"/>
                <a:ext cx="1429045" cy="335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0F33E62-CD22-1147-70A0-7DDBACA427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9637" y="6290319"/>
                <a:ext cx="1429045" cy="335285"/>
              </a:xfrm>
              <a:prstGeom prst="rect">
                <a:avLst/>
              </a:prstGeom>
              <a:blipFill>
                <a:blip r:embed="rId13"/>
                <a:stretch>
                  <a:fillRect l="-3509" r="-877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19339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471FF74-6860-B0FB-025A-D3FDEC37445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How to Calculate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/2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471FF74-6860-B0FB-025A-D3FDEC3744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51" b="-13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9A68A96-2098-1AB1-B9AE-18EF28977C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890723"/>
              </p:ext>
            </p:extLst>
          </p:nvPr>
        </p:nvGraphicFramePr>
        <p:xfrm>
          <a:off x="1981196" y="2534175"/>
          <a:ext cx="8229607" cy="2966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.0359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.0294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.0367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.0455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.0668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.0655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.0643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.0630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.0618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.0606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80F92A0-F4F5-7EE0-348B-3CFE3C7A2A59}"/>
                  </a:ext>
                </a:extLst>
              </p:cNvPr>
              <p:cNvSpPr txBox="1"/>
              <p:nvPr/>
            </p:nvSpPr>
            <p:spPr>
              <a:xfrm>
                <a:off x="4267196" y="6028710"/>
                <a:ext cx="240014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≤ ?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=0.025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80F92A0-F4F5-7EE0-348B-3CFE3C7A2A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196" y="6028710"/>
                <a:ext cx="2400144" cy="369332"/>
              </a:xfrm>
              <a:prstGeom prst="rect">
                <a:avLst/>
              </a:prstGeom>
              <a:blipFill>
                <a:blip r:embed="rId3"/>
                <a:stretch>
                  <a:fillRect l="-2105" t="-6452" r="-2105" b="-35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>
            <a:extLst>
              <a:ext uri="{FF2B5EF4-FFF2-40B4-BE49-F238E27FC236}">
                <a16:creationId xmlns:a16="http://schemas.microsoft.com/office/drawing/2014/main" id="{E17C3DED-7F05-C3D6-61F5-8472E401A51C}"/>
              </a:ext>
            </a:extLst>
          </p:cNvPr>
          <p:cNvSpPr/>
          <p:nvPr/>
        </p:nvSpPr>
        <p:spPr>
          <a:xfrm>
            <a:off x="7355229" y="2419875"/>
            <a:ext cx="457200" cy="533400"/>
          </a:xfrm>
          <a:prstGeom prst="ellipse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F32CE63-9FB9-9AC6-DAAD-C9FBFB7DB879}"/>
              </a:ext>
            </a:extLst>
          </p:cNvPr>
          <p:cNvSpPr/>
          <p:nvPr/>
        </p:nvSpPr>
        <p:spPr>
          <a:xfrm>
            <a:off x="1981196" y="3164622"/>
            <a:ext cx="572219" cy="533400"/>
          </a:xfrm>
          <a:prstGeom prst="ellipse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3CFE4B0-BD5E-F72A-2BAD-4BC707937364}"/>
              </a:ext>
            </a:extLst>
          </p:cNvPr>
          <p:cNvSpPr/>
          <p:nvPr/>
        </p:nvSpPr>
        <p:spPr>
          <a:xfrm>
            <a:off x="7221519" y="3164622"/>
            <a:ext cx="724619" cy="533400"/>
          </a:xfrm>
          <a:prstGeom prst="ellipse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B300688-6D01-DD32-9C5C-5DBD23E7191A}"/>
              </a:ext>
            </a:extLst>
          </p:cNvPr>
          <p:cNvCxnSpPr>
            <a:stCxn id="7" idx="0"/>
            <a:endCxn id="5" idx="4"/>
          </p:cNvCxnSpPr>
          <p:nvPr/>
        </p:nvCxnSpPr>
        <p:spPr>
          <a:xfrm flipV="1">
            <a:off x="7583829" y="2953275"/>
            <a:ext cx="0" cy="211347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D1C39E1-C637-ACE6-162D-199CE0BC6055}"/>
              </a:ext>
            </a:extLst>
          </p:cNvPr>
          <p:cNvCxnSpPr>
            <a:stCxn id="7" idx="2"/>
            <a:endCxn id="6" idx="6"/>
          </p:cNvCxnSpPr>
          <p:nvPr/>
        </p:nvCxnSpPr>
        <p:spPr>
          <a:xfrm flipH="1">
            <a:off x="2553415" y="3431322"/>
            <a:ext cx="4668104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0E1369C-487E-EE5D-E35A-AD3FAE06BDE8}"/>
              </a:ext>
            </a:extLst>
          </p:cNvPr>
          <p:cNvCxnSpPr>
            <a:stCxn id="4" idx="3"/>
            <a:endCxn id="7" idx="4"/>
          </p:cNvCxnSpPr>
          <p:nvPr/>
        </p:nvCxnSpPr>
        <p:spPr>
          <a:xfrm flipV="1">
            <a:off x="6667340" y="3698022"/>
            <a:ext cx="916489" cy="251535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5552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FDC0E0-A79A-D1FF-4151-2FD8ADEA69E4}"/>
              </a:ext>
            </a:extLst>
          </p:cNvPr>
          <p:cNvCxnSpPr/>
          <p:nvPr/>
        </p:nvCxnSpPr>
        <p:spPr>
          <a:xfrm>
            <a:off x="4565368" y="6237581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/>
              <p:nvPr/>
            </p:nvSpPr>
            <p:spPr>
              <a:xfrm>
                <a:off x="7707214" y="6290319"/>
                <a:ext cx="260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7214" y="6290319"/>
                <a:ext cx="260264" cy="369332"/>
              </a:xfrm>
              <a:prstGeom prst="rect">
                <a:avLst/>
              </a:prstGeom>
              <a:blipFill>
                <a:blip r:embed="rId4"/>
                <a:stretch>
                  <a:fillRect l="-22727" r="-18182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9A3C112C-DC40-E501-76D1-BADF79507F6F}"/>
              </a:ext>
            </a:extLst>
          </p:cNvPr>
          <p:cNvSpPr>
            <a:spLocks/>
          </p:cNvSpPr>
          <p:nvPr/>
        </p:nvSpPr>
        <p:spPr bwMode="auto">
          <a:xfrm>
            <a:off x="5289008" y="3213990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/>
              <p:nvPr/>
            </p:nvSpPr>
            <p:spPr>
              <a:xfrm>
                <a:off x="7549727" y="2828454"/>
                <a:ext cx="6989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95%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9727" y="2828454"/>
                <a:ext cx="698909" cy="369332"/>
              </a:xfrm>
              <a:prstGeom prst="rect">
                <a:avLst/>
              </a:prstGeom>
              <a:blipFill>
                <a:blip r:embed="rId5"/>
                <a:stretch>
                  <a:fillRect l="-10714" r="-10714"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C1503A-C52F-1213-E2F1-3E82AD963930}"/>
              </a:ext>
            </a:extLst>
          </p:cNvPr>
          <p:cNvCxnSpPr>
            <a:cxnSpLocks/>
          </p:cNvCxnSpPr>
          <p:nvPr/>
        </p:nvCxnSpPr>
        <p:spPr>
          <a:xfrm flipH="1">
            <a:off x="6118886" y="3013120"/>
            <a:ext cx="115327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0E40D0-E139-746F-A65A-D50A471F4061}"/>
              </a:ext>
            </a:extLst>
          </p:cNvPr>
          <p:cNvCxnSpPr>
            <a:cxnSpLocks/>
          </p:cNvCxnSpPr>
          <p:nvPr/>
        </p:nvCxnSpPr>
        <p:spPr>
          <a:xfrm>
            <a:off x="8348870" y="3036123"/>
            <a:ext cx="113529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FD14DCA-ABE2-CD9D-4728-2A01808AF62D}"/>
                  </a:ext>
                </a:extLst>
              </p:cNvPr>
              <p:cNvSpPr txBox="1"/>
              <p:nvPr/>
            </p:nvSpPr>
            <p:spPr>
              <a:xfrm>
                <a:off x="5484705" y="6280617"/>
                <a:ext cx="1268361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−1.96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FD14DCA-ABE2-CD9D-4728-2A01808AF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4705" y="6280617"/>
                <a:ext cx="1268361" cy="331437"/>
              </a:xfrm>
              <a:prstGeom prst="rect">
                <a:avLst/>
              </a:prstGeom>
              <a:blipFill>
                <a:blip r:embed="rId6"/>
                <a:stretch>
                  <a:fillRect l="-5000" r="-1000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D4DCBE-F2C9-8D8A-5237-AC15E742BC5E}"/>
                  </a:ext>
                </a:extLst>
              </p:cNvPr>
              <p:cNvSpPr txBox="1"/>
              <p:nvPr/>
            </p:nvSpPr>
            <p:spPr>
              <a:xfrm>
                <a:off x="8875101" y="6290319"/>
                <a:ext cx="1268361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+1.96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D4DCBE-F2C9-8D8A-5237-AC15E742B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5101" y="6290319"/>
                <a:ext cx="1268361" cy="331437"/>
              </a:xfrm>
              <a:prstGeom prst="rect">
                <a:avLst/>
              </a:prstGeom>
              <a:blipFill>
                <a:blip r:embed="rId7"/>
                <a:stretch>
                  <a:fillRect l="-3960" r="-990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A58E5D-BE82-D16A-DB81-1F7444376FF1}"/>
              </a:ext>
            </a:extLst>
          </p:cNvPr>
          <p:cNvCxnSpPr>
            <a:cxnSpLocks/>
          </p:cNvCxnSpPr>
          <p:nvPr/>
        </p:nvCxnSpPr>
        <p:spPr>
          <a:xfrm>
            <a:off x="6118886" y="3013120"/>
            <a:ext cx="0" cy="316581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899FB8-796F-2ECE-869C-3562F19D3E13}"/>
              </a:ext>
            </a:extLst>
          </p:cNvPr>
          <p:cNvCxnSpPr>
            <a:cxnSpLocks/>
          </p:cNvCxnSpPr>
          <p:nvPr/>
        </p:nvCxnSpPr>
        <p:spPr>
          <a:xfrm>
            <a:off x="9484160" y="3036123"/>
            <a:ext cx="0" cy="314280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/>
              <p:nvPr/>
            </p:nvSpPr>
            <p:spPr>
              <a:xfrm>
                <a:off x="9684629" y="3170955"/>
                <a:ext cx="2224520" cy="10911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4629" y="3170955"/>
                <a:ext cx="2224520" cy="109119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eform 18">
            <a:extLst>
              <a:ext uri="{FF2B5EF4-FFF2-40B4-BE49-F238E27FC236}">
                <a16:creationId xmlns:a16="http://schemas.microsoft.com/office/drawing/2014/main" id="{5C48509B-1CA1-6595-D4C4-D8BD5AE3FE55}"/>
              </a:ext>
            </a:extLst>
          </p:cNvPr>
          <p:cNvSpPr/>
          <p:nvPr/>
        </p:nvSpPr>
        <p:spPr>
          <a:xfrm>
            <a:off x="5289008" y="5957239"/>
            <a:ext cx="829878" cy="261313"/>
          </a:xfrm>
          <a:custGeom>
            <a:avLst/>
            <a:gdLst>
              <a:gd name="connsiteX0" fmla="*/ 829878 w 829878"/>
              <a:gd name="connsiteY0" fmla="*/ 0 h 261313"/>
              <a:gd name="connsiteX1" fmla="*/ 829878 w 829878"/>
              <a:gd name="connsiteY1" fmla="*/ 261313 h 261313"/>
              <a:gd name="connsiteX2" fmla="*/ 0 w 829878"/>
              <a:gd name="connsiteY2" fmla="*/ 260654 h 261313"/>
              <a:gd name="connsiteX3" fmla="*/ 86698 w 829878"/>
              <a:gd name="connsiteY3" fmla="*/ 218430 h 261313"/>
              <a:gd name="connsiteX4" fmla="*/ 159796 w 829878"/>
              <a:gd name="connsiteY4" fmla="*/ 194303 h 261313"/>
              <a:gd name="connsiteX5" fmla="*/ 222694 w 829878"/>
              <a:gd name="connsiteY5" fmla="*/ 180228 h 261313"/>
              <a:gd name="connsiteX6" fmla="*/ 271993 w 829878"/>
              <a:gd name="connsiteY6" fmla="*/ 168164 h 261313"/>
              <a:gd name="connsiteX7" fmla="*/ 322991 w 829878"/>
              <a:gd name="connsiteY7" fmla="*/ 154090 h 261313"/>
              <a:gd name="connsiteX8" fmla="*/ 390989 w 829878"/>
              <a:gd name="connsiteY8" fmla="*/ 138005 h 261313"/>
              <a:gd name="connsiteX9" fmla="*/ 465787 w 829878"/>
              <a:gd name="connsiteY9" fmla="*/ 117898 h 261313"/>
              <a:gd name="connsiteX10" fmla="*/ 530386 w 829878"/>
              <a:gd name="connsiteY10" fmla="*/ 101813 h 261313"/>
              <a:gd name="connsiteX11" fmla="*/ 579684 w 829878"/>
              <a:gd name="connsiteY11" fmla="*/ 85728 h 261313"/>
              <a:gd name="connsiteX12" fmla="*/ 635783 w 829878"/>
              <a:gd name="connsiteY12" fmla="*/ 67632 h 261313"/>
              <a:gd name="connsiteX13" fmla="*/ 681681 w 829878"/>
              <a:gd name="connsiteY13" fmla="*/ 51547 h 261313"/>
              <a:gd name="connsiteX14" fmla="*/ 742880 w 829878"/>
              <a:gd name="connsiteY14" fmla="*/ 33451 h 261313"/>
              <a:gd name="connsiteX15" fmla="*/ 804078 w 829878"/>
              <a:gd name="connsiteY15" fmla="*/ 11334 h 26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29878" h="261313">
                <a:moveTo>
                  <a:pt x="829878" y="0"/>
                </a:moveTo>
                <a:lnTo>
                  <a:pt x="829878" y="261313"/>
                </a:lnTo>
                <a:lnTo>
                  <a:pt x="0" y="260654"/>
                </a:lnTo>
                <a:lnTo>
                  <a:pt x="86698" y="218430"/>
                </a:lnTo>
                <a:lnTo>
                  <a:pt x="159796" y="194303"/>
                </a:lnTo>
                <a:lnTo>
                  <a:pt x="222694" y="180228"/>
                </a:lnTo>
                <a:lnTo>
                  <a:pt x="271993" y="168164"/>
                </a:lnTo>
                <a:lnTo>
                  <a:pt x="322991" y="154090"/>
                </a:lnTo>
                <a:lnTo>
                  <a:pt x="390989" y="138005"/>
                </a:lnTo>
                <a:lnTo>
                  <a:pt x="465787" y="117898"/>
                </a:lnTo>
                <a:lnTo>
                  <a:pt x="530386" y="101813"/>
                </a:lnTo>
                <a:lnTo>
                  <a:pt x="579684" y="85728"/>
                </a:lnTo>
                <a:lnTo>
                  <a:pt x="635783" y="67632"/>
                </a:lnTo>
                <a:lnTo>
                  <a:pt x="681681" y="51547"/>
                </a:lnTo>
                <a:lnTo>
                  <a:pt x="742880" y="33451"/>
                </a:lnTo>
                <a:lnTo>
                  <a:pt x="804078" y="11334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69679938-6E42-FF0E-98B3-B53C7FBE7E27}"/>
              </a:ext>
            </a:extLst>
          </p:cNvPr>
          <p:cNvSpPr/>
          <p:nvPr/>
        </p:nvSpPr>
        <p:spPr>
          <a:xfrm>
            <a:off x="9498482" y="5930897"/>
            <a:ext cx="858087" cy="291017"/>
          </a:xfrm>
          <a:custGeom>
            <a:avLst/>
            <a:gdLst>
              <a:gd name="connsiteX0" fmla="*/ 0 w 858087"/>
              <a:gd name="connsiteY0" fmla="*/ 0 h 291017"/>
              <a:gd name="connsiteX1" fmla="*/ 3011 w 858087"/>
              <a:gd name="connsiteY1" fmla="*/ 1484 h 291017"/>
              <a:gd name="connsiteX2" fmla="*/ 76109 w 858087"/>
              <a:gd name="connsiteY2" fmla="*/ 31644 h 291017"/>
              <a:gd name="connsiteX3" fmla="*/ 140707 w 858087"/>
              <a:gd name="connsiteY3" fmla="*/ 57782 h 291017"/>
              <a:gd name="connsiteX4" fmla="*/ 208705 w 858087"/>
              <a:gd name="connsiteY4" fmla="*/ 85931 h 291017"/>
              <a:gd name="connsiteX5" fmla="*/ 290303 w 858087"/>
              <a:gd name="connsiteY5" fmla="*/ 118102 h 291017"/>
              <a:gd name="connsiteX6" fmla="*/ 380400 w 858087"/>
              <a:gd name="connsiteY6" fmla="*/ 148261 h 291017"/>
              <a:gd name="connsiteX7" fmla="*/ 433099 w 858087"/>
              <a:gd name="connsiteY7" fmla="*/ 164347 h 291017"/>
              <a:gd name="connsiteX8" fmla="*/ 526596 w 858087"/>
              <a:gd name="connsiteY8" fmla="*/ 194506 h 291017"/>
              <a:gd name="connsiteX9" fmla="*/ 484097 w 858087"/>
              <a:gd name="connsiteY9" fmla="*/ 180432 h 291017"/>
              <a:gd name="connsiteX10" fmla="*/ 565695 w 858087"/>
              <a:gd name="connsiteY10" fmla="*/ 204559 h 291017"/>
              <a:gd name="connsiteX11" fmla="*/ 633693 w 858087"/>
              <a:gd name="connsiteY11" fmla="*/ 220645 h 291017"/>
              <a:gd name="connsiteX12" fmla="*/ 691491 w 858087"/>
              <a:gd name="connsiteY12" fmla="*/ 232708 h 291017"/>
              <a:gd name="connsiteX13" fmla="*/ 776489 w 858087"/>
              <a:gd name="connsiteY13" fmla="*/ 254826 h 291017"/>
              <a:gd name="connsiteX14" fmla="*/ 858087 w 858087"/>
              <a:gd name="connsiteY14" fmla="*/ 291017 h 291017"/>
              <a:gd name="connsiteX15" fmla="*/ 0 w 858087"/>
              <a:gd name="connsiteY15" fmla="*/ 290336 h 2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8087" h="291017">
                <a:moveTo>
                  <a:pt x="0" y="0"/>
                </a:moveTo>
                <a:lnTo>
                  <a:pt x="3011" y="1484"/>
                </a:lnTo>
                <a:lnTo>
                  <a:pt x="76109" y="31644"/>
                </a:lnTo>
                <a:lnTo>
                  <a:pt x="140707" y="57782"/>
                </a:lnTo>
                <a:lnTo>
                  <a:pt x="208705" y="85931"/>
                </a:lnTo>
                <a:lnTo>
                  <a:pt x="290303" y="118102"/>
                </a:lnTo>
                <a:lnTo>
                  <a:pt x="380400" y="148261"/>
                </a:lnTo>
                <a:lnTo>
                  <a:pt x="433099" y="164347"/>
                </a:lnTo>
                <a:lnTo>
                  <a:pt x="526596" y="194506"/>
                </a:lnTo>
                <a:lnTo>
                  <a:pt x="484097" y="180432"/>
                </a:lnTo>
                <a:lnTo>
                  <a:pt x="565695" y="204559"/>
                </a:lnTo>
                <a:lnTo>
                  <a:pt x="633693" y="220645"/>
                </a:lnTo>
                <a:lnTo>
                  <a:pt x="691491" y="232708"/>
                </a:lnTo>
                <a:lnTo>
                  <a:pt x="776489" y="254826"/>
                </a:lnTo>
                <a:lnTo>
                  <a:pt x="858087" y="291017"/>
                </a:lnTo>
                <a:lnTo>
                  <a:pt x="0" y="290336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/>
              <p:nvPr/>
            </p:nvSpPr>
            <p:spPr>
              <a:xfrm>
                <a:off x="4283194" y="4999729"/>
                <a:ext cx="1331518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=2.5%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194" y="4999729"/>
                <a:ext cx="1331518" cy="698974"/>
              </a:xfrm>
              <a:prstGeom prst="rect">
                <a:avLst/>
              </a:prstGeom>
              <a:blipFill>
                <a:blip r:embed="rId9"/>
                <a:stretch>
                  <a:fillRect l="-4717" t="-1786" r="-4717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7F59B0A-5A4C-7DC5-034D-8B85999FFC08}"/>
              </a:ext>
            </a:extLst>
          </p:cNvPr>
          <p:cNvCxnSpPr/>
          <p:nvPr/>
        </p:nvCxnSpPr>
        <p:spPr>
          <a:xfrm>
            <a:off x="5600204" y="5679877"/>
            <a:ext cx="309422" cy="25358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93CCAAF-831C-A2EA-1B5A-503FC599D311}"/>
              </a:ext>
            </a:extLst>
          </p:cNvPr>
          <p:cNvCxnSpPr/>
          <p:nvPr/>
        </p:nvCxnSpPr>
        <p:spPr>
          <a:xfrm flipH="1">
            <a:off x="9793516" y="5649162"/>
            <a:ext cx="305954" cy="28430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5463F8-78D8-3A55-B803-C758393EECF2}"/>
                  </a:ext>
                </a:extLst>
              </p:cNvPr>
              <p:cNvSpPr txBox="1"/>
              <p:nvPr/>
            </p:nvSpPr>
            <p:spPr>
              <a:xfrm>
                <a:off x="10198621" y="5107695"/>
                <a:ext cx="1331518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=2.5%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5463F8-78D8-3A55-B803-C758393EEC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8621" y="5107695"/>
                <a:ext cx="1331518" cy="698974"/>
              </a:xfrm>
              <a:prstGeom prst="rect">
                <a:avLst/>
              </a:prstGeom>
              <a:blipFill>
                <a:blip r:embed="rId10"/>
                <a:stretch>
                  <a:fillRect l="-4762" t="-3571" r="-5714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6B8543-C3BD-C88A-2842-7AFE6321B1D0}"/>
                  </a:ext>
                </a:extLst>
              </p:cNvPr>
              <p:cNvSpPr txBox="1"/>
              <p:nvPr/>
            </p:nvSpPr>
            <p:spPr>
              <a:xfrm>
                <a:off x="2547636" y="6290319"/>
                <a:ext cx="1902316" cy="4948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/2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6B8543-C3BD-C88A-2842-7AFE6321B1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7636" y="6290319"/>
                <a:ext cx="1902316" cy="494815"/>
              </a:xfrm>
              <a:prstGeom prst="rect">
                <a:avLst/>
              </a:prstGeom>
              <a:blipFill>
                <a:blip r:embed="rId11"/>
                <a:stretch>
                  <a:fillRect l="-5298" t="-10000" r="-3974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E70FA88-CB47-3E68-87FD-E40537B9D750}"/>
              </a:ext>
            </a:extLst>
          </p:cNvPr>
          <p:cNvCxnSpPr>
            <a:stCxn id="7" idx="3"/>
          </p:cNvCxnSpPr>
          <p:nvPr/>
        </p:nvCxnSpPr>
        <p:spPr>
          <a:xfrm flipV="1">
            <a:off x="4449952" y="6537726"/>
            <a:ext cx="919002" cy="1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4774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FDC0E0-A79A-D1FF-4151-2FD8ADEA69E4}"/>
              </a:ext>
            </a:extLst>
          </p:cNvPr>
          <p:cNvCxnSpPr/>
          <p:nvPr/>
        </p:nvCxnSpPr>
        <p:spPr>
          <a:xfrm>
            <a:off x="4565368" y="6237581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/>
              <p:nvPr/>
            </p:nvSpPr>
            <p:spPr>
              <a:xfrm>
                <a:off x="7707214" y="6290319"/>
                <a:ext cx="260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7214" y="6290319"/>
                <a:ext cx="260264" cy="369332"/>
              </a:xfrm>
              <a:prstGeom prst="rect">
                <a:avLst/>
              </a:prstGeom>
              <a:blipFill>
                <a:blip r:embed="rId4"/>
                <a:stretch>
                  <a:fillRect l="-22727" r="-18182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9A3C112C-DC40-E501-76D1-BADF79507F6F}"/>
              </a:ext>
            </a:extLst>
          </p:cNvPr>
          <p:cNvSpPr>
            <a:spLocks/>
          </p:cNvSpPr>
          <p:nvPr/>
        </p:nvSpPr>
        <p:spPr bwMode="auto">
          <a:xfrm>
            <a:off x="5289008" y="3213990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/>
              <p:nvPr/>
            </p:nvSpPr>
            <p:spPr>
              <a:xfrm>
                <a:off x="7549727" y="2828454"/>
                <a:ext cx="6989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95%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9727" y="2828454"/>
                <a:ext cx="698909" cy="369332"/>
              </a:xfrm>
              <a:prstGeom prst="rect">
                <a:avLst/>
              </a:prstGeom>
              <a:blipFill>
                <a:blip r:embed="rId5"/>
                <a:stretch>
                  <a:fillRect l="-10714" r="-10714"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C1503A-C52F-1213-E2F1-3E82AD963930}"/>
              </a:ext>
            </a:extLst>
          </p:cNvPr>
          <p:cNvCxnSpPr>
            <a:cxnSpLocks/>
          </p:cNvCxnSpPr>
          <p:nvPr/>
        </p:nvCxnSpPr>
        <p:spPr>
          <a:xfrm flipH="1">
            <a:off x="6118886" y="3013120"/>
            <a:ext cx="115327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0E40D0-E139-746F-A65A-D50A471F4061}"/>
              </a:ext>
            </a:extLst>
          </p:cNvPr>
          <p:cNvCxnSpPr>
            <a:cxnSpLocks/>
          </p:cNvCxnSpPr>
          <p:nvPr/>
        </p:nvCxnSpPr>
        <p:spPr>
          <a:xfrm>
            <a:off x="8348870" y="3036123"/>
            <a:ext cx="113529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A58E5D-BE82-D16A-DB81-1F7444376FF1}"/>
              </a:ext>
            </a:extLst>
          </p:cNvPr>
          <p:cNvCxnSpPr>
            <a:cxnSpLocks/>
          </p:cNvCxnSpPr>
          <p:nvPr/>
        </p:nvCxnSpPr>
        <p:spPr>
          <a:xfrm>
            <a:off x="6118886" y="3013120"/>
            <a:ext cx="0" cy="316581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899FB8-796F-2ECE-869C-3562F19D3E13}"/>
              </a:ext>
            </a:extLst>
          </p:cNvPr>
          <p:cNvCxnSpPr>
            <a:cxnSpLocks/>
          </p:cNvCxnSpPr>
          <p:nvPr/>
        </p:nvCxnSpPr>
        <p:spPr>
          <a:xfrm>
            <a:off x="9484160" y="3036123"/>
            <a:ext cx="0" cy="314280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/>
              <p:nvPr/>
            </p:nvSpPr>
            <p:spPr>
              <a:xfrm>
                <a:off x="9684629" y="3170955"/>
                <a:ext cx="2224520" cy="10911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4629" y="3170955"/>
                <a:ext cx="2224520" cy="109119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eform 18">
            <a:extLst>
              <a:ext uri="{FF2B5EF4-FFF2-40B4-BE49-F238E27FC236}">
                <a16:creationId xmlns:a16="http://schemas.microsoft.com/office/drawing/2014/main" id="{5C48509B-1CA1-6595-D4C4-D8BD5AE3FE55}"/>
              </a:ext>
            </a:extLst>
          </p:cNvPr>
          <p:cNvSpPr/>
          <p:nvPr/>
        </p:nvSpPr>
        <p:spPr>
          <a:xfrm>
            <a:off x="5289008" y="5957239"/>
            <a:ext cx="829878" cy="261313"/>
          </a:xfrm>
          <a:custGeom>
            <a:avLst/>
            <a:gdLst>
              <a:gd name="connsiteX0" fmla="*/ 829878 w 829878"/>
              <a:gd name="connsiteY0" fmla="*/ 0 h 261313"/>
              <a:gd name="connsiteX1" fmla="*/ 829878 w 829878"/>
              <a:gd name="connsiteY1" fmla="*/ 261313 h 261313"/>
              <a:gd name="connsiteX2" fmla="*/ 0 w 829878"/>
              <a:gd name="connsiteY2" fmla="*/ 260654 h 261313"/>
              <a:gd name="connsiteX3" fmla="*/ 86698 w 829878"/>
              <a:gd name="connsiteY3" fmla="*/ 218430 h 261313"/>
              <a:gd name="connsiteX4" fmla="*/ 159796 w 829878"/>
              <a:gd name="connsiteY4" fmla="*/ 194303 h 261313"/>
              <a:gd name="connsiteX5" fmla="*/ 222694 w 829878"/>
              <a:gd name="connsiteY5" fmla="*/ 180228 h 261313"/>
              <a:gd name="connsiteX6" fmla="*/ 271993 w 829878"/>
              <a:gd name="connsiteY6" fmla="*/ 168164 h 261313"/>
              <a:gd name="connsiteX7" fmla="*/ 322991 w 829878"/>
              <a:gd name="connsiteY7" fmla="*/ 154090 h 261313"/>
              <a:gd name="connsiteX8" fmla="*/ 390989 w 829878"/>
              <a:gd name="connsiteY8" fmla="*/ 138005 h 261313"/>
              <a:gd name="connsiteX9" fmla="*/ 465787 w 829878"/>
              <a:gd name="connsiteY9" fmla="*/ 117898 h 261313"/>
              <a:gd name="connsiteX10" fmla="*/ 530386 w 829878"/>
              <a:gd name="connsiteY10" fmla="*/ 101813 h 261313"/>
              <a:gd name="connsiteX11" fmla="*/ 579684 w 829878"/>
              <a:gd name="connsiteY11" fmla="*/ 85728 h 261313"/>
              <a:gd name="connsiteX12" fmla="*/ 635783 w 829878"/>
              <a:gd name="connsiteY12" fmla="*/ 67632 h 261313"/>
              <a:gd name="connsiteX13" fmla="*/ 681681 w 829878"/>
              <a:gd name="connsiteY13" fmla="*/ 51547 h 261313"/>
              <a:gd name="connsiteX14" fmla="*/ 742880 w 829878"/>
              <a:gd name="connsiteY14" fmla="*/ 33451 h 261313"/>
              <a:gd name="connsiteX15" fmla="*/ 804078 w 829878"/>
              <a:gd name="connsiteY15" fmla="*/ 11334 h 26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29878" h="261313">
                <a:moveTo>
                  <a:pt x="829878" y="0"/>
                </a:moveTo>
                <a:lnTo>
                  <a:pt x="829878" y="261313"/>
                </a:lnTo>
                <a:lnTo>
                  <a:pt x="0" y="260654"/>
                </a:lnTo>
                <a:lnTo>
                  <a:pt x="86698" y="218430"/>
                </a:lnTo>
                <a:lnTo>
                  <a:pt x="159796" y="194303"/>
                </a:lnTo>
                <a:lnTo>
                  <a:pt x="222694" y="180228"/>
                </a:lnTo>
                <a:lnTo>
                  <a:pt x="271993" y="168164"/>
                </a:lnTo>
                <a:lnTo>
                  <a:pt x="322991" y="154090"/>
                </a:lnTo>
                <a:lnTo>
                  <a:pt x="390989" y="138005"/>
                </a:lnTo>
                <a:lnTo>
                  <a:pt x="465787" y="117898"/>
                </a:lnTo>
                <a:lnTo>
                  <a:pt x="530386" y="101813"/>
                </a:lnTo>
                <a:lnTo>
                  <a:pt x="579684" y="85728"/>
                </a:lnTo>
                <a:lnTo>
                  <a:pt x="635783" y="67632"/>
                </a:lnTo>
                <a:lnTo>
                  <a:pt x="681681" y="51547"/>
                </a:lnTo>
                <a:lnTo>
                  <a:pt x="742880" y="33451"/>
                </a:lnTo>
                <a:lnTo>
                  <a:pt x="804078" y="11334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69679938-6E42-FF0E-98B3-B53C7FBE7E27}"/>
              </a:ext>
            </a:extLst>
          </p:cNvPr>
          <p:cNvSpPr/>
          <p:nvPr/>
        </p:nvSpPr>
        <p:spPr>
          <a:xfrm>
            <a:off x="9498482" y="5930897"/>
            <a:ext cx="858087" cy="291017"/>
          </a:xfrm>
          <a:custGeom>
            <a:avLst/>
            <a:gdLst>
              <a:gd name="connsiteX0" fmla="*/ 0 w 858087"/>
              <a:gd name="connsiteY0" fmla="*/ 0 h 291017"/>
              <a:gd name="connsiteX1" fmla="*/ 3011 w 858087"/>
              <a:gd name="connsiteY1" fmla="*/ 1484 h 291017"/>
              <a:gd name="connsiteX2" fmla="*/ 76109 w 858087"/>
              <a:gd name="connsiteY2" fmla="*/ 31644 h 291017"/>
              <a:gd name="connsiteX3" fmla="*/ 140707 w 858087"/>
              <a:gd name="connsiteY3" fmla="*/ 57782 h 291017"/>
              <a:gd name="connsiteX4" fmla="*/ 208705 w 858087"/>
              <a:gd name="connsiteY4" fmla="*/ 85931 h 291017"/>
              <a:gd name="connsiteX5" fmla="*/ 290303 w 858087"/>
              <a:gd name="connsiteY5" fmla="*/ 118102 h 291017"/>
              <a:gd name="connsiteX6" fmla="*/ 380400 w 858087"/>
              <a:gd name="connsiteY6" fmla="*/ 148261 h 291017"/>
              <a:gd name="connsiteX7" fmla="*/ 433099 w 858087"/>
              <a:gd name="connsiteY7" fmla="*/ 164347 h 291017"/>
              <a:gd name="connsiteX8" fmla="*/ 526596 w 858087"/>
              <a:gd name="connsiteY8" fmla="*/ 194506 h 291017"/>
              <a:gd name="connsiteX9" fmla="*/ 484097 w 858087"/>
              <a:gd name="connsiteY9" fmla="*/ 180432 h 291017"/>
              <a:gd name="connsiteX10" fmla="*/ 565695 w 858087"/>
              <a:gd name="connsiteY10" fmla="*/ 204559 h 291017"/>
              <a:gd name="connsiteX11" fmla="*/ 633693 w 858087"/>
              <a:gd name="connsiteY11" fmla="*/ 220645 h 291017"/>
              <a:gd name="connsiteX12" fmla="*/ 691491 w 858087"/>
              <a:gd name="connsiteY12" fmla="*/ 232708 h 291017"/>
              <a:gd name="connsiteX13" fmla="*/ 776489 w 858087"/>
              <a:gd name="connsiteY13" fmla="*/ 254826 h 291017"/>
              <a:gd name="connsiteX14" fmla="*/ 858087 w 858087"/>
              <a:gd name="connsiteY14" fmla="*/ 291017 h 291017"/>
              <a:gd name="connsiteX15" fmla="*/ 0 w 858087"/>
              <a:gd name="connsiteY15" fmla="*/ 290336 h 2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8087" h="291017">
                <a:moveTo>
                  <a:pt x="0" y="0"/>
                </a:moveTo>
                <a:lnTo>
                  <a:pt x="3011" y="1484"/>
                </a:lnTo>
                <a:lnTo>
                  <a:pt x="76109" y="31644"/>
                </a:lnTo>
                <a:lnTo>
                  <a:pt x="140707" y="57782"/>
                </a:lnTo>
                <a:lnTo>
                  <a:pt x="208705" y="85931"/>
                </a:lnTo>
                <a:lnTo>
                  <a:pt x="290303" y="118102"/>
                </a:lnTo>
                <a:lnTo>
                  <a:pt x="380400" y="148261"/>
                </a:lnTo>
                <a:lnTo>
                  <a:pt x="433099" y="164347"/>
                </a:lnTo>
                <a:lnTo>
                  <a:pt x="526596" y="194506"/>
                </a:lnTo>
                <a:lnTo>
                  <a:pt x="484097" y="180432"/>
                </a:lnTo>
                <a:lnTo>
                  <a:pt x="565695" y="204559"/>
                </a:lnTo>
                <a:lnTo>
                  <a:pt x="633693" y="220645"/>
                </a:lnTo>
                <a:lnTo>
                  <a:pt x="691491" y="232708"/>
                </a:lnTo>
                <a:lnTo>
                  <a:pt x="776489" y="254826"/>
                </a:lnTo>
                <a:lnTo>
                  <a:pt x="858087" y="291017"/>
                </a:lnTo>
                <a:lnTo>
                  <a:pt x="0" y="290336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/>
              <p:nvPr/>
            </p:nvSpPr>
            <p:spPr>
              <a:xfrm>
                <a:off x="4283194" y="4999729"/>
                <a:ext cx="1331518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=2.5%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194" y="4999729"/>
                <a:ext cx="1331518" cy="698974"/>
              </a:xfrm>
              <a:prstGeom prst="rect">
                <a:avLst/>
              </a:prstGeom>
              <a:blipFill>
                <a:blip r:embed="rId9"/>
                <a:stretch>
                  <a:fillRect l="-4717" t="-1786" r="-4717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7F59B0A-5A4C-7DC5-034D-8B85999FFC08}"/>
              </a:ext>
            </a:extLst>
          </p:cNvPr>
          <p:cNvCxnSpPr/>
          <p:nvPr/>
        </p:nvCxnSpPr>
        <p:spPr>
          <a:xfrm>
            <a:off x="5600204" y="5679877"/>
            <a:ext cx="309422" cy="25358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93CCAAF-831C-A2EA-1B5A-503FC599D311}"/>
              </a:ext>
            </a:extLst>
          </p:cNvPr>
          <p:cNvCxnSpPr/>
          <p:nvPr/>
        </p:nvCxnSpPr>
        <p:spPr>
          <a:xfrm flipH="1">
            <a:off x="9793516" y="5649162"/>
            <a:ext cx="305954" cy="28430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5463F8-78D8-3A55-B803-C758393EECF2}"/>
                  </a:ext>
                </a:extLst>
              </p:cNvPr>
              <p:cNvSpPr txBox="1"/>
              <p:nvPr/>
            </p:nvSpPr>
            <p:spPr>
              <a:xfrm>
                <a:off x="10198621" y="5107695"/>
                <a:ext cx="1331518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=2.5%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5463F8-78D8-3A55-B803-C758393EEC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8621" y="5107695"/>
                <a:ext cx="1331518" cy="698974"/>
              </a:xfrm>
              <a:prstGeom prst="rect">
                <a:avLst/>
              </a:prstGeom>
              <a:blipFill>
                <a:blip r:embed="rId10"/>
                <a:stretch>
                  <a:fillRect l="-4762" t="-3571" r="-5714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E70FA88-CB47-3E68-87FD-E40537B9D750}"/>
              </a:ext>
            </a:extLst>
          </p:cNvPr>
          <p:cNvCxnSpPr>
            <a:cxnSpLocks/>
          </p:cNvCxnSpPr>
          <p:nvPr/>
        </p:nvCxnSpPr>
        <p:spPr>
          <a:xfrm flipV="1">
            <a:off x="4449952" y="6537726"/>
            <a:ext cx="919002" cy="1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470EA88-1623-5A10-8C5C-F5AA20878FBB}"/>
                  </a:ext>
                </a:extLst>
              </p:cNvPr>
              <p:cNvSpPr txBox="1"/>
              <p:nvPr/>
            </p:nvSpPr>
            <p:spPr>
              <a:xfrm>
                <a:off x="1663934" y="6353060"/>
                <a:ext cx="267496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Margin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Error</m:t>
                      </m:r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470EA88-1623-5A10-8C5C-F5AA20878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3934" y="6353060"/>
                <a:ext cx="2674963" cy="369332"/>
              </a:xfrm>
              <a:prstGeom prst="rect">
                <a:avLst/>
              </a:prstGeom>
              <a:blipFill>
                <a:blip r:embed="rId11"/>
                <a:stretch>
                  <a:fillRect l="-1896" t="-16667" r="-1896" b="-3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40C40A1-97CD-03F6-9778-B784E2EE26A5}"/>
                  </a:ext>
                </a:extLst>
              </p:cNvPr>
              <p:cNvSpPr txBox="1"/>
              <p:nvPr/>
            </p:nvSpPr>
            <p:spPr>
              <a:xfrm>
                <a:off x="5404363" y="6280617"/>
                <a:ext cx="1429046" cy="335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40C40A1-97CD-03F6-9778-B784E2EE26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363" y="6280617"/>
                <a:ext cx="1429046" cy="335285"/>
              </a:xfrm>
              <a:prstGeom prst="rect">
                <a:avLst/>
              </a:prstGeom>
              <a:blipFill>
                <a:blip r:embed="rId12"/>
                <a:stretch>
                  <a:fillRect l="-3509" r="-877" b="-2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B3D12DF-30C9-4BA8-3BA5-EA3D8C3317BD}"/>
                  </a:ext>
                </a:extLst>
              </p:cNvPr>
              <p:cNvSpPr txBox="1"/>
              <p:nvPr/>
            </p:nvSpPr>
            <p:spPr>
              <a:xfrm>
                <a:off x="8769637" y="6290319"/>
                <a:ext cx="1429045" cy="335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B3D12DF-30C9-4BA8-3BA5-EA3D8C3317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9637" y="6290319"/>
                <a:ext cx="1429045" cy="335285"/>
              </a:xfrm>
              <a:prstGeom prst="rect">
                <a:avLst/>
              </a:prstGeom>
              <a:blipFill>
                <a:blip r:embed="rId13"/>
                <a:stretch>
                  <a:fillRect l="-3509" r="-877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45015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5235522-A1B2-EA9A-EC85-4DD10994CB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confidence interval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with a </a:t>
                </a:r>
                <a:r>
                  <a:rPr lang="en-US" b="1" dirty="0"/>
                  <a:t>confidence coefficient </a:t>
                </a:r>
                <a:r>
                  <a:rPr lang="en-US" dirty="0"/>
                  <a:t>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(error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is the following: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5235522-A1B2-EA9A-EC85-4DD10994CB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42787C39-FB31-A8D9-D740-4C068111E4A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Confidence Interval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42787C39-FB31-A8D9-D740-4C068111E4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617C1D-3C68-1768-94E6-E9318A65771D}"/>
                  </a:ext>
                </a:extLst>
              </p:cNvPr>
              <p:cNvSpPr txBox="1"/>
              <p:nvPr/>
            </p:nvSpPr>
            <p:spPr>
              <a:xfrm>
                <a:off x="4605078" y="3061282"/>
                <a:ext cx="2981842" cy="1273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617C1D-3C68-1768-94E6-E9318A657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5078" y="3061282"/>
                <a:ext cx="2981842" cy="1273041"/>
              </a:xfrm>
              <a:prstGeom prst="rect">
                <a:avLst/>
              </a:prstGeom>
              <a:blipFill>
                <a:blip r:embed="rId4"/>
                <a:stretch>
                  <a:fillRect l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0382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89E4D-B7C9-7695-C705-3314CAE98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538356"/>
          </a:xfrm>
        </p:spPr>
        <p:txBody>
          <a:bodyPr>
            <a:normAutofit/>
          </a:bodyPr>
          <a:lstStyle/>
          <a:p>
            <a:r>
              <a:rPr lang="en-US" dirty="0"/>
              <a:t>The purpose of an interval estimate is to provide information about how close the point estimate is to the value of the parameter.</a:t>
            </a:r>
          </a:p>
          <a:p>
            <a:r>
              <a:rPr lang="en-US" dirty="0"/>
              <a:t>This </a:t>
            </a:r>
            <a:r>
              <a:rPr lang="en-US" b="1" dirty="0"/>
              <a:t>does not mean</a:t>
            </a:r>
            <a:r>
              <a:rPr lang="en-US" dirty="0"/>
              <a:t> that your interval estimates will always contain the population parameter.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Margin of Error</a:t>
            </a:r>
          </a:p>
        </p:txBody>
      </p:sp>
    </p:spTree>
    <p:extLst>
      <p:ext uri="{BB962C8B-B14F-4D97-AF65-F5344CB8AC3E}">
        <p14:creationId xmlns:p14="http://schemas.microsoft.com/office/powerpoint/2010/main" val="30049984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5235522-A1B2-EA9A-EC85-4DD10994CB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confidence interval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with a </a:t>
                </a:r>
                <a:r>
                  <a:rPr lang="en-US" b="1" dirty="0"/>
                  <a:t>confidence coefficient </a:t>
                </a:r>
                <a:r>
                  <a:rPr lang="en-US" dirty="0"/>
                  <a:t>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(error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is the following: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5235522-A1B2-EA9A-EC85-4DD10994CB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42787C39-FB31-A8D9-D740-4C068111E4A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Confidence Interval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42787C39-FB31-A8D9-D740-4C068111E4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617C1D-3C68-1768-94E6-E9318A65771D}"/>
                  </a:ext>
                </a:extLst>
              </p:cNvPr>
              <p:cNvSpPr txBox="1"/>
              <p:nvPr/>
            </p:nvSpPr>
            <p:spPr>
              <a:xfrm>
                <a:off x="4605078" y="3061282"/>
                <a:ext cx="2981842" cy="1273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617C1D-3C68-1768-94E6-E9318A657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5078" y="3061282"/>
                <a:ext cx="2981842" cy="1273041"/>
              </a:xfrm>
              <a:prstGeom prst="rect">
                <a:avLst/>
              </a:prstGeom>
              <a:blipFill>
                <a:blip r:embed="rId4"/>
                <a:stretch>
                  <a:fillRect l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F03AC78-2987-146C-A0B0-00A78AE059F9}"/>
              </a:ext>
            </a:extLst>
          </p:cNvPr>
          <p:cNvSpPr/>
          <p:nvPr/>
        </p:nvSpPr>
        <p:spPr>
          <a:xfrm>
            <a:off x="6096000" y="3221372"/>
            <a:ext cx="1490920" cy="620786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F49CDA3-E0EB-A770-0E3D-2F2B8D81C1FA}"/>
                  </a:ext>
                </a:extLst>
              </p:cNvPr>
              <p:cNvSpPr txBox="1"/>
              <p:nvPr/>
            </p:nvSpPr>
            <p:spPr>
              <a:xfrm>
                <a:off x="4443368" y="5195488"/>
                <a:ext cx="22148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/>
                    </a:solidFill>
                  </a:rPr>
                  <a:t>Do not know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400" dirty="0">
                    <a:solidFill>
                      <a:schemeClr val="accent1"/>
                    </a:solidFill>
                  </a:rPr>
                  <a:t>!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F49CDA3-E0EB-A770-0E3D-2F2B8D81C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3368" y="5195488"/>
                <a:ext cx="2214837" cy="461665"/>
              </a:xfrm>
              <a:prstGeom prst="rect">
                <a:avLst/>
              </a:prstGeom>
              <a:blipFill>
                <a:blip r:embed="rId5"/>
                <a:stretch>
                  <a:fillRect l="-3977" t="-7895" r="-2841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C07A2D7-F924-58C3-369E-CD0F22506348}"/>
              </a:ext>
            </a:extLst>
          </p:cNvPr>
          <p:cNvCxnSpPr>
            <a:stCxn id="9" idx="0"/>
            <a:endCxn id="8" idx="2"/>
          </p:cNvCxnSpPr>
          <p:nvPr/>
        </p:nvCxnSpPr>
        <p:spPr>
          <a:xfrm flipV="1">
            <a:off x="5550787" y="3842158"/>
            <a:ext cx="1290673" cy="135333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7866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F03AC78-2987-146C-A0B0-00A78AE059F9}"/>
              </a:ext>
            </a:extLst>
          </p:cNvPr>
          <p:cNvSpPr/>
          <p:nvPr/>
        </p:nvSpPr>
        <p:spPr>
          <a:xfrm>
            <a:off x="6096000" y="3221372"/>
            <a:ext cx="1490920" cy="620786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5235522-A1B2-EA9A-EC85-4DD10994CB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confidence interval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with a </a:t>
                </a:r>
                <a:r>
                  <a:rPr lang="en-US" b="1" dirty="0"/>
                  <a:t>confidence coefficient </a:t>
                </a:r>
                <a:r>
                  <a:rPr lang="en-US" dirty="0"/>
                  <a:t>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(error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is the following: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5235522-A1B2-EA9A-EC85-4DD10994CB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42787C39-FB31-A8D9-D740-4C068111E4A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Confidence Interval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42787C39-FB31-A8D9-D740-4C068111E4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617C1D-3C68-1768-94E6-E9318A65771D}"/>
                  </a:ext>
                </a:extLst>
              </p:cNvPr>
              <p:cNvSpPr txBox="1"/>
              <p:nvPr/>
            </p:nvSpPr>
            <p:spPr>
              <a:xfrm>
                <a:off x="4596689" y="3061282"/>
                <a:ext cx="3080651" cy="1273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̂"/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sz="2800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acc>
                                </m:e>
                              </m:d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617C1D-3C68-1768-94E6-E9318A657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6689" y="3061282"/>
                <a:ext cx="3080651" cy="1273041"/>
              </a:xfrm>
              <a:prstGeom prst="rect">
                <a:avLst/>
              </a:prstGeom>
              <a:blipFill>
                <a:blip r:embed="rId4"/>
                <a:stretch>
                  <a:fillRect l="-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F49CDA3-E0EB-A770-0E3D-2F2B8D81C1FA}"/>
                  </a:ext>
                </a:extLst>
              </p:cNvPr>
              <p:cNvSpPr txBox="1"/>
              <p:nvPr/>
            </p:nvSpPr>
            <p:spPr>
              <a:xfrm>
                <a:off x="4443368" y="5195488"/>
                <a:ext cx="22194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/>
                    </a:solidFill>
                  </a:rPr>
                  <a:t>Estimate with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chemeClr val="accent1"/>
                    </a:solidFill>
                  </a:rPr>
                  <a:t>!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F49CDA3-E0EB-A770-0E3D-2F2B8D81C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3368" y="5195488"/>
                <a:ext cx="2219454" cy="461665"/>
              </a:xfrm>
              <a:prstGeom prst="rect">
                <a:avLst/>
              </a:prstGeom>
              <a:blipFill>
                <a:blip r:embed="rId5"/>
                <a:stretch>
                  <a:fillRect l="-3977" t="-7895" r="-3409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C07A2D7-F924-58C3-369E-CD0F22506348}"/>
              </a:ext>
            </a:extLst>
          </p:cNvPr>
          <p:cNvCxnSpPr>
            <a:stCxn id="9" idx="0"/>
            <a:endCxn id="8" idx="2"/>
          </p:cNvCxnSpPr>
          <p:nvPr/>
        </p:nvCxnSpPr>
        <p:spPr>
          <a:xfrm flipV="1">
            <a:off x="5553095" y="3842158"/>
            <a:ext cx="1288365" cy="135333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58844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5235522-A1B2-EA9A-EC85-4DD10994CB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confidence interval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with a </a:t>
                </a:r>
                <a:r>
                  <a:rPr lang="en-US" b="1" dirty="0"/>
                  <a:t>confidence coefficient </a:t>
                </a:r>
                <a:r>
                  <a:rPr lang="en-US" dirty="0"/>
                  <a:t>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(error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is the following: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When you estimate a standard deviation of a statistic (in this case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dirty="0"/>
                  <a:t>) it is now called a </a:t>
                </a:r>
                <a:r>
                  <a:rPr lang="en-US" b="1" dirty="0"/>
                  <a:t>standard error</a:t>
                </a:r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5235522-A1B2-EA9A-EC85-4DD10994CB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 r="-12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42787C39-FB31-A8D9-D740-4C068111E4A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Confidence Interval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42787C39-FB31-A8D9-D740-4C068111E4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617C1D-3C68-1768-94E6-E9318A65771D}"/>
                  </a:ext>
                </a:extLst>
              </p:cNvPr>
              <p:cNvSpPr txBox="1"/>
              <p:nvPr/>
            </p:nvSpPr>
            <p:spPr>
              <a:xfrm>
                <a:off x="4596689" y="3061282"/>
                <a:ext cx="3080651" cy="1273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̂"/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sz="2800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acc>
                                </m:e>
                              </m:d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617C1D-3C68-1768-94E6-E9318A657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6689" y="3061282"/>
                <a:ext cx="3080651" cy="1273041"/>
              </a:xfrm>
              <a:prstGeom prst="rect">
                <a:avLst/>
              </a:prstGeom>
              <a:blipFill>
                <a:blip r:embed="rId4"/>
                <a:stretch>
                  <a:fillRect l="-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9895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5235522-A1B2-EA9A-EC85-4DD10994CB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confidence interval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with a </a:t>
                </a:r>
                <a:r>
                  <a:rPr lang="en-US" b="1" dirty="0"/>
                  <a:t>confidence coefficient </a:t>
                </a:r>
                <a:r>
                  <a:rPr lang="en-US" dirty="0"/>
                  <a:t>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(error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is the following: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When you estimate a standard deviation of a statistic (in this case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dirty="0"/>
                  <a:t>) it is now called a </a:t>
                </a:r>
                <a:r>
                  <a:rPr lang="en-US" b="1" dirty="0"/>
                  <a:t>standard error</a:t>
                </a:r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5235522-A1B2-EA9A-EC85-4DD10994CB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 r="-12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42787C39-FB31-A8D9-D740-4C068111E4A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Confidence Interval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42787C39-FB31-A8D9-D740-4C068111E4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617C1D-3C68-1768-94E6-E9318A65771D}"/>
                  </a:ext>
                </a:extLst>
              </p:cNvPr>
              <p:cNvSpPr txBox="1"/>
              <p:nvPr/>
            </p:nvSpPr>
            <p:spPr>
              <a:xfrm>
                <a:off x="4596689" y="3061282"/>
                <a:ext cx="3080651" cy="1273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̂"/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sz="2800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acc>
                                </m:e>
                              </m:d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617C1D-3C68-1768-94E6-E9318A657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6689" y="3061282"/>
                <a:ext cx="3080651" cy="1273041"/>
              </a:xfrm>
              <a:prstGeom prst="rect">
                <a:avLst/>
              </a:prstGeom>
              <a:blipFill>
                <a:blip r:embed="rId4"/>
                <a:stretch>
                  <a:fillRect l="-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127B927-4212-602E-1323-356DAC26EABE}"/>
              </a:ext>
            </a:extLst>
          </p:cNvPr>
          <p:cNvSpPr/>
          <p:nvPr/>
        </p:nvSpPr>
        <p:spPr>
          <a:xfrm>
            <a:off x="5964572" y="2994869"/>
            <a:ext cx="1712768" cy="1434517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B95B3F1-44D0-027A-9545-FD464AA5AF64}"/>
                  </a:ext>
                </a:extLst>
              </p:cNvPr>
              <p:cNvSpPr txBox="1"/>
              <p:nvPr/>
            </p:nvSpPr>
            <p:spPr>
              <a:xfrm>
                <a:off x="8666782" y="3429000"/>
                <a:ext cx="27244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/>
                    </a:solidFill>
                  </a:rPr>
                  <a:t>Standard error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chemeClr val="accent1"/>
                    </a:solidFill>
                  </a:rPr>
                  <a:t>!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B95B3F1-44D0-027A-9545-FD464AA5AF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782" y="3429000"/>
                <a:ext cx="2724400" cy="461665"/>
              </a:xfrm>
              <a:prstGeom prst="rect">
                <a:avLst/>
              </a:prstGeom>
              <a:blipFill>
                <a:blip r:embed="rId5"/>
                <a:stretch>
                  <a:fillRect l="-3704" t="-13514" r="-1852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6C314FB-A5D5-204D-EAB8-58F1EC163E38}"/>
              </a:ext>
            </a:extLst>
          </p:cNvPr>
          <p:cNvCxnSpPr>
            <a:cxnSpLocks/>
            <a:stCxn id="6" idx="1"/>
            <a:endCxn id="5" idx="3"/>
          </p:cNvCxnSpPr>
          <p:nvPr/>
        </p:nvCxnSpPr>
        <p:spPr>
          <a:xfrm flipH="1">
            <a:off x="7677340" y="3659833"/>
            <a:ext cx="989442" cy="5229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5445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BF1439-C7F8-685E-AB00-A97B6942C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 Bike Data Example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4524F9-296F-8171-BE51-A8D678ACB4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4388937" cy="4130852"/>
          </a:xfrm>
        </p:spPr>
        <p:txBody>
          <a:bodyPr>
            <a:normAutofit/>
          </a:bodyPr>
          <a:lstStyle/>
          <a:p>
            <a:r>
              <a:rPr lang="en-US" dirty="0"/>
              <a:t>You think that people are more likely to rent a bike on a clear or cloudy day compared to misty / rain / snow. Your data is a sample of 731 days with 63% clear or cloudy. Build a 90% confidence interval for the true proportion of clear or cloudy days where your company operates.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7043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BF1439-C7F8-685E-AB00-A97B6942C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 Bike Data Example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4524F9-296F-8171-BE51-A8D678ACB4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4388937" cy="3979847"/>
          </a:xfrm>
        </p:spPr>
        <p:txBody>
          <a:bodyPr>
            <a:normAutofit/>
          </a:bodyPr>
          <a:lstStyle/>
          <a:p>
            <a:r>
              <a:rPr lang="en-US" dirty="0"/>
              <a:t>You think that people are more likely to rent a bike on a clear or cloudy day compared to misty / rain / snow. Your data is a sample of 731 days with 63% clear or cloudy. Build a 90% confidence interval for the true proportion of clear or cloudy days where your company operates.</a:t>
            </a:r>
          </a:p>
          <a:p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7405EE1-30B3-6379-5610-BA037965CD0F}"/>
              </a:ext>
            </a:extLst>
          </p:cNvPr>
          <p:cNvCxnSpPr/>
          <p:nvPr/>
        </p:nvCxnSpPr>
        <p:spPr>
          <a:xfrm>
            <a:off x="5227229" y="5474183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7E9F544-5C2F-6323-6DA9-03C32B6CF789}"/>
                  </a:ext>
                </a:extLst>
              </p:cNvPr>
              <p:cNvSpPr txBox="1"/>
              <p:nvPr/>
            </p:nvSpPr>
            <p:spPr>
              <a:xfrm>
                <a:off x="8369075" y="5526921"/>
                <a:ext cx="260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7E9F544-5C2F-6323-6DA9-03C32B6CF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9075" y="5526921"/>
                <a:ext cx="260264" cy="369332"/>
              </a:xfrm>
              <a:prstGeom prst="rect">
                <a:avLst/>
              </a:prstGeom>
              <a:blipFill>
                <a:blip r:embed="rId2"/>
                <a:stretch>
                  <a:fillRect l="-23810" r="-19048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Freeform 17">
            <a:extLst>
              <a:ext uri="{FF2B5EF4-FFF2-40B4-BE49-F238E27FC236}">
                <a16:creationId xmlns:a16="http://schemas.microsoft.com/office/drawing/2014/main" id="{E94B46D2-4077-AF86-7627-22ACB101E051}"/>
              </a:ext>
            </a:extLst>
          </p:cNvPr>
          <p:cNvSpPr>
            <a:spLocks/>
          </p:cNvSpPr>
          <p:nvPr/>
        </p:nvSpPr>
        <p:spPr bwMode="auto">
          <a:xfrm>
            <a:off x="5950869" y="2450592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FF78C82-CD0A-9E4F-3909-BD6986A85F4E}"/>
                  </a:ext>
                </a:extLst>
              </p:cNvPr>
              <p:cNvSpPr txBox="1"/>
              <p:nvPr/>
            </p:nvSpPr>
            <p:spPr>
              <a:xfrm>
                <a:off x="8211588" y="2065056"/>
                <a:ext cx="6989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90%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FF78C82-CD0A-9E4F-3909-BD6986A85F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1588" y="2065056"/>
                <a:ext cx="698909" cy="369332"/>
              </a:xfrm>
              <a:prstGeom prst="rect">
                <a:avLst/>
              </a:prstGeom>
              <a:blipFill>
                <a:blip r:embed="rId3"/>
                <a:stretch>
                  <a:fillRect l="-8929" r="-8929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19D2C42-9802-1A69-8BF6-DA52EA747AF5}"/>
              </a:ext>
            </a:extLst>
          </p:cNvPr>
          <p:cNvCxnSpPr>
            <a:cxnSpLocks/>
          </p:cNvCxnSpPr>
          <p:nvPr/>
        </p:nvCxnSpPr>
        <p:spPr>
          <a:xfrm flipH="1">
            <a:off x="6780747" y="2249722"/>
            <a:ext cx="115327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35DFB7A-2E3E-FDA9-9CB8-0D62E2FBED6F}"/>
              </a:ext>
            </a:extLst>
          </p:cNvPr>
          <p:cNvCxnSpPr>
            <a:cxnSpLocks/>
          </p:cNvCxnSpPr>
          <p:nvPr/>
        </p:nvCxnSpPr>
        <p:spPr>
          <a:xfrm>
            <a:off x="9010731" y="2272725"/>
            <a:ext cx="113529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E8C83CE-7F95-7CAF-C953-FAB34437EAB5}"/>
                  </a:ext>
                </a:extLst>
              </p:cNvPr>
              <p:cNvSpPr txBox="1"/>
              <p:nvPr/>
            </p:nvSpPr>
            <p:spPr>
              <a:xfrm>
                <a:off x="6146566" y="5517219"/>
                <a:ext cx="1246303" cy="335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E8C83CE-7F95-7CAF-C953-FAB34437EA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566" y="5517219"/>
                <a:ext cx="1246303" cy="335285"/>
              </a:xfrm>
              <a:prstGeom prst="rect">
                <a:avLst/>
              </a:prstGeom>
              <a:blipFill>
                <a:blip r:embed="rId4"/>
                <a:stretch>
                  <a:fillRect l="-3000" r="-1000" b="-2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DEFC093-B72D-349A-8697-0CB415D84CCA}"/>
                  </a:ext>
                </a:extLst>
              </p:cNvPr>
              <p:cNvSpPr txBox="1"/>
              <p:nvPr/>
            </p:nvSpPr>
            <p:spPr>
              <a:xfrm>
                <a:off x="9536962" y="5526921"/>
                <a:ext cx="1246303" cy="335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DEFC093-B72D-349A-8697-0CB415D84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6962" y="5526921"/>
                <a:ext cx="1246303" cy="335285"/>
              </a:xfrm>
              <a:prstGeom prst="rect">
                <a:avLst/>
              </a:prstGeom>
              <a:blipFill>
                <a:blip r:embed="rId5"/>
                <a:stretch>
                  <a:fillRect l="-4000" r="-1000" b="-2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730D1A9-707D-51D4-966E-958B1EE5A3A2}"/>
              </a:ext>
            </a:extLst>
          </p:cNvPr>
          <p:cNvCxnSpPr>
            <a:cxnSpLocks/>
          </p:cNvCxnSpPr>
          <p:nvPr/>
        </p:nvCxnSpPr>
        <p:spPr>
          <a:xfrm>
            <a:off x="6780747" y="2249722"/>
            <a:ext cx="0" cy="316581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4A22D9B-D76B-428C-AE48-17544FB0F446}"/>
              </a:ext>
            </a:extLst>
          </p:cNvPr>
          <p:cNvCxnSpPr>
            <a:cxnSpLocks/>
          </p:cNvCxnSpPr>
          <p:nvPr/>
        </p:nvCxnSpPr>
        <p:spPr>
          <a:xfrm>
            <a:off x="10146021" y="2272725"/>
            <a:ext cx="0" cy="314280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34">
            <a:extLst>
              <a:ext uri="{FF2B5EF4-FFF2-40B4-BE49-F238E27FC236}">
                <a16:creationId xmlns:a16="http://schemas.microsoft.com/office/drawing/2014/main" id="{D8F75905-498B-E7EA-1BD5-3C693FFB5C3E}"/>
              </a:ext>
            </a:extLst>
          </p:cNvPr>
          <p:cNvSpPr/>
          <p:nvPr/>
        </p:nvSpPr>
        <p:spPr>
          <a:xfrm>
            <a:off x="5950869" y="5193841"/>
            <a:ext cx="829878" cy="261313"/>
          </a:xfrm>
          <a:custGeom>
            <a:avLst/>
            <a:gdLst>
              <a:gd name="connsiteX0" fmla="*/ 829878 w 829878"/>
              <a:gd name="connsiteY0" fmla="*/ 0 h 261313"/>
              <a:gd name="connsiteX1" fmla="*/ 829878 w 829878"/>
              <a:gd name="connsiteY1" fmla="*/ 261313 h 261313"/>
              <a:gd name="connsiteX2" fmla="*/ 0 w 829878"/>
              <a:gd name="connsiteY2" fmla="*/ 260654 h 261313"/>
              <a:gd name="connsiteX3" fmla="*/ 86698 w 829878"/>
              <a:gd name="connsiteY3" fmla="*/ 218430 h 261313"/>
              <a:gd name="connsiteX4" fmla="*/ 159796 w 829878"/>
              <a:gd name="connsiteY4" fmla="*/ 194303 h 261313"/>
              <a:gd name="connsiteX5" fmla="*/ 222694 w 829878"/>
              <a:gd name="connsiteY5" fmla="*/ 180228 h 261313"/>
              <a:gd name="connsiteX6" fmla="*/ 271993 w 829878"/>
              <a:gd name="connsiteY6" fmla="*/ 168164 h 261313"/>
              <a:gd name="connsiteX7" fmla="*/ 322991 w 829878"/>
              <a:gd name="connsiteY7" fmla="*/ 154090 h 261313"/>
              <a:gd name="connsiteX8" fmla="*/ 390989 w 829878"/>
              <a:gd name="connsiteY8" fmla="*/ 138005 h 261313"/>
              <a:gd name="connsiteX9" fmla="*/ 465787 w 829878"/>
              <a:gd name="connsiteY9" fmla="*/ 117898 h 261313"/>
              <a:gd name="connsiteX10" fmla="*/ 530386 w 829878"/>
              <a:gd name="connsiteY10" fmla="*/ 101813 h 261313"/>
              <a:gd name="connsiteX11" fmla="*/ 579684 w 829878"/>
              <a:gd name="connsiteY11" fmla="*/ 85728 h 261313"/>
              <a:gd name="connsiteX12" fmla="*/ 635783 w 829878"/>
              <a:gd name="connsiteY12" fmla="*/ 67632 h 261313"/>
              <a:gd name="connsiteX13" fmla="*/ 681681 w 829878"/>
              <a:gd name="connsiteY13" fmla="*/ 51547 h 261313"/>
              <a:gd name="connsiteX14" fmla="*/ 742880 w 829878"/>
              <a:gd name="connsiteY14" fmla="*/ 33451 h 261313"/>
              <a:gd name="connsiteX15" fmla="*/ 804078 w 829878"/>
              <a:gd name="connsiteY15" fmla="*/ 11334 h 26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29878" h="261313">
                <a:moveTo>
                  <a:pt x="829878" y="0"/>
                </a:moveTo>
                <a:lnTo>
                  <a:pt x="829878" y="261313"/>
                </a:lnTo>
                <a:lnTo>
                  <a:pt x="0" y="260654"/>
                </a:lnTo>
                <a:lnTo>
                  <a:pt x="86698" y="218430"/>
                </a:lnTo>
                <a:lnTo>
                  <a:pt x="159796" y="194303"/>
                </a:lnTo>
                <a:lnTo>
                  <a:pt x="222694" y="180228"/>
                </a:lnTo>
                <a:lnTo>
                  <a:pt x="271993" y="168164"/>
                </a:lnTo>
                <a:lnTo>
                  <a:pt x="322991" y="154090"/>
                </a:lnTo>
                <a:lnTo>
                  <a:pt x="390989" y="138005"/>
                </a:lnTo>
                <a:lnTo>
                  <a:pt x="465787" y="117898"/>
                </a:lnTo>
                <a:lnTo>
                  <a:pt x="530386" y="101813"/>
                </a:lnTo>
                <a:lnTo>
                  <a:pt x="579684" y="85728"/>
                </a:lnTo>
                <a:lnTo>
                  <a:pt x="635783" y="67632"/>
                </a:lnTo>
                <a:lnTo>
                  <a:pt x="681681" y="51547"/>
                </a:lnTo>
                <a:lnTo>
                  <a:pt x="742880" y="33451"/>
                </a:lnTo>
                <a:lnTo>
                  <a:pt x="804078" y="11334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B8AF76CB-4331-8262-CC39-08E88A5A6D8A}"/>
              </a:ext>
            </a:extLst>
          </p:cNvPr>
          <p:cNvSpPr/>
          <p:nvPr/>
        </p:nvSpPr>
        <p:spPr>
          <a:xfrm>
            <a:off x="10160343" y="5167499"/>
            <a:ext cx="858087" cy="291017"/>
          </a:xfrm>
          <a:custGeom>
            <a:avLst/>
            <a:gdLst>
              <a:gd name="connsiteX0" fmla="*/ 0 w 858087"/>
              <a:gd name="connsiteY0" fmla="*/ 0 h 291017"/>
              <a:gd name="connsiteX1" fmla="*/ 3011 w 858087"/>
              <a:gd name="connsiteY1" fmla="*/ 1484 h 291017"/>
              <a:gd name="connsiteX2" fmla="*/ 76109 w 858087"/>
              <a:gd name="connsiteY2" fmla="*/ 31644 h 291017"/>
              <a:gd name="connsiteX3" fmla="*/ 140707 w 858087"/>
              <a:gd name="connsiteY3" fmla="*/ 57782 h 291017"/>
              <a:gd name="connsiteX4" fmla="*/ 208705 w 858087"/>
              <a:gd name="connsiteY4" fmla="*/ 85931 h 291017"/>
              <a:gd name="connsiteX5" fmla="*/ 290303 w 858087"/>
              <a:gd name="connsiteY5" fmla="*/ 118102 h 291017"/>
              <a:gd name="connsiteX6" fmla="*/ 380400 w 858087"/>
              <a:gd name="connsiteY6" fmla="*/ 148261 h 291017"/>
              <a:gd name="connsiteX7" fmla="*/ 433099 w 858087"/>
              <a:gd name="connsiteY7" fmla="*/ 164347 h 291017"/>
              <a:gd name="connsiteX8" fmla="*/ 526596 w 858087"/>
              <a:gd name="connsiteY8" fmla="*/ 194506 h 291017"/>
              <a:gd name="connsiteX9" fmla="*/ 484097 w 858087"/>
              <a:gd name="connsiteY9" fmla="*/ 180432 h 291017"/>
              <a:gd name="connsiteX10" fmla="*/ 565695 w 858087"/>
              <a:gd name="connsiteY10" fmla="*/ 204559 h 291017"/>
              <a:gd name="connsiteX11" fmla="*/ 633693 w 858087"/>
              <a:gd name="connsiteY11" fmla="*/ 220645 h 291017"/>
              <a:gd name="connsiteX12" fmla="*/ 691491 w 858087"/>
              <a:gd name="connsiteY12" fmla="*/ 232708 h 291017"/>
              <a:gd name="connsiteX13" fmla="*/ 776489 w 858087"/>
              <a:gd name="connsiteY13" fmla="*/ 254826 h 291017"/>
              <a:gd name="connsiteX14" fmla="*/ 858087 w 858087"/>
              <a:gd name="connsiteY14" fmla="*/ 291017 h 291017"/>
              <a:gd name="connsiteX15" fmla="*/ 0 w 858087"/>
              <a:gd name="connsiteY15" fmla="*/ 290336 h 2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8087" h="291017">
                <a:moveTo>
                  <a:pt x="0" y="0"/>
                </a:moveTo>
                <a:lnTo>
                  <a:pt x="3011" y="1484"/>
                </a:lnTo>
                <a:lnTo>
                  <a:pt x="76109" y="31644"/>
                </a:lnTo>
                <a:lnTo>
                  <a:pt x="140707" y="57782"/>
                </a:lnTo>
                <a:lnTo>
                  <a:pt x="208705" y="85931"/>
                </a:lnTo>
                <a:lnTo>
                  <a:pt x="290303" y="118102"/>
                </a:lnTo>
                <a:lnTo>
                  <a:pt x="380400" y="148261"/>
                </a:lnTo>
                <a:lnTo>
                  <a:pt x="433099" y="164347"/>
                </a:lnTo>
                <a:lnTo>
                  <a:pt x="526596" y="194506"/>
                </a:lnTo>
                <a:lnTo>
                  <a:pt x="484097" y="180432"/>
                </a:lnTo>
                <a:lnTo>
                  <a:pt x="565695" y="204559"/>
                </a:lnTo>
                <a:lnTo>
                  <a:pt x="633693" y="220645"/>
                </a:lnTo>
                <a:lnTo>
                  <a:pt x="691491" y="232708"/>
                </a:lnTo>
                <a:lnTo>
                  <a:pt x="776489" y="254826"/>
                </a:lnTo>
                <a:lnTo>
                  <a:pt x="858087" y="291017"/>
                </a:lnTo>
                <a:lnTo>
                  <a:pt x="0" y="290336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AB78873-AC0B-6840-726F-22D6BE36CBA6}"/>
                  </a:ext>
                </a:extLst>
              </p:cNvPr>
              <p:cNvSpPr txBox="1"/>
              <p:nvPr/>
            </p:nvSpPr>
            <p:spPr>
              <a:xfrm>
                <a:off x="5311960" y="4210266"/>
                <a:ext cx="1269001" cy="691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AB78873-AC0B-6840-726F-22D6BE36CB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960" y="4210266"/>
                <a:ext cx="1269001" cy="691471"/>
              </a:xfrm>
              <a:prstGeom prst="rect">
                <a:avLst/>
              </a:prstGeom>
              <a:blipFill>
                <a:blip r:embed="rId6"/>
                <a:stretch>
                  <a:fillRect l="-4950" r="-4950" b="-1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94F7ADA-FACC-E6A1-492F-17E02D58E5ED}"/>
              </a:ext>
            </a:extLst>
          </p:cNvPr>
          <p:cNvCxnSpPr/>
          <p:nvPr/>
        </p:nvCxnSpPr>
        <p:spPr>
          <a:xfrm>
            <a:off x="6262065" y="4916479"/>
            <a:ext cx="309422" cy="25358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2A9EAFE-0C56-4ABA-E817-32C39A65674E}"/>
              </a:ext>
            </a:extLst>
          </p:cNvPr>
          <p:cNvCxnSpPr/>
          <p:nvPr/>
        </p:nvCxnSpPr>
        <p:spPr>
          <a:xfrm flipH="1">
            <a:off x="10455377" y="4885764"/>
            <a:ext cx="305954" cy="28430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B767ACD-1510-FB60-75D4-1BC68AB049CF}"/>
                  </a:ext>
                </a:extLst>
              </p:cNvPr>
              <p:cNvSpPr txBox="1"/>
              <p:nvPr/>
            </p:nvSpPr>
            <p:spPr>
              <a:xfrm>
                <a:off x="10860482" y="4344297"/>
                <a:ext cx="1269001" cy="691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B767ACD-1510-FB60-75D4-1BC68AB04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0482" y="4344297"/>
                <a:ext cx="1269001" cy="691471"/>
              </a:xfrm>
              <a:prstGeom prst="rect">
                <a:avLst/>
              </a:prstGeom>
              <a:blipFill>
                <a:blip r:embed="rId7"/>
                <a:stretch>
                  <a:fillRect l="-4950" t="-1818" r="-4950" b="-1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453F352-00E7-400C-2DB2-D02EB0DA4849}"/>
                  </a:ext>
                </a:extLst>
              </p:cNvPr>
              <p:cNvSpPr txBox="1"/>
              <p:nvPr/>
            </p:nvSpPr>
            <p:spPr>
              <a:xfrm>
                <a:off x="7514571" y="6128342"/>
                <a:ext cx="1902316" cy="4948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/2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453F352-00E7-400C-2DB2-D02EB0DA4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4571" y="6128342"/>
                <a:ext cx="1902316" cy="494815"/>
              </a:xfrm>
              <a:prstGeom prst="rect">
                <a:avLst/>
              </a:prstGeom>
              <a:blipFill>
                <a:blip r:embed="rId8"/>
                <a:stretch>
                  <a:fillRect l="-4636" t="-10000" r="-3974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38598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BF1439-C7F8-685E-AB00-A97B6942C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Confidence Interval Bike Data Example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8D79049-C533-F15F-80EF-FFBCFF37C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848664"/>
              </p:ext>
            </p:extLst>
          </p:nvPr>
        </p:nvGraphicFramePr>
        <p:xfrm>
          <a:off x="1981196" y="2534175"/>
          <a:ext cx="8229607" cy="2966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.0359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.0294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.0367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.0455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.0668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.0655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.0643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.0630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.0618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.0606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.0559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80D0E4-D440-FE9C-3404-6E15E085CD02}"/>
                  </a:ext>
                </a:extLst>
              </p:cNvPr>
              <p:cNvSpPr txBox="1"/>
              <p:nvPr/>
            </p:nvSpPr>
            <p:spPr>
              <a:xfrm>
                <a:off x="2799123" y="6028710"/>
                <a:ext cx="223022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≤ ?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=0.05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80D0E4-D440-FE9C-3404-6E15E085CD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123" y="6028710"/>
                <a:ext cx="2230226" cy="369332"/>
              </a:xfrm>
              <a:prstGeom prst="rect">
                <a:avLst/>
              </a:prstGeom>
              <a:blipFill>
                <a:blip r:embed="rId2"/>
                <a:stretch>
                  <a:fillRect l="-2273" t="-6452" r="-2841" b="-35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>
            <a:extLst>
              <a:ext uri="{FF2B5EF4-FFF2-40B4-BE49-F238E27FC236}">
                <a16:creationId xmlns:a16="http://schemas.microsoft.com/office/drawing/2014/main" id="{A764A527-1ED5-422A-EEAC-857BAB8F348E}"/>
              </a:ext>
            </a:extLst>
          </p:cNvPr>
          <p:cNvSpPr/>
          <p:nvPr/>
        </p:nvSpPr>
        <p:spPr>
          <a:xfrm>
            <a:off x="5763237" y="2419875"/>
            <a:ext cx="1333849" cy="533400"/>
          </a:xfrm>
          <a:prstGeom prst="ellipse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73EEE9-02DA-4615-3A89-A4368A1E33A9}"/>
              </a:ext>
            </a:extLst>
          </p:cNvPr>
          <p:cNvSpPr/>
          <p:nvPr/>
        </p:nvSpPr>
        <p:spPr>
          <a:xfrm>
            <a:off x="1981196" y="4312214"/>
            <a:ext cx="572219" cy="533400"/>
          </a:xfrm>
          <a:prstGeom prst="ellipse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D3FB21B-A6D3-1C4D-0399-AD8A9178245B}"/>
              </a:ext>
            </a:extLst>
          </p:cNvPr>
          <p:cNvSpPr/>
          <p:nvPr/>
        </p:nvSpPr>
        <p:spPr>
          <a:xfrm>
            <a:off x="5627611" y="4313914"/>
            <a:ext cx="1595310" cy="533400"/>
          </a:xfrm>
          <a:prstGeom prst="ellipse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25B81BA-44E8-6D19-E0CB-1981C1F020C6}"/>
              </a:ext>
            </a:extLst>
          </p:cNvPr>
          <p:cNvCxnSpPr>
            <a:cxnSpLocks/>
            <a:stCxn id="10" idx="0"/>
            <a:endCxn id="7" idx="4"/>
          </p:cNvCxnSpPr>
          <p:nvPr/>
        </p:nvCxnSpPr>
        <p:spPr>
          <a:xfrm flipV="1">
            <a:off x="6425266" y="2953275"/>
            <a:ext cx="4896" cy="1360639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C408A5F-02AE-4D20-373F-81A5E74878F8}"/>
              </a:ext>
            </a:extLst>
          </p:cNvPr>
          <p:cNvCxnSpPr>
            <a:cxnSpLocks/>
            <a:stCxn id="10" idx="2"/>
            <a:endCxn id="8" idx="6"/>
          </p:cNvCxnSpPr>
          <p:nvPr/>
        </p:nvCxnSpPr>
        <p:spPr>
          <a:xfrm flipH="1" flipV="1">
            <a:off x="2553415" y="4578914"/>
            <a:ext cx="3074196" cy="170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6A224C2-AE9D-7528-5D0A-46D178DEDD66}"/>
              </a:ext>
            </a:extLst>
          </p:cNvPr>
          <p:cNvCxnSpPr>
            <a:cxnSpLocks/>
            <a:stCxn id="6" idx="3"/>
            <a:endCxn id="10" idx="4"/>
          </p:cNvCxnSpPr>
          <p:nvPr/>
        </p:nvCxnSpPr>
        <p:spPr>
          <a:xfrm flipV="1">
            <a:off x="5029349" y="4847314"/>
            <a:ext cx="1395917" cy="1366062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5094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BF1439-C7F8-685E-AB00-A97B6942C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 Bike Data Example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4524F9-296F-8171-BE51-A8D678ACB4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4388937" cy="4130848"/>
          </a:xfrm>
        </p:spPr>
        <p:txBody>
          <a:bodyPr>
            <a:normAutofit/>
          </a:bodyPr>
          <a:lstStyle/>
          <a:p>
            <a:r>
              <a:rPr lang="en-US" dirty="0"/>
              <a:t>You think that people are more likely to rent a bike on a clear or cloudy day compared to misty / rain / snow. Your data is a sample of 731 days with 63% clear or cloudy. Build a 90% confidence interval for the true proportion of clear or cloudy days where your company operates.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7405EE1-30B3-6379-5610-BA037965CD0F}"/>
              </a:ext>
            </a:extLst>
          </p:cNvPr>
          <p:cNvCxnSpPr/>
          <p:nvPr/>
        </p:nvCxnSpPr>
        <p:spPr>
          <a:xfrm>
            <a:off x="5227229" y="5474183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7E9F544-5C2F-6323-6DA9-03C32B6CF789}"/>
                  </a:ext>
                </a:extLst>
              </p:cNvPr>
              <p:cNvSpPr txBox="1"/>
              <p:nvPr/>
            </p:nvSpPr>
            <p:spPr>
              <a:xfrm>
                <a:off x="8369075" y="5526921"/>
                <a:ext cx="2602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7E9F544-5C2F-6323-6DA9-03C32B6CF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9075" y="5526921"/>
                <a:ext cx="260264" cy="369332"/>
              </a:xfrm>
              <a:prstGeom prst="rect">
                <a:avLst/>
              </a:prstGeom>
              <a:blipFill>
                <a:blip r:embed="rId2"/>
                <a:stretch>
                  <a:fillRect l="-23810" r="-19048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Freeform 17">
            <a:extLst>
              <a:ext uri="{FF2B5EF4-FFF2-40B4-BE49-F238E27FC236}">
                <a16:creationId xmlns:a16="http://schemas.microsoft.com/office/drawing/2014/main" id="{E94B46D2-4077-AF86-7627-22ACB101E051}"/>
              </a:ext>
            </a:extLst>
          </p:cNvPr>
          <p:cNvSpPr>
            <a:spLocks/>
          </p:cNvSpPr>
          <p:nvPr/>
        </p:nvSpPr>
        <p:spPr bwMode="auto">
          <a:xfrm>
            <a:off x="5950869" y="2450592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FF78C82-CD0A-9E4F-3909-BD6986A85F4E}"/>
                  </a:ext>
                </a:extLst>
              </p:cNvPr>
              <p:cNvSpPr txBox="1"/>
              <p:nvPr/>
            </p:nvSpPr>
            <p:spPr>
              <a:xfrm>
                <a:off x="8211588" y="2065056"/>
                <a:ext cx="6989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90%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FF78C82-CD0A-9E4F-3909-BD6986A85F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1588" y="2065056"/>
                <a:ext cx="698909" cy="369332"/>
              </a:xfrm>
              <a:prstGeom prst="rect">
                <a:avLst/>
              </a:prstGeom>
              <a:blipFill>
                <a:blip r:embed="rId3"/>
                <a:stretch>
                  <a:fillRect l="-8929" r="-8929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19D2C42-9802-1A69-8BF6-DA52EA747AF5}"/>
              </a:ext>
            </a:extLst>
          </p:cNvPr>
          <p:cNvCxnSpPr>
            <a:cxnSpLocks/>
          </p:cNvCxnSpPr>
          <p:nvPr/>
        </p:nvCxnSpPr>
        <p:spPr>
          <a:xfrm flipH="1">
            <a:off x="6780747" y="2249722"/>
            <a:ext cx="115327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35DFB7A-2E3E-FDA9-9CB8-0D62E2FBED6F}"/>
              </a:ext>
            </a:extLst>
          </p:cNvPr>
          <p:cNvCxnSpPr>
            <a:cxnSpLocks/>
          </p:cNvCxnSpPr>
          <p:nvPr/>
        </p:nvCxnSpPr>
        <p:spPr>
          <a:xfrm>
            <a:off x="9010731" y="2272725"/>
            <a:ext cx="113529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E8C83CE-7F95-7CAF-C953-FAB34437EAB5}"/>
                  </a:ext>
                </a:extLst>
              </p:cNvPr>
              <p:cNvSpPr txBox="1"/>
              <p:nvPr/>
            </p:nvSpPr>
            <p:spPr>
              <a:xfrm>
                <a:off x="6075233" y="5517219"/>
                <a:ext cx="1411027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−1.645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E8C83CE-7F95-7CAF-C953-FAB34437EA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5233" y="5517219"/>
                <a:ext cx="1411027" cy="331437"/>
              </a:xfrm>
              <a:prstGeom prst="rect">
                <a:avLst/>
              </a:prstGeom>
              <a:blipFill>
                <a:blip r:embed="rId4"/>
                <a:stretch>
                  <a:fillRect l="-3571" r="-893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DEFC093-B72D-349A-8697-0CB415D84CCA}"/>
                  </a:ext>
                </a:extLst>
              </p:cNvPr>
              <p:cNvSpPr txBox="1"/>
              <p:nvPr/>
            </p:nvSpPr>
            <p:spPr>
              <a:xfrm>
                <a:off x="9440507" y="5526921"/>
                <a:ext cx="1411027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+1.645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DEFC093-B72D-349A-8697-0CB415D84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0507" y="5526921"/>
                <a:ext cx="1411027" cy="331437"/>
              </a:xfrm>
              <a:prstGeom prst="rect">
                <a:avLst/>
              </a:prstGeom>
              <a:blipFill>
                <a:blip r:embed="rId5"/>
                <a:stretch>
                  <a:fillRect l="-3571" r="-893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730D1A9-707D-51D4-966E-958B1EE5A3A2}"/>
              </a:ext>
            </a:extLst>
          </p:cNvPr>
          <p:cNvCxnSpPr>
            <a:cxnSpLocks/>
          </p:cNvCxnSpPr>
          <p:nvPr/>
        </p:nvCxnSpPr>
        <p:spPr>
          <a:xfrm>
            <a:off x="6780747" y="2249722"/>
            <a:ext cx="0" cy="316581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4A22D9B-D76B-428C-AE48-17544FB0F446}"/>
              </a:ext>
            </a:extLst>
          </p:cNvPr>
          <p:cNvCxnSpPr>
            <a:cxnSpLocks/>
          </p:cNvCxnSpPr>
          <p:nvPr/>
        </p:nvCxnSpPr>
        <p:spPr>
          <a:xfrm>
            <a:off x="10146021" y="2272725"/>
            <a:ext cx="0" cy="314280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34">
            <a:extLst>
              <a:ext uri="{FF2B5EF4-FFF2-40B4-BE49-F238E27FC236}">
                <a16:creationId xmlns:a16="http://schemas.microsoft.com/office/drawing/2014/main" id="{D8F75905-498B-E7EA-1BD5-3C693FFB5C3E}"/>
              </a:ext>
            </a:extLst>
          </p:cNvPr>
          <p:cNvSpPr/>
          <p:nvPr/>
        </p:nvSpPr>
        <p:spPr>
          <a:xfrm>
            <a:off x="5950869" y="5193841"/>
            <a:ext cx="829878" cy="261313"/>
          </a:xfrm>
          <a:custGeom>
            <a:avLst/>
            <a:gdLst>
              <a:gd name="connsiteX0" fmla="*/ 829878 w 829878"/>
              <a:gd name="connsiteY0" fmla="*/ 0 h 261313"/>
              <a:gd name="connsiteX1" fmla="*/ 829878 w 829878"/>
              <a:gd name="connsiteY1" fmla="*/ 261313 h 261313"/>
              <a:gd name="connsiteX2" fmla="*/ 0 w 829878"/>
              <a:gd name="connsiteY2" fmla="*/ 260654 h 261313"/>
              <a:gd name="connsiteX3" fmla="*/ 86698 w 829878"/>
              <a:gd name="connsiteY3" fmla="*/ 218430 h 261313"/>
              <a:gd name="connsiteX4" fmla="*/ 159796 w 829878"/>
              <a:gd name="connsiteY4" fmla="*/ 194303 h 261313"/>
              <a:gd name="connsiteX5" fmla="*/ 222694 w 829878"/>
              <a:gd name="connsiteY5" fmla="*/ 180228 h 261313"/>
              <a:gd name="connsiteX6" fmla="*/ 271993 w 829878"/>
              <a:gd name="connsiteY6" fmla="*/ 168164 h 261313"/>
              <a:gd name="connsiteX7" fmla="*/ 322991 w 829878"/>
              <a:gd name="connsiteY7" fmla="*/ 154090 h 261313"/>
              <a:gd name="connsiteX8" fmla="*/ 390989 w 829878"/>
              <a:gd name="connsiteY8" fmla="*/ 138005 h 261313"/>
              <a:gd name="connsiteX9" fmla="*/ 465787 w 829878"/>
              <a:gd name="connsiteY9" fmla="*/ 117898 h 261313"/>
              <a:gd name="connsiteX10" fmla="*/ 530386 w 829878"/>
              <a:gd name="connsiteY10" fmla="*/ 101813 h 261313"/>
              <a:gd name="connsiteX11" fmla="*/ 579684 w 829878"/>
              <a:gd name="connsiteY11" fmla="*/ 85728 h 261313"/>
              <a:gd name="connsiteX12" fmla="*/ 635783 w 829878"/>
              <a:gd name="connsiteY12" fmla="*/ 67632 h 261313"/>
              <a:gd name="connsiteX13" fmla="*/ 681681 w 829878"/>
              <a:gd name="connsiteY13" fmla="*/ 51547 h 261313"/>
              <a:gd name="connsiteX14" fmla="*/ 742880 w 829878"/>
              <a:gd name="connsiteY14" fmla="*/ 33451 h 261313"/>
              <a:gd name="connsiteX15" fmla="*/ 804078 w 829878"/>
              <a:gd name="connsiteY15" fmla="*/ 11334 h 26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29878" h="261313">
                <a:moveTo>
                  <a:pt x="829878" y="0"/>
                </a:moveTo>
                <a:lnTo>
                  <a:pt x="829878" y="261313"/>
                </a:lnTo>
                <a:lnTo>
                  <a:pt x="0" y="260654"/>
                </a:lnTo>
                <a:lnTo>
                  <a:pt x="86698" y="218430"/>
                </a:lnTo>
                <a:lnTo>
                  <a:pt x="159796" y="194303"/>
                </a:lnTo>
                <a:lnTo>
                  <a:pt x="222694" y="180228"/>
                </a:lnTo>
                <a:lnTo>
                  <a:pt x="271993" y="168164"/>
                </a:lnTo>
                <a:lnTo>
                  <a:pt x="322991" y="154090"/>
                </a:lnTo>
                <a:lnTo>
                  <a:pt x="390989" y="138005"/>
                </a:lnTo>
                <a:lnTo>
                  <a:pt x="465787" y="117898"/>
                </a:lnTo>
                <a:lnTo>
                  <a:pt x="530386" y="101813"/>
                </a:lnTo>
                <a:lnTo>
                  <a:pt x="579684" y="85728"/>
                </a:lnTo>
                <a:lnTo>
                  <a:pt x="635783" y="67632"/>
                </a:lnTo>
                <a:lnTo>
                  <a:pt x="681681" y="51547"/>
                </a:lnTo>
                <a:lnTo>
                  <a:pt x="742880" y="33451"/>
                </a:lnTo>
                <a:lnTo>
                  <a:pt x="804078" y="11334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B8AF76CB-4331-8262-CC39-08E88A5A6D8A}"/>
              </a:ext>
            </a:extLst>
          </p:cNvPr>
          <p:cNvSpPr/>
          <p:nvPr/>
        </p:nvSpPr>
        <p:spPr>
          <a:xfrm>
            <a:off x="10160343" y="5167499"/>
            <a:ext cx="858087" cy="291017"/>
          </a:xfrm>
          <a:custGeom>
            <a:avLst/>
            <a:gdLst>
              <a:gd name="connsiteX0" fmla="*/ 0 w 858087"/>
              <a:gd name="connsiteY0" fmla="*/ 0 h 291017"/>
              <a:gd name="connsiteX1" fmla="*/ 3011 w 858087"/>
              <a:gd name="connsiteY1" fmla="*/ 1484 h 291017"/>
              <a:gd name="connsiteX2" fmla="*/ 76109 w 858087"/>
              <a:gd name="connsiteY2" fmla="*/ 31644 h 291017"/>
              <a:gd name="connsiteX3" fmla="*/ 140707 w 858087"/>
              <a:gd name="connsiteY3" fmla="*/ 57782 h 291017"/>
              <a:gd name="connsiteX4" fmla="*/ 208705 w 858087"/>
              <a:gd name="connsiteY4" fmla="*/ 85931 h 291017"/>
              <a:gd name="connsiteX5" fmla="*/ 290303 w 858087"/>
              <a:gd name="connsiteY5" fmla="*/ 118102 h 291017"/>
              <a:gd name="connsiteX6" fmla="*/ 380400 w 858087"/>
              <a:gd name="connsiteY6" fmla="*/ 148261 h 291017"/>
              <a:gd name="connsiteX7" fmla="*/ 433099 w 858087"/>
              <a:gd name="connsiteY7" fmla="*/ 164347 h 291017"/>
              <a:gd name="connsiteX8" fmla="*/ 526596 w 858087"/>
              <a:gd name="connsiteY8" fmla="*/ 194506 h 291017"/>
              <a:gd name="connsiteX9" fmla="*/ 484097 w 858087"/>
              <a:gd name="connsiteY9" fmla="*/ 180432 h 291017"/>
              <a:gd name="connsiteX10" fmla="*/ 565695 w 858087"/>
              <a:gd name="connsiteY10" fmla="*/ 204559 h 291017"/>
              <a:gd name="connsiteX11" fmla="*/ 633693 w 858087"/>
              <a:gd name="connsiteY11" fmla="*/ 220645 h 291017"/>
              <a:gd name="connsiteX12" fmla="*/ 691491 w 858087"/>
              <a:gd name="connsiteY12" fmla="*/ 232708 h 291017"/>
              <a:gd name="connsiteX13" fmla="*/ 776489 w 858087"/>
              <a:gd name="connsiteY13" fmla="*/ 254826 h 291017"/>
              <a:gd name="connsiteX14" fmla="*/ 858087 w 858087"/>
              <a:gd name="connsiteY14" fmla="*/ 291017 h 291017"/>
              <a:gd name="connsiteX15" fmla="*/ 0 w 858087"/>
              <a:gd name="connsiteY15" fmla="*/ 290336 h 2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8087" h="291017">
                <a:moveTo>
                  <a:pt x="0" y="0"/>
                </a:moveTo>
                <a:lnTo>
                  <a:pt x="3011" y="1484"/>
                </a:lnTo>
                <a:lnTo>
                  <a:pt x="76109" y="31644"/>
                </a:lnTo>
                <a:lnTo>
                  <a:pt x="140707" y="57782"/>
                </a:lnTo>
                <a:lnTo>
                  <a:pt x="208705" y="85931"/>
                </a:lnTo>
                <a:lnTo>
                  <a:pt x="290303" y="118102"/>
                </a:lnTo>
                <a:lnTo>
                  <a:pt x="380400" y="148261"/>
                </a:lnTo>
                <a:lnTo>
                  <a:pt x="433099" y="164347"/>
                </a:lnTo>
                <a:lnTo>
                  <a:pt x="526596" y="194506"/>
                </a:lnTo>
                <a:lnTo>
                  <a:pt x="484097" y="180432"/>
                </a:lnTo>
                <a:lnTo>
                  <a:pt x="565695" y="204559"/>
                </a:lnTo>
                <a:lnTo>
                  <a:pt x="633693" y="220645"/>
                </a:lnTo>
                <a:lnTo>
                  <a:pt x="691491" y="232708"/>
                </a:lnTo>
                <a:lnTo>
                  <a:pt x="776489" y="254826"/>
                </a:lnTo>
                <a:lnTo>
                  <a:pt x="858087" y="291017"/>
                </a:lnTo>
                <a:lnTo>
                  <a:pt x="0" y="290336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AB78873-AC0B-6840-726F-22D6BE36CBA6}"/>
                  </a:ext>
                </a:extLst>
              </p:cNvPr>
              <p:cNvSpPr txBox="1"/>
              <p:nvPr/>
            </p:nvSpPr>
            <p:spPr>
              <a:xfrm>
                <a:off x="5311960" y="4210266"/>
                <a:ext cx="1269001" cy="691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AB78873-AC0B-6840-726F-22D6BE36CB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960" y="4210266"/>
                <a:ext cx="1269001" cy="691471"/>
              </a:xfrm>
              <a:prstGeom prst="rect">
                <a:avLst/>
              </a:prstGeom>
              <a:blipFill>
                <a:blip r:embed="rId6"/>
                <a:stretch>
                  <a:fillRect l="-4950" r="-4950" b="-1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94F7ADA-FACC-E6A1-492F-17E02D58E5ED}"/>
              </a:ext>
            </a:extLst>
          </p:cNvPr>
          <p:cNvCxnSpPr/>
          <p:nvPr/>
        </p:nvCxnSpPr>
        <p:spPr>
          <a:xfrm>
            <a:off x="6262065" y="4916479"/>
            <a:ext cx="309422" cy="25358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2A9EAFE-0C56-4ABA-E817-32C39A65674E}"/>
              </a:ext>
            </a:extLst>
          </p:cNvPr>
          <p:cNvCxnSpPr/>
          <p:nvPr/>
        </p:nvCxnSpPr>
        <p:spPr>
          <a:xfrm flipH="1">
            <a:off x="10455377" y="4885764"/>
            <a:ext cx="305954" cy="28430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B767ACD-1510-FB60-75D4-1BC68AB049CF}"/>
                  </a:ext>
                </a:extLst>
              </p:cNvPr>
              <p:cNvSpPr txBox="1"/>
              <p:nvPr/>
            </p:nvSpPr>
            <p:spPr>
              <a:xfrm>
                <a:off x="10860482" y="4344297"/>
                <a:ext cx="1269001" cy="691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B767ACD-1510-FB60-75D4-1BC68AB04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0482" y="4344297"/>
                <a:ext cx="1269001" cy="691471"/>
              </a:xfrm>
              <a:prstGeom prst="rect">
                <a:avLst/>
              </a:prstGeom>
              <a:blipFill>
                <a:blip r:embed="rId7"/>
                <a:stretch>
                  <a:fillRect l="-4950" t="-1818" r="-4950" b="-1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453F352-00E7-400C-2DB2-D02EB0DA4849}"/>
                  </a:ext>
                </a:extLst>
              </p:cNvPr>
              <p:cNvSpPr txBox="1"/>
              <p:nvPr/>
            </p:nvSpPr>
            <p:spPr>
              <a:xfrm>
                <a:off x="7514571" y="6128342"/>
                <a:ext cx="2670155" cy="4948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/2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? 1.645</a:t>
                </a: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453F352-00E7-400C-2DB2-D02EB0DA4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4571" y="6128342"/>
                <a:ext cx="2670155" cy="494815"/>
              </a:xfrm>
              <a:prstGeom prst="rect">
                <a:avLst/>
              </a:prstGeom>
              <a:blipFill>
                <a:blip r:embed="rId8"/>
                <a:stretch>
                  <a:fillRect l="-3302" t="-10000" r="-2358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61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BF1439-C7F8-685E-AB00-A97B6942C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 Bike Data Example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4524F9-296F-8171-BE51-A8D678ACB4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4388937" cy="4365744"/>
          </a:xfrm>
        </p:spPr>
        <p:txBody>
          <a:bodyPr>
            <a:normAutofit/>
          </a:bodyPr>
          <a:lstStyle/>
          <a:p>
            <a:r>
              <a:rPr lang="en-US" dirty="0"/>
              <a:t>You think that people are more likely to rent a bike on a clear or cloudy day compared to misty / rain / snow. Your data is a sample of 731 days with 63% clear or cloudy. Build a 90% confidence interval for the true proportion of clear or cloudy days where your company operates.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3D38450-E298-7AC2-2C1D-07622D4D01AA}"/>
                  </a:ext>
                </a:extLst>
              </p:cNvPr>
              <p:cNvSpPr txBox="1"/>
              <p:nvPr/>
            </p:nvSpPr>
            <p:spPr>
              <a:xfrm>
                <a:off x="5814372" y="3657600"/>
                <a:ext cx="4604209" cy="1273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0.63±1.645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0.63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1−0.63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731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3D38450-E298-7AC2-2C1D-07622D4D0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4372" y="3657600"/>
                <a:ext cx="4604209" cy="1273041"/>
              </a:xfrm>
              <a:prstGeom prst="rect">
                <a:avLst/>
              </a:prstGeom>
              <a:blipFill>
                <a:blip r:embed="rId2"/>
                <a:stretch>
                  <a:fillRect l="-1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774B700-EC59-64CC-B7D5-EB9FBC540597}"/>
                  </a:ext>
                </a:extLst>
              </p:cNvPr>
              <p:cNvSpPr txBox="1"/>
              <p:nvPr/>
            </p:nvSpPr>
            <p:spPr>
              <a:xfrm>
                <a:off x="7221872" y="2155959"/>
                <a:ext cx="2981842" cy="1273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̂"/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sz="2800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acc>
                                </m:e>
                              </m:d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774B700-EC59-64CC-B7D5-EB9FBC5405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872" y="2155959"/>
                <a:ext cx="2981842" cy="1273041"/>
              </a:xfrm>
              <a:prstGeom prst="rect">
                <a:avLst/>
              </a:prstGeom>
              <a:blipFill>
                <a:blip r:embed="rId3"/>
                <a:stretch>
                  <a:fillRect l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D773B89-6481-4407-64AA-686A52EFEB83}"/>
                  </a:ext>
                </a:extLst>
              </p:cNvPr>
              <p:cNvSpPr txBox="1"/>
              <p:nvPr/>
            </p:nvSpPr>
            <p:spPr>
              <a:xfrm>
                <a:off x="5814372" y="5159241"/>
                <a:ext cx="319081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0.63±1.645×0.018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D773B89-6481-4407-64AA-686A52EFEB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4372" y="5159241"/>
                <a:ext cx="3190810" cy="430887"/>
              </a:xfrm>
              <a:prstGeom prst="rect">
                <a:avLst/>
              </a:prstGeom>
              <a:blipFill>
                <a:blip r:embed="rId4"/>
                <a:stretch>
                  <a:fillRect l="-1587" r="-1984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58B582-D6FD-13E9-43CC-AB58EB2581A4}"/>
                  </a:ext>
                </a:extLst>
              </p:cNvPr>
              <p:cNvSpPr txBox="1"/>
              <p:nvPr/>
            </p:nvSpPr>
            <p:spPr>
              <a:xfrm>
                <a:off x="5814372" y="5799305"/>
                <a:ext cx="186672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0.63±0.03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58B582-D6FD-13E9-43CC-AB58EB258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4372" y="5799305"/>
                <a:ext cx="1866728" cy="430887"/>
              </a:xfrm>
              <a:prstGeom prst="rect">
                <a:avLst/>
              </a:prstGeom>
              <a:blipFill>
                <a:blip r:embed="rId5"/>
                <a:stretch>
                  <a:fillRect l="-3378" r="-4054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72156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BF1439-C7F8-685E-AB00-A97B6942C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 Bike Data Example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4524F9-296F-8171-BE51-A8D678ACB4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4388937" cy="4365744"/>
          </a:xfrm>
        </p:spPr>
        <p:txBody>
          <a:bodyPr>
            <a:normAutofit/>
          </a:bodyPr>
          <a:lstStyle/>
          <a:p>
            <a:r>
              <a:rPr lang="en-US" dirty="0"/>
              <a:t>You think that people are more likely to rent a bike on a clear or cloudy day compared to misty / rain / snow. Your data is a sample of 731 days with 63% clear or cloudy. Build a 90% confidence interval for the true proportion of clear or cloudy days where your company operates.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58B582-D6FD-13E9-43CC-AB58EB2581A4}"/>
                  </a:ext>
                </a:extLst>
              </p:cNvPr>
              <p:cNvSpPr txBox="1"/>
              <p:nvPr/>
            </p:nvSpPr>
            <p:spPr>
              <a:xfrm>
                <a:off x="7221872" y="2998113"/>
                <a:ext cx="186672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0.63±0.03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58B582-D6FD-13E9-43CC-AB58EB258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872" y="2998113"/>
                <a:ext cx="1866728" cy="430887"/>
              </a:xfrm>
              <a:prstGeom prst="rect">
                <a:avLst/>
              </a:prstGeom>
              <a:blipFill>
                <a:blip r:embed="rId2"/>
                <a:stretch>
                  <a:fillRect l="-3378" r="-3378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93A3951-B9D3-5ED7-1B61-268205023128}"/>
                  </a:ext>
                </a:extLst>
              </p:cNvPr>
              <p:cNvSpPr txBox="1"/>
              <p:nvPr/>
            </p:nvSpPr>
            <p:spPr>
              <a:xfrm>
                <a:off x="7217382" y="4060689"/>
                <a:ext cx="187121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(0.60, 0.66)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93A3951-B9D3-5ED7-1B61-2682050231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7382" y="4060689"/>
                <a:ext cx="1871218" cy="430887"/>
              </a:xfrm>
              <a:prstGeom prst="rect">
                <a:avLst/>
              </a:prstGeom>
              <a:blipFill>
                <a:blip r:embed="rId3"/>
                <a:stretch>
                  <a:fillRect l="-6081" r="-6081" b="-3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D9D8D827-6DEA-F931-90C1-16228137D863}"/>
              </a:ext>
            </a:extLst>
          </p:cNvPr>
          <p:cNvSpPr txBox="1"/>
          <p:nvPr/>
        </p:nvSpPr>
        <p:spPr>
          <a:xfrm>
            <a:off x="7839320" y="3514012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423397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AAC3BD-2B6B-ADEB-2F1F-57E148459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Confidence Intervals</a:t>
            </a:r>
            <a:r>
              <a:rPr lang="en-US" dirty="0"/>
              <a:t> are interval estimates where we say we have a certain level of </a:t>
            </a:r>
            <a:r>
              <a:rPr lang="en-US" b="1" dirty="0"/>
              <a:t>confidence</a:t>
            </a:r>
            <a:r>
              <a:rPr lang="en-US" dirty="0"/>
              <a:t> in the interval.</a:t>
            </a:r>
          </a:p>
          <a:p>
            <a:r>
              <a:rPr lang="en-US" dirty="0"/>
              <a:t>For example, we are </a:t>
            </a:r>
            <a:r>
              <a:rPr lang="en-US" b="1" dirty="0"/>
              <a:t>95% confident</a:t>
            </a:r>
            <a:r>
              <a:rPr lang="en-US" dirty="0"/>
              <a:t> that the population average daily number of total users of the bike rental company is between 4,000 and 5,000.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6614025-5046-412E-4738-4D06562DD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Intervals</a:t>
            </a:r>
          </a:p>
        </p:txBody>
      </p:sp>
    </p:spTree>
    <p:extLst>
      <p:ext uri="{BB962C8B-B14F-4D97-AF65-F5344CB8AC3E}">
        <p14:creationId xmlns:p14="http://schemas.microsoft.com/office/powerpoint/2010/main" val="16169280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2F4C1F1-CEA7-CB4F-DBD6-785D4F200B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confidence interval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dirty="0"/>
                  <a:t> with a confidence coefficient of </a:t>
                </a:r>
                <a14:m>
                  <m:oMath xmlns:m="http://schemas.openxmlformats.org/officeDocument/2006/math">
                    <m:r>
                      <a:rPr lang="en-US" b="0" i="1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(error of </a:t>
                </a:r>
                <a14:m>
                  <m:oMath xmlns:m="http://schemas.openxmlformats.org/officeDocument/2006/math">
                    <m:r>
                      <a:rPr lang="en-US" b="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is the following: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When you estimate a standard deviation of a statistic it is now called a standard error.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2F4C1F1-CEA7-CB4F-DBD6-785D4F200B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0877D91C-2B0B-40AB-93E1-9EBE65BA6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AA1376-A0CD-6FE8-DF1F-EA9CF83C63AF}"/>
                  </a:ext>
                </a:extLst>
              </p:cNvPr>
              <p:cNvSpPr txBox="1"/>
              <p:nvPr/>
            </p:nvSpPr>
            <p:spPr>
              <a:xfrm>
                <a:off x="4555673" y="2851557"/>
                <a:ext cx="3080651" cy="1273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̂"/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sz="2800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acc>
                                </m:e>
                              </m:d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AA1376-A0CD-6FE8-DF1F-EA9CF83C6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5673" y="2851557"/>
                <a:ext cx="3080651" cy="1273041"/>
              </a:xfrm>
              <a:prstGeom prst="rect">
                <a:avLst/>
              </a:prstGeom>
              <a:blipFill>
                <a:blip r:embed="rId3"/>
                <a:stretch>
                  <a:fillRect l="-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78639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1B484DC-FC55-B055-7DDE-AEAD84DB499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Interval estimation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1B484DC-FC55-B055-7DDE-AEAD84DB49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609" b="-15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33364-BE36-41FD-C36B-A0016FFB9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Interval Estimation with Data</a:t>
            </a:r>
          </a:p>
        </p:txBody>
      </p:sp>
    </p:spTree>
    <p:extLst>
      <p:ext uri="{BB962C8B-B14F-4D97-AF65-F5344CB8AC3E}">
        <p14:creationId xmlns:p14="http://schemas.microsoft.com/office/powerpoint/2010/main" val="4653236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89E4D-B7C9-7695-C705-3314CAE98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538356"/>
          </a:xfrm>
        </p:spPr>
        <p:txBody>
          <a:bodyPr>
            <a:normAutofit/>
          </a:bodyPr>
          <a:lstStyle/>
          <a:p>
            <a:r>
              <a:rPr lang="en-US" dirty="0"/>
              <a:t>An </a:t>
            </a:r>
            <a:r>
              <a:rPr lang="en-US" b="1" dirty="0"/>
              <a:t>interval estimate</a:t>
            </a:r>
            <a:r>
              <a:rPr lang="en-US" dirty="0"/>
              <a:t> can be computed by adding and subtracting a </a:t>
            </a:r>
            <a:r>
              <a:rPr lang="en-US" b="1" dirty="0"/>
              <a:t>margin or error</a:t>
            </a:r>
            <a:r>
              <a:rPr lang="en-US" dirty="0"/>
              <a:t> to the point estimate: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purpose of an interval estimate is to provide information about how close the point estimate is to the value of the parameter.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Margin of Error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4C45B26-57FD-BADF-0422-B878781EBC9C}"/>
                  </a:ext>
                </a:extLst>
              </p:cNvPr>
              <p:cNvSpPr txBox="1"/>
              <p:nvPr/>
            </p:nvSpPr>
            <p:spPr>
              <a:xfrm>
                <a:off x="4762172" y="3244334"/>
                <a:ext cx="26676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Margin</m:t>
                      </m:r>
                      <m: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Error</m:t>
                      </m:r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4C45B26-57FD-BADF-0422-B878781EBC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172" y="3244334"/>
                <a:ext cx="2667653" cy="369332"/>
              </a:xfrm>
              <a:prstGeom prst="rect">
                <a:avLst/>
              </a:prstGeom>
              <a:blipFill>
                <a:blip r:embed="rId3"/>
                <a:stretch>
                  <a:fillRect l="-472" t="-6667" r="-1415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98868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9213FC-61D3-6CE9-286F-CD83B8237C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plays a key role in computing the margin of error for this interval estimate.</a:t>
                </a:r>
              </a:p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≥50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9213FC-61D3-6CE9-286F-CD83B8237C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CF02468-2ED5-73F6-A255-3906149C65F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CF02468-2ED5-73F6-A255-3906149C65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16462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9213FC-61D3-6CE9-286F-CD83B8237C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≥50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9213FC-61D3-6CE9-286F-CD83B8237C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CF02468-2ED5-73F6-A255-3906149C65F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CF02468-2ED5-73F6-A255-3906149C65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8828489-063D-7DCB-5A26-1356AE55CE34}"/>
              </a:ext>
            </a:extLst>
          </p:cNvPr>
          <p:cNvCxnSpPr/>
          <p:nvPr/>
        </p:nvCxnSpPr>
        <p:spPr>
          <a:xfrm>
            <a:off x="2479646" y="6270512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8FBD67F-A78A-875C-30F2-4DFFAFE20399}"/>
              </a:ext>
            </a:extLst>
          </p:cNvPr>
          <p:cNvCxnSpPr/>
          <p:nvPr/>
        </p:nvCxnSpPr>
        <p:spPr>
          <a:xfrm flipH="1">
            <a:off x="5751624" y="3273106"/>
            <a:ext cx="4622" cy="2997406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788853-BE5A-2A55-175B-BDC41585385E}"/>
                  </a:ext>
                </a:extLst>
              </p:cNvPr>
              <p:cNvSpPr txBox="1"/>
              <p:nvPr/>
            </p:nvSpPr>
            <p:spPr>
              <a:xfrm>
                <a:off x="5621492" y="6298982"/>
                <a:ext cx="26154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788853-BE5A-2A55-175B-BDC4158538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1492" y="6298982"/>
                <a:ext cx="261545" cy="369332"/>
              </a:xfrm>
              <a:prstGeom prst="rect">
                <a:avLst/>
              </a:prstGeom>
              <a:blipFill>
                <a:blip r:embed="rId4"/>
                <a:stretch>
                  <a:fillRect l="-22727" r="-18182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DAF7B7-EEA1-3170-ACFC-044C5D2D26E4}"/>
                  </a:ext>
                </a:extLst>
              </p:cNvPr>
              <p:cNvSpPr txBox="1"/>
              <p:nvPr/>
            </p:nvSpPr>
            <p:spPr>
              <a:xfrm>
                <a:off x="6916589" y="3100636"/>
                <a:ext cx="1179169" cy="6991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DAF7B7-EEA1-3170-ACFC-044C5D2D2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6589" y="3100636"/>
                <a:ext cx="1179169" cy="699102"/>
              </a:xfrm>
              <a:prstGeom prst="rect">
                <a:avLst/>
              </a:prstGeom>
              <a:blipFill>
                <a:blip r:embed="rId5"/>
                <a:stretch>
                  <a:fillRect l="-2128" r="-2128" b="-1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8521E7E1-1446-133C-F8B0-4D28322579A3}"/>
              </a:ext>
            </a:extLst>
          </p:cNvPr>
          <p:cNvSpPr>
            <a:spLocks/>
          </p:cNvSpPr>
          <p:nvPr/>
        </p:nvSpPr>
        <p:spPr bwMode="auto">
          <a:xfrm>
            <a:off x="3203286" y="3236982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6896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9213FC-61D3-6CE9-286F-CD83B8237C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≥50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9213FC-61D3-6CE9-286F-CD83B8237C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CF02468-2ED5-73F6-A255-3906149C65F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CF02468-2ED5-73F6-A255-3906149C65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8828489-063D-7DCB-5A26-1356AE55CE34}"/>
              </a:ext>
            </a:extLst>
          </p:cNvPr>
          <p:cNvCxnSpPr/>
          <p:nvPr/>
        </p:nvCxnSpPr>
        <p:spPr>
          <a:xfrm>
            <a:off x="2479646" y="6270512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8FBD67F-A78A-875C-30F2-4DFFAFE20399}"/>
              </a:ext>
            </a:extLst>
          </p:cNvPr>
          <p:cNvCxnSpPr/>
          <p:nvPr/>
        </p:nvCxnSpPr>
        <p:spPr>
          <a:xfrm flipH="1">
            <a:off x="5751624" y="3273106"/>
            <a:ext cx="4622" cy="2997406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788853-BE5A-2A55-175B-BDC41585385E}"/>
                  </a:ext>
                </a:extLst>
              </p:cNvPr>
              <p:cNvSpPr txBox="1"/>
              <p:nvPr/>
            </p:nvSpPr>
            <p:spPr>
              <a:xfrm>
                <a:off x="5621492" y="6298982"/>
                <a:ext cx="26154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788853-BE5A-2A55-175B-BDC4158538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1492" y="6298982"/>
                <a:ext cx="261545" cy="369332"/>
              </a:xfrm>
              <a:prstGeom prst="rect">
                <a:avLst/>
              </a:prstGeom>
              <a:blipFill>
                <a:blip r:embed="rId4"/>
                <a:stretch>
                  <a:fillRect l="-22727" r="-18182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DAF7B7-EEA1-3170-ACFC-044C5D2D26E4}"/>
                  </a:ext>
                </a:extLst>
              </p:cNvPr>
              <p:cNvSpPr txBox="1"/>
              <p:nvPr/>
            </p:nvSpPr>
            <p:spPr>
              <a:xfrm>
                <a:off x="6916589" y="3100636"/>
                <a:ext cx="1179169" cy="6991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DAF7B7-EEA1-3170-ACFC-044C5D2D2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6589" y="3100636"/>
                <a:ext cx="1179169" cy="699102"/>
              </a:xfrm>
              <a:prstGeom prst="rect">
                <a:avLst/>
              </a:prstGeom>
              <a:blipFill>
                <a:blip r:embed="rId5"/>
                <a:stretch>
                  <a:fillRect l="-2128" r="-2128" b="-1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8521E7E1-1446-133C-F8B0-4D28322579A3}"/>
              </a:ext>
            </a:extLst>
          </p:cNvPr>
          <p:cNvSpPr>
            <a:spLocks/>
          </p:cNvSpPr>
          <p:nvPr/>
        </p:nvSpPr>
        <p:spPr bwMode="auto">
          <a:xfrm>
            <a:off x="3203286" y="3236982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AF46593-6B0D-08B7-DA51-0362FC9B8936}"/>
              </a:ext>
            </a:extLst>
          </p:cNvPr>
          <p:cNvSpPr/>
          <p:nvPr/>
        </p:nvSpPr>
        <p:spPr>
          <a:xfrm>
            <a:off x="7624913" y="3010249"/>
            <a:ext cx="434512" cy="3810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49783F-3658-C4F1-D866-B79F2BB66253}"/>
              </a:ext>
            </a:extLst>
          </p:cNvPr>
          <p:cNvSpPr txBox="1"/>
          <p:nvPr/>
        </p:nvSpPr>
        <p:spPr>
          <a:xfrm>
            <a:off x="7927262" y="4151016"/>
            <a:ext cx="1564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PROBLEM!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3EC4FB6-7A15-51A8-66A5-F9780A8458E0}"/>
              </a:ext>
            </a:extLst>
          </p:cNvPr>
          <p:cNvCxnSpPr>
            <a:stCxn id="11" idx="0"/>
            <a:endCxn id="10" idx="5"/>
          </p:cNvCxnSpPr>
          <p:nvPr/>
        </p:nvCxnSpPr>
        <p:spPr>
          <a:xfrm flipH="1" flipV="1">
            <a:off x="7995792" y="3335453"/>
            <a:ext cx="713479" cy="815563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9845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C1768E-603D-80E5-4287-327A6D0BB88E}"/>
                  </a:ext>
                </a:extLst>
              </p:cNvPr>
              <p:cNvSpPr txBox="1"/>
              <p:nvPr/>
            </p:nvSpPr>
            <p:spPr>
              <a:xfrm>
                <a:off x="6883532" y="2828567"/>
                <a:ext cx="2224520" cy="10911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C1768E-603D-80E5-4287-327A6D0BB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3532" y="2828567"/>
                <a:ext cx="2224520" cy="10911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933198-B85D-AB2D-3D4F-823F4B7D9A80}"/>
              </a:ext>
            </a:extLst>
          </p:cNvPr>
          <p:cNvCxnSpPr/>
          <p:nvPr/>
        </p:nvCxnSpPr>
        <p:spPr>
          <a:xfrm>
            <a:off x="2479646" y="6270512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7AB882-92BC-AFF1-A9C2-2F2D8EE76E0A}"/>
              </a:ext>
            </a:extLst>
          </p:cNvPr>
          <p:cNvCxnSpPr/>
          <p:nvPr/>
        </p:nvCxnSpPr>
        <p:spPr>
          <a:xfrm flipH="1">
            <a:off x="5751624" y="3273106"/>
            <a:ext cx="4622" cy="2997406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2468A53-DD06-D7E7-7E65-9962DF57AB69}"/>
                  </a:ext>
                </a:extLst>
              </p:cNvPr>
              <p:cNvSpPr txBox="1"/>
              <p:nvPr/>
            </p:nvSpPr>
            <p:spPr>
              <a:xfrm>
                <a:off x="5621492" y="6298982"/>
                <a:ext cx="26154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2468A53-DD06-D7E7-7E65-9962DF57AB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1492" y="6298982"/>
                <a:ext cx="261545" cy="369332"/>
              </a:xfrm>
              <a:prstGeom prst="rect">
                <a:avLst/>
              </a:prstGeom>
              <a:blipFill>
                <a:blip r:embed="rId5"/>
                <a:stretch>
                  <a:fillRect l="-22727" r="-18182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reeform 17">
            <a:extLst>
              <a:ext uri="{FF2B5EF4-FFF2-40B4-BE49-F238E27FC236}">
                <a16:creationId xmlns:a16="http://schemas.microsoft.com/office/drawing/2014/main" id="{D69563F2-1560-363B-CDFC-6F82F64B6F20}"/>
              </a:ext>
            </a:extLst>
          </p:cNvPr>
          <p:cNvSpPr>
            <a:spLocks/>
          </p:cNvSpPr>
          <p:nvPr/>
        </p:nvSpPr>
        <p:spPr bwMode="auto">
          <a:xfrm>
            <a:off x="3203286" y="3236982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EC1074B-7733-0C62-3107-8AE563FAAACD}"/>
                  </a:ext>
                </a:extLst>
              </p:cNvPr>
              <p:cNvSpPr txBox="1"/>
              <p:nvPr/>
            </p:nvSpPr>
            <p:spPr>
              <a:xfrm>
                <a:off x="8600993" y="4813073"/>
                <a:ext cx="294183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Already have estimate</a:t>
                </a:r>
                <a:br>
                  <a:rPr lang="en-US" sz="2400" dirty="0">
                    <a:solidFill>
                      <a:schemeClr val="accent2"/>
                    </a:solidFill>
                  </a:rPr>
                </a:br>
                <a:r>
                  <a:rPr lang="en-US" sz="2400" dirty="0">
                    <a:solidFill>
                      <a:schemeClr val="accent2"/>
                    </a:solidFill>
                  </a:rPr>
                  <a:t>in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EC1074B-7733-0C62-3107-8AE563FAAA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0993" y="4813073"/>
                <a:ext cx="2941831" cy="830997"/>
              </a:xfrm>
              <a:prstGeom prst="rect">
                <a:avLst/>
              </a:prstGeom>
              <a:blipFill>
                <a:blip r:embed="rId6"/>
                <a:stretch>
                  <a:fillRect l="-3433" t="-7576" r="-1288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E00F02E-8074-99B0-8630-B2E7FE9CC7A8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9028224" y="3595303"/>
            <a:ext cx="1043685" cy="121777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6DE73C7-574E-3EAD-8873-95461F3D7F92}"/>
              </a:ext>
            </a:extLst>
          </p:cNvPr>
          <p:cNvSpPr/>
          <p:nvPr/>
        </p:nvSpPr>
        <p:spPr>
          <a:xfrm>
            <a:off x="7801761" y="2994870"/>
            <a:ext cx="1306291" cy="434130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551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9213FC-61D3-6CE9-286F-CD83B8237C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≥50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9213FC-61D3-6CE9-286F-CD83B8237C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CF02468-2ED5-73F6-A255-3906149C65F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CF02468-2ED5-73F6-A255-3906149C65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8828489-063D-7DCB-5A26-1356AE55CE34}"/>
              </a:ext>
            </a:extLst>
          </p:cNvPr>
          <p:cNvCxnSpPr/>
          <p:nvPr/>
        </p:nvCxnSpPr>
        <p:spPr>
          <a:xfrm>
            <a:off x="2479646" y="6270512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8FBD67F-A78A-875C-30F2-4DFFAFE20399}"/>
              </a:ext>
            </a:extLst>
          </p:cNvPr>
          <p:cNvCxnSpPr/>
          <p:nvPr/>
        </p:nvCxnSpPr>
        <p:spPr>
          <a:xfrm flipH="1">
            <a:off x="5751624" y="3273106"/>
            <a:ext cx="4622" cy="2997406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788853-BE5A-2A55-175B-BDC41585385E}"/>
                  </a:ext>
                </a:extLst>
              </p:cNvPr>
              <p:cNvSpPr txBox="1"/>
              <p:nvPr/>
            </p:nvSpPr>
            <p:spPr>
              <a:xfrm>
                <a:off x="5621492" y="6298982"/>
                <a:ext cx="26154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788853-BE5A-2A55-175B-BDC4158538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1492" y="6298982"/>
                <a:ext cx="261545" cy="369332"/>
              </a:xfrm>
              <a:prstGeom prst="rect">
                <a:avLst/>
              </a:prstGeom>
              <a:blipFill>
                <a:blip r:embed="rId4"/>
                <a:stretch>
                  <a:fillRect l="-22727" r="-18182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DAF7B7-EEA1-3170-ACFC-044C5D2D26E4}"/>
                  </a:ext>
                </a:extLst>
              </p:cNvPr>
              <p:cNvSpPr txBox="1"/>
              <p:nvPr/>
            </p:nvSpPr>
            <p:spPr>
              <a:xfrm>
                <a:off x="6916589" y="3100636"/>
                <a:ext cx="1179169" cy="6991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DAF7B7-EEA1-3170-ACFC-044C5D2D2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6589" y="3100636"/>
                <a:ext cx="1179169" cy="699102"/>
              </a:xfrm>
              <a:prstGeom prst="rect">
                <a:avLst/>
              </a:prstGeom>
              <a:blipFill>
                <a:blip r:embed="rId5"/>
                <a:stretch>
                  <a:fillRect l="-2128" r="-2128" b="-1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8521E7E1-1446-133C-F8B0-4D28322579A3}"/>
              </a:ext>
            </a:extLst>
          </p:cNvPr>
          <p:cNvSpPr>
            <a:spLocks/>
          </p:cNvSpPr>
          <p:nvPr/>
        </p:nvSpPr>
        <p:spPr bwMode="auto">
          <a:xfrm>
            <a:off x="3203286" y="3236982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AF46593-6B0D-08B7-DA51-0362FC9B8936}"/>
              </a:ext>
            </a:extLst>
          </p:cNvPr>
          <p:cNvSpPr/>
          <p:nvPr/>
        </p:nvSpPr>
        <p:spPr>
          <a:xfrm>
            <a:off x="7624913" y="3010249"/>
            <a:ext cx="434512" cy="3810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49783F-3658-C4F1-D866-B79F2BB66253}"/>
              </a:ext>
            </a:extLst>
          </p:cNvPr>
          <p:cNvSpPr txBox="1"/>
          <p:nvPr/>
        </p:nvSpPr>
        <p:spPr>
          <a:xfrm>
            <a:off x="7927262" y="4151016"/>
            <a:ext cx="23743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Need to estimate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still with </a:t>
            </a:r>
            <a:r>
              <a:rPr lang="en-US" sz="2400" i="1" dirty="0">
                <a:solidFill>
                  <a:schemeClr val="accent2"/>
                </a:solidFill>
              </a:rPr>
              <a:t>s</a:t>
            </a:r>
            <a:r>
              <a:rPr lang="en-US" sz="2400" dirty="0">
                <a:solidFill>
                  <a:schemeClr val="accent2"/>
                </a:solidFill>
              </a:rPr>
              <a:t>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3EC4FB6-7A15-51A8-66A5-F9780A8458E0}"/>
              </a:ext>
            </a:extLst>
          </p:cNvPr>
          <p:cNvCxnSpPr>
            <a:stCxn id="11" idx="0"/>
            <a:endCxn id="10" idx="5"/>
          </p:cNvCxnSpPr>
          <p:nvPr/>
        </p:nvCxnSpPr>
        <p:spPr>
          <a:xfrm flipH="1" flipV="1">
            <a:off x="7995792" y="3335453"/>
            <a:ext cx="1118654" cy="815563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2632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9213FC-61D3-6CE9-286F-CD83B8237C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≥50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9213FC-61D3-6CE9-286F-CD83B8237C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CF02468-2ED5-73F6-A255-3906149C65F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CF02468-2ED5-73F6-A255-3906149C65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8828489-063D-7DCB-5A26-1356AE55CE34}"/>
              </a:ext>
            </a:extLst>
          </p:cNvPr>
          <p:cNvCxnSpPr/>
          <p:nvPr/>
        </p:nvCxnSpPr>
        <p:spPr>
          <a:xfrm>
            <a:off x="2479646" y="6270512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8FBD67F-A78A-875C-30F2-4DFFAFE20399}"/>
              </a:ext>
            </a:extLst>
          </p:cNvPr>
          <p:cNvCxnSpPr/>
          <p:nvPr/>
        </p:nvCxnSpPr>
        <p:spPr>
          <a:xfrm flipH="1">
            <a:off x="5751624" y="3273106"/>
            <a:ext cx="4622" cy="2997406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788853-BE5A-2A55-175B-BDC41585385E}"/>
                  </a:ext>
                </a:extLst>
              </p:cNvPr>
              <p:cNvSpPr txBox="1"/>
              <p:nvPr/>
            </p:nvSpPr>
            <p:spPr>
              <a:xfrm>
                <a:off x="5621492" y="6298982"/>
                <a:ext cx="26154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788853-BE5A-2A55-175B-BDC4158538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1492" y="6298982"/>
                <a:ext cx="261545" cy="369332"/>
              </a:xfrm>
              <a:prstGeom prst="rect">
                <a:avLst/>
              </a:prstGeom>
              <a:blipFill>
                <a:blip r:embed="rId4"/>
                <a:stretch>
                  <a:fillRect l="-22727" r="-18182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DAF7B7-EEA1-3170-ACFC-044C5D2D26E4}"/>
                  </a:ext>
                </a:extLst>
              </p:cNvPr>
              <p:cNvSpPr txBox="1"/>
              <p:nvPr/>
            </p:nvSpPr>
            <p:spPr>
              <a:xfrm>
                <a:off x="6916589" y="3100636"/>
                <a:ext cx="1179169" cy="6991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DAF7B7-EEA1-3170-ACFC-044C5D2D2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6589" y="3100636"/>
                <a:ext cx="1179169" cy="699102"/>
              </a:xfrm>
              <a:prstGeom prst="rect">
                <a:avLst/>
              </a:prstGeom>
              <a:blipFill>
                <a:blip r:embed="rId5"/>
                <a:stretch>
                  <a:fillRect l="-2128" r="-2128" b="-1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8521E7E1-1446-133C-F8B0-4D28322579A3}"/>
              </a:ext>
            </a:extLst>
          </p:cNvPr>
          <p:cNvSpPr>
            <a:spLocks/>
          </p:cNvSpPr>
          <p:nvPr/>
        </p:nvSpPr>
        <p:spPr bwMode="auto">
          <a:xfrm>
            <a:off x="3203286" y="3236982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AF46593-6B0D-08B7-DA51-0362FC9B8936}"/>
              </a:ext>
            </a:extLst>
          </p:cNvPr>
          <p:cNvSpPr/>
          <p:nvPr/>
        </p:nvSpPr>
        <p:spPr>
          <a:xfrm>
            <a:off x="7624913" y="3010249"/>
            <a:ext cx="434512" cy="3810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49783F-3658-C4F1-D866-B79F2BB66253}"/>
                  </a:ext>
                </a:extLst>
              </p:cNvPr>
              <p:cNvSpPr txBox="1"/>
              <p:nvPr/>
            </p:nvSpPr>
            <p:spPr>
              <a:xfrm>
                <a:off x="7927262" y="4151016"/>
                <a:ext cx="224311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Now estimating </a:t>
                </a:r>
              </a:p>
              <a:p>
                <a:r>
                  <a:rPr lang="en-US" sz="2400" dirty="0">
                    <a:solidFill>
                      <a:schemeClr val="accent2"/>
                    </a:solidFill>
                  </a:rPr>
                  <a:t>both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49783F-3658-C4F1-D866-B79F2BB66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7262" y="4151016"/>
                <a:ext cx="2243115" cy="830997"/>
              </a:xfrm>
              <a:prstGeom prst="rect">
                <a:avLst/>
              </a:prstGeom>
              <a:blipFill>
                <a:blip r:embed="rId6"/>
                <a:stretch>
                  <a:fillRect l="-4520" t="-4478" r="-3390" b="-16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3EC4FB6-7A15-51A8-66A5-F9780A8458E0}"/>
              </a:ext>
            </a:extLst>
          </p:cNvPr>
          <p:cNvCxnSpPr>
            <a:stCxn id="11" idx="0"/>
            <a:endCxn id="10" idx="5"/>
          </p:cNvCxnSpPr>
          <p:nvPr/>
        </p:nvCxnSpPr>
        <p:spPr>
          <a:xfrm flipH="1" flipV="1">
            <a:off x="7995792" y="3335453"/>
            <a:ext cx="1053028" cy="815563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7770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CBBE13-43BC-9B71-A2FA-DCE2CA6712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Since we do not know the population standard deviation and need to estimate it with the sample standard deviation, we have added extra error into our calculations.</a:t>
                </a:r>
              </a:p>
              <a:p>
                <a:r>
                  <a:rPr lang="en-US" dirty="0"/>
                  <a:t>Estimating two statistics has more error than just estimating one.</a:t>
                </a:r>
              </a:p>
              <a:p>
                <a:r>
                  <a:rPr lang="en-US" dirty="0"/>
                  <a:t>Normal distribution is no longer a good approximation for the 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because it doesn’t account for this extra error.</a:t>
                </a:r>
              </a:p>
              <a:p>
                <a:r>
                  <a:rPr lang="en-US" dirty="0"/>
                  <a:t>Need to use another distribution.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CBBE13-43BC-9B71-A2FA-DCE2CA6712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848E4895-8AC9-4D04-70A6-410354BE947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Unknown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848E4895-8AC9-4D04-70A6-410354BE947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2952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AAC3BD-2B6B-ADEB-2F1F-57E148459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Confidence Intervals</a:t>
            </a:r>
            <a:r>
              <a:rPr lang="en-US" dirty="0"/>
              <a:t> are interval estimates where we say we have a certain level of </a:t>
            </a:r>
            <a:r>
              <a:rPr lang="en-US" b="1" dirty="0"/>
              <a:t>confidence</a:t>
            </a:r>
            <a:r>
              <a:rPr lang="en-US" dirty="0"/>
              <a:t> in the interval.</a:t>
            </a:r>
          </a:p>
          <a:p>
            <a:r>
              <a:rPr lang="en-US" dirty="0"/>
              <a:t>For example, we are </a:t>
            </a:r>
            <a:r>
              <a:rPr lang="en-US" b="1" dirty="0"/>
              <a:t>95% confident</a:t>
            </a:r>
            <a:r>
              <a:rPr lang="en-US" dirty="0"/>
              <a:t> that the population average daily number of total users of the bike rental company is between 4,000 and 5,000.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6614025-5046-412E-4738-4D06562DD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20C5AEB-9D24-8229-ABB9-EC91B32A8477}"/>
              </a:ext>
            </a:extLst>
          </p:cNvPr>
          <p:cNvSpPr/>
          <p:nvPr/>
        </p:nvSpPr>
        <p:spPr>
          <a:xfrm>
            <a:off x="3518452" y="3071191"/>
            <a:ext cx="2097158" cy="437322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B2DCE2-D719-5A13-DDC8-D7FCC5B22692}"/>
              </a:ext>
            </a:extLst>
          </p:cNvPr>
          <p:cNvSpPr txBox="1"/>
          <p:nvPr/>
        </p:nvSpPr>
        <p:spPr>
          <a:xfrm>
            <a:off x="965942" y="4464910"/>
            <a:ext cx="63995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If we were to take many samples (same size) that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each produced different confidence intervals, then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95% of them would contain the true parameter.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240DA3B-78F7-01AF-3357-0144E3CAA688}"/>
              </a:ext>
            </a:extLst>
          </p:cNvPr>
          <p:cNvCxnSpPr/>
          <p:nvPr/>
        </p:nvCxnSpPr>
        <p:spPr>
          <a:xfrm flipV="1">
            <a:off x="4041079" y="3508513"/>
            <a:ext cx="497790" cy="956397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9997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CBBE13-43BC-9B71-A2FA-DCE2CA6712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1192" y="2180496"/>
                <a:ext cx="11029615" cy="4404862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The </a:t>
                </a:r>
                <a:r>
                  <a:rPr lang="en-US" b="1" i="1" dirty="0"/>
                  <a:t>t</a:t>
                </a:r>
                <a:r>
                  <a:rPr lang="en-US" b="1" dirty="0"/>
                  <a:t> distribution</a:t>
                </a:r>
                <a:r>
                  <a:rPr lang="en-US" dirty="0"/>
                  <a:t> is a family of similar probability distributions.</a:t>
                </a:r>
              </a:p>
              <a:p>
                <a:r>
                  <a:rPr lang="en-US" dirty="0"/>
                  <a:t>The </a:t>
                </a:r>
                <a:r>
                  <a:rPr lang="en-US" i="1" dirty="0"/>
                  <a:t>t </a:t>
                </a:r>
                <a:r>
                  <a:rPr lang="en-US" dirty="0"/>
                  <a:t>distribution is symmetric but has thicker tails than the Normal distribution.</a:t>
                </a:r>
              </a:p>
              <a:p>
                <a:r>
                  <a:rPr lang="en-US" dirty="0"/>
                  <a:t>The </a:t>
                </a:r>
                <a:r>
                  <a:rPr lang="en-US" i="1" dirty="0"/>
                  <a:t>t </a:t>
                </a:r>
                <a:r>
                  <a:rPr lang="en-US" dirty="0"/>
                  <a:t>distribution has degrees of freedom: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d</m:t>
                    </m:r>
                    <m:r>
                      <a:rPr lang="en-US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f</m:t>
                    </m:r>
                    <m:r>
                      <a:rPr lang="en-US">
                        <a:latin typeface="Cambria Math"/>
                      </a:rPr>
                      <m:t>.=</m:t>
                    </m:r>
                    <m:r>
                      <a:rPr lang="en-US" i="1">
                        <a:latin typeface="Cambria Math"/>
                      </a:rPr>
                      <m:t>𝑛</m:t>
                    </m:r>
                    <m:r>
                      <a:rPr lang="en-US" i="1">
                        <a:latin typeface="Cambria Math"/>
                      </a:rPr>
                      <m:t>−1</m:t>
                    </m:r>
                  </m:oMath>
                </a14:m>
                <a:endParaRPr lang="en-US" dirty="0"/>
              </a:p>
              <a:p>
                <a:r>
                  <a:rPr lang="en-US" dirty="0"/>
                  <a:t>Degrees of freedom are the number of independent pieces of information that go into the computation of </a:t>
                </a:r>
                <a:r>
                  <a:rPr lang="en-US" i="1" dirty="0"/>
                  <a:t>s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More degrees of freedom leads to less dispersion in the distribution.</a:t>
                </a:r>
              </a:p>
              <a:p>
                <a:r>
                  <a:rPr lang="en-US" dirty="0"/>
                  <a:t>For larger samples, the </a:t>
                </a:r>
                <a:r>
                  <a:rPr lang="en-US" i="1" dirty="0"/>
                  <a:t>t</a:t>
                </a:r>
                <a:r>
                  <a:rPr lang="en-US" dirty="0"/>
                  <a:t> distribution is </a:t>
                </a:r>
                <a:r>
                  <a:rPr lang="en-US" b="1" dirty="0"/>
                  <a:t>approximately</a:t>
                </a:r>
                <a:r>
                  <a:rPr lang="en-US" dirty="0"/>
                  <a:t> the standard Normal distribution.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CBBE13-43BC-9B71-A2FA-DCE2CA6712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2" y="2180496"/>
                <a:ext cx="11029615" cy="4404862"/>
              </a:xfrm>
              <a:blipFill>
                <a:blip r:embed="rId2"/>
                <a:stretch>
                  <a:fillRect l="-460" t="-8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848E4895-8AC9-4D04-70A6-410354BE947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Student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- Distribution</a:t>
                </a:r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848E4895-8AC9-4D04-70A6-410354BE947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46518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274C8C-2177-26B0-806F-2C534438E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larger samples, the </a:t>
            </a:r>
            <a:r>
              <a:rPr lang="en-US" i="1" dirty="0"/>
              <a:t>t</a:t>
            </a:r>
            <a:r>
              <a:rPr lang="en-US" dirty="0"/>
              <a:t> distribution is </a:t>
            </a:r>
            <a:r>
              <a:rPr lang="en-US" b="1" dirty="0"/>
              <a:t>approximately</a:t>
            </a:r>
            <a:r>
              <a:rPr lang="en-US" dirty="0"/>
              <a:t> the standard Normal distribution.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0D8490BF-6245-1344-8A97-5644E267FAD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Standard Normal vs.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Distribution</a:t>
                </a:r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0D8490BF-6245-1344-8A97-5644E267FA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393D49C-B82A-818C-EF9D-4ABED5653320}"/>
              </a:ext>
            </a:extLst>
          </p:cNvPr>
          <p:cNvCxnSpPr/>
          <p:nvPr/>
        </p:nvCxnSpPr>
        <p:spPr>
          <a:xfrm flipH="1">
            <a:off x="5894236" y="3231160"/>
            <a:ext cx="4622" cy="2997406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A3B7CB-AC0C-39A8-0425-094961BEA0C1}"/>
                  </a:ext>
                </a:extLst>
              </p:cNvPr>
              <p:cNvSpPr txBox="1"/>
              <p:nvPr/>
            </p:nvSpPr>
            <p:spPr>
              <a:xfrm>
                <a:off x="5764104" y="6257036"/>
                <a:ext cx="26154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A3B7CB-AC0C-39A8-0425-094961BEA0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104" y="6257036"/>
                <a:ext cx="261545" cy="369332"/>
              </a:xfrm>
              <a:prstGeom prst="rect">
                <a:avLst/>
              </a:prstGeom>
              <a:blipFill>
                <a:blip r:embed="rId3"/>
                <a:stretch>
                  <a:fillRect l="-23810" r="-23810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17">
            <a:extLst>
              <a:ext uri="{FF2B5EF4-FFF2-40B4-BE49-F238E27FC236}">
                <a16:creationId xmlns:a16="http://schemas.microsoft.com/office/drawing/2014/main" id="{17332FC1-6AD7-CE7E-8BB9-A0456D07CDDC}"/>
              </a:ext>
            </a:extLst>
          </p:cNvPr>
          <p:cNvSpPr>
            <a:spLocks/>
          </p:cNvSpPr>
          <p:nvPr/>
        </p:nvSpPr>
        <p:spPr bwMode="auto">
          <a:xfrm>
            <a:off x="3345898" y="3195036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Freeform 17">
            <a:extLst>
              <a:ext uri="{FF2B5EF4-FFF2-40B4-BE49-F238E27FC236}">
                <a16:creationId xmlns:a16="http://schemas.microsoft.com/office/drawing/2014/main" id="{923EF136-BA8B-0A61-6641-104C963447A0}"/>
              </a:ext>
            </a:extLst>
          </p:cNvPr>
          <p:cNvSpPr>
            <a:spLocks/>
          </p:cNvSpPr>
          <p:nvPr/>
        </p:nvSpPr>
        <p:spPr bwMode="auto">
          <a:xfrm>
            <a:off x="2012658" y="4145559"/>
            <a:ext cx="7696200" cy="2092838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C60CC8A2-E91A-356C-C21C-B4F3475098F1}"/>
              </a:ext>
            </a:extLst>
          </p:cNvPr>
          <p:cNvSpPr>
            <a:spLocks/>
          </p:cNvSpPr>
          <p:nvPr/>
        </p:nvSpPr>
        <p:spPr bwMode="auto">
          <a:xfrm>
            <a:off x="2681827" y="3440498"/>
            <a:ext cx="6357862" cy="278069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CE59A9-DCAD-BCC2-DA26-1897C472C9E2}"/>
              </a:ext>
            </a:extLst>
          </p:cNvPr>
          <p:cNvSpPr txBox="1"/>
          <p:nvPr/>
        </p:nvSpPr>
        <p:spPr>
          <a:xfrm>
            <a:off x="7326248" y="4961145"/>
            <a:ext cx="35025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chemeClr val="accent5"/>
                </a:solidFill>
              </a:rPr>
              <a:t>t</a:t>
            </a:r>
            <a:r>
              <a:rPr lang="en-US" sz="2400" dirty="0">
                <a:solidFill>
                  <a:schemeClr val="accent5"/>
                </a:solidFill>
              </a:rPr>
              <a:t> distribution with </a:t>
            </a:r>
            <a:r>
              <a:rPr lang="en-US" sz="2400" dirty="0" err="1">
                <a:solidFill>
                  <a:schemeClr val="accent5"/>
                </a:solidFill>
              </a:rPr>
              <a:t>d.f.</a:t>
            </a:r>
            <a:r>
              <a:rPr lang="en-US" sz="2400" dirty="0">
                <a:solidFill>
                  <a:schemeClr val="accent5"/>
                </a:solidFill>
              </a:rPr>
              <a:t> = 10</a:t>
            </a:r>
            <a:endParaRPr lang="en-US" sz="2400" i="1" dirty="0">
              <a:solidFill>
                <a:schemeClr val="accent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8726AF-4818-2AF4-D245-3901366C07A1}"/>
              </a:ext>
            </a:extLst>
          </p:cNvPr>
          <p:cNvSpPr txBox="1"/>
          <p:nvPr/>
        </p:nvSpPr>
        <p:spPr>
          <a:xfrm>
            <a:off x="1579228" y="4019647"/>
            <a:ext cx="3533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chemeClr val="accent3"/>
                </a:solidFill>
              </a:rPr>
              <a:t>t</a:t>
            </a:r>
            <a:r>
              <a:rPr lang="en-US" sz="2400" dirty="0">
                <a:solidFill>
                  <a:schemeClr val="accent3"/>
                </a:solidFill>
              </a:rPr>
              <a:t> distribution with </a:t>
            </a:r>
            <a:r>
              <a:rPr lang="en-US" sz="2400" dirty="0" err="1">
                <a:solidFill>
                  <a:schemeClr val="accent3"/>
                </a:solidFill>
              </a:rPr>
              <a:t>d.f.</a:t>
            </a:r>
            <a:r>
              <a:rPr lang="en-US" sz="2400" dirty="0">
                <a:solidFill>
                  <a:schemeClr val="accent3"/>
                </a:solidFill>
              </a:rPr>
              <a:t> = 20</a:t>
            </a:r>
            <a:endParaRPr lang="en-US" sz="2400" i="1" dirty="0">
              <a:solidFill>
                <a:schemeClr val="accent3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8E15CE-70C4-8A45-1C27-CDB36CC1DF38}"/>
              </a:ext>
            </a:extLst>
          </p:cNvPr>
          <p:cNvSpPr txBox="1"/>
          <p:nvPr/>
        </p:nvSpPr>
        <p:spPr>
          <a:xfrm>
            <a:off x="5919394" y="2848400"/>
            <a:ext cx="39358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Standard Normal distribution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70B069C-43C1-E702-6D0B-8FFED472FA01}"/>
              </a:ext>
            </a:extLst>
          </p:cNvPr>
          <p:cNvCxnSpPr/>
          <p:nvPr/>
        </p:nvCxnSpPr>
        <p:spPr>
          <a:xfrm>
            <a:off x="1707858" y="6234914"/>
            <a:ext cx="8382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15026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Need to use the </a:t>
                </a:r>
                <a:r>
                  <a:rPr lang="en-US" i="1" dirty="0"/>
                  <a:t>t </a:t>
                </a:r>
                <a:r>
                  <a:rPr lang="en-US" dirty="0"/>
                  <a:t>distribution instead for the confidence intervals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FDC0E0-A79A-D1FF-4151-2FD8ADEA69E4}"/>
              </a:ext>
            </a:extLst>
          </p:cNvPr>
          <p:cNvCxnSpPr/>
          <p:nvPr/>
        </p:nvCxnSpPr>
        <p:spPr>
          <a:xfrm>
            <a:off x="2598924" y="6144010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/>
              <p:nvPr/>
            </p:nvSpPr>
            <p:spPr>
              <a:xfrm>
                <a:off x="5740770" y="6196748"/>
                <a:ext cx="26154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0770" y="6196748"/>
                <a:ext cx="261545" cy="369332"/>
              </a:xfrm>
              <a:prstGeom prst="rect">
                <a:avLst/>
              </a:prstGeom>
              <a:blipFill>
                <a:blip r:embed="rId4"/>
                <a:stretch>
                  <a:fillRect l="-23810" r="-19048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9A3C112C-DC40-E501-76D1-BADF79507F6F}"/>
              </a:ext>
            </a:extLst>
          </p:cNvPr>
          <p:cNvSpPr>
            <a:spLocks/>
          </p:cNvSpPr>
          <p:nvPr/>
        </p:nvSpPr>
        <p:spPr bwMode="auto">
          <a:xfrm>
            <a:off x="3322564" y="3120419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/>
              <p:nvPr/>
            </p:nvSpPr>
            <p:spPr>
              <a:xfrm>
                <a:off x="5464044" y="2734883"/>
                <a:ext cx="81458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044" y="2734883"/>
                <a:ext cx="814582" cy="369332"/>
              </a:xfrm>
              <a:prstGeom prst="rect">
                <a:avLst/>
              </a:prstGeom>
              <a:blipFill>
                <a:blip r:embed="rId5"/>
                <a:stretch>
                  <a:fillRect l="-7692" r="-1538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C1503A-C52F-1213-E2F1-3E82AD963930}"/>
              </a:ext>
            </a:extLst>
          </p:cNvPr>
          <p:cNvCxnSpPr>
            <a:cxnSpLocks/>
          </p:cNvCxnSpPr>
          <p:nvPr/>
        </p:nvCxnSpPr>
        <p:spPr>
          <a:xfrm flipH="1">
            <a:off x="4152442" y="2919549"/>
            <a:ext cx="115327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0E40D0-E139-746F-A65A-D50A471F4061}"/>
              </a:ext>
            </a:extLst>
          </p:cNvPr>
          <p:cNvCxnSpPr>
            <a:cxnSpLocks/>
          </p:cNvCxnSpPr>
          <p:nvPr/>
        </p:nvCxnSpPr>
        <p:spPr>
          <a:xfrm>
            <a:off x="6382426" y="2942552"/>
            <a:ext cx="113529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A58E5D-BE82-D16A-DB81-1F7444376FF1}"/>
              </a:ext>
            </a:extLst>
          </p:cNvPr>
          <p:cNvCxnSpPr>
            <a:cxnSpLocks/>
          </p:cNvCxnSpPr>
          <p:nvPr/>
        </p:nvCxnSpPr>
        <p:spPr>
          <a:xfrm>
            <a:off x="4152442" y="2919549"/>
            <a:ext cx="0" cy="316581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899FB8-796F-2ECE-869C-3562F19D3E13}"/>
              </a:ext>
            </a:extLst>
          </p:cNvPr>
          <p:cNvCxnSpPr>
            <a:cxnSpLocks/>
          </p:cNvCxnSpPr>
          <p:nvPr/>
        </p:nvCxnSpPr>
        <p:spPr>
          <a:xfrm>
            <a:off x="7517716" y="2942552"/>
            <a:ext cx="0" cy="314280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/>
              <p:nvPr/>
            </p:nvSpPr>
            <p:spPr>
              <a:xfrm>
                <a:off x="7718185" y="3077384"/>
                <a:ext cx="1179169" cy="7014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8185" y="3077384"/>
                <a:ext cx="1179169" cy="701474"/>
              </a:xfrm>
              <a:prstGeom prst="rect">
                <a:avLst/>
              </a:prstGeom>
              <a:blipFill>
                <a:blip r:embed="rId6"/>
                <a:stretch>
                  <a:fillRect l="-2128" r="-2128" b="-1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eform 18">
            <a:extLst>
              <a:ext uri="{FF2B5EF4-FFF2-40B4-BE49-F238E27FC236}">
                <a16:creationId xmlns:a16="http://schemas.microsoft.com/office/drawing/2014/main" id="{5C48509B-1CA1-6595-D4C4-D8BD5AE3FE55}"/>
              </a:ext>
            </a:extLst>
          </p:cNvPr>
          <p:cNvSpPr/>
          <p:nvPr/>
        </p:nvSpPr>
        <p:spPr>
          <a:xfrm>
            <a:off x="3322564" y="5863668"/>
            <a:ext cx="829878" cy="261313"/>
          </a:xfrm>
          <a:custGeom>
            <a:avLst/>
            <a:gdLst>
              <a:gd name="connsiteX0" fmla="*/ 829878 w 829878"/>
              <a:gd name="connsiteY0" fmla="*/ 0 h 261313"/>
              <a:gd name="connsiteX1" fmla="*/ 829878 w 829878"/>
              <a:gd name="connsiteY1" fmla="*/ 261313 h 261313"/>
              <a:gd name="connsiteX2" fmla="*/ 0 w 829878"/>
              <a:gd name="connsiteY2" fmla="*/ 260654 h 261313"/>
              <a:gd name="connsiteX3" fmla="*/ 86698 w 829878"/>
              <a:gd name="connsiteY3" fmla="*/ 218430 h 261313"/>
              <a:gd name="connsiteX4" fmla="*/ 159796 w 829878"/>
              <a:gd name="connsiteY4" fmla="*/ 194303 h 261313"/>
              <a:gd name="connsiteX5" fmla="*/ 222694 w 829878"/>
              <a:gd name="connsiteY5" fmla="*/ 180228 h 261313"/>
              <a:gd name="connsiteX6" fmla="*/ 271993 w 829878"/>
              <a:gd name="connsiteY6" fmla="*/ 168164 h 261313"/>
              <a:gd name="connsiteX7" fmla="*/ 322991 w 829878"/>
              <a:gd name="connsiteY7" fmla="*/ 154090 h 261313"/>
              <a:gd name="connsiteX8" fmla="*/ 390989 w 829878"/>
              <a:gd name="connsiteY8" fmla="*/ 138005 h 261313"/>
              <a:gd name="connsiteX9" fmla="*/ 465787 w 829878"/>
              <a:gd name="connsiteY9" fmla="*/ 117898 h 261313"/>
              <a:gd name="connsiteX10" fmla="*/ 530386 w 829878"/>
              <a:gd name="connsiteY10" fmla="*/ 101813 h 261313"/>
              <a:gd name="connsiteX11" fmla="*/ 579684 w 829878"/>
              <a:gd name="connsiteY11" fmla="*/ 85728 h 261313"/>
              <a:gd name="connsiteX12" fmla="*/ 635783 w 829878"/>
              <a:gd name="connsiteY12" fmla="*/ 67632 h 261313"/>
              <a:gd name="connsiteX13" fmla="*/ 681681 w 829878"/>
              <a:gd name="connsiteY13" fmla="*/ 51547 h 261313"/>
              <a:gd name="connsiteX14" fmla="*/ 742880 w 829878"/>
              <a:gd name="connsiteY14" fmla="*/ 33451 h 261313"/>
              <a:gd name="connsiteX15" fmla="*/ 804078 w 829878"/>
              <a:gd name="connsiteY15" fmla="*/ 11334 h 26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29878" h="261313">
                <a:moveTo>
                  <a:pt x="829878" y="0"/>
                </a:moveTo>
                <a:lnTo>
                  <a:pt x="829878" y="261313"/>
                </a:lnTo>
                <a:lnTo>
                  <a:pt x="0" y="260654"/>
                </a:lnTo>
                <a:lnTo>
                  <a:pt x="86698" y="218430"/>
                </a:lnTo>
                <a:lnTo>
                  <a:pt x="159796" y="194303"/>
                </a:lnTo>
                <a:lnTo>
                  <a:pt x="222694" y="180228"/>
                </a:lnTo>
                <a:lnTo>
                  <a:pt x="271993" y="168164"/>
                </a:lnTo>
                <a:lnTo>
                  <a:pt x="322991" y="154090"/>
                </a:lnTo>
                <a:lnTo>
                  <a:pt x="390989" y="138005"/>
                </a:lnTo>
                <a:lnTo>
                  <a:pt x="465787" y="117898"/>
                </a:lnTo>
                <a:lnTo>
                  <a:pt x="530386" y="101813"/>
                </a:lnTo>
                <a:lnTo>
                  <a:pt x="579684" y="85728"/>
                </a:lnTo>
                <a:lnTo>
                  <a:pt x="635783" y="67632"/>
                </a:lnTo>
                <a:lnTo>
                  <a:pt x="681681" y="51547"/>
                </a:lnTo>
                <a:lnTo>
                  <a:pt x="742880" y="33451"/>
                </a:lnTo>
                <a:lnTo>
                  <a:pt x="804078" y="11334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69679938-6E42-FF0E-98B3-B53C7FBE7E27}"/>
              </a:ext>
            </a:extLst>
          </p:cNvPr>
          <p:cNvSpPr/>
          <p:nvPr/>
        </p:nvSpPr>
        <p:spPr>
          <a:xfrm>
            <a:off x="7532038" y="5837326"/>
            <a:ext cx="858087" cy="291017"/>
          </a:xfrm>
          <a:custGeom>
            <a:avLst/>
            <a:gdLst>
              <a:gd name="connsiteX0" fmla="*/ 0 w 858087"/>
              <a:gd name="connsiteY0" fmla="*/ 0 h 291017"/>
              <a:gd name="connsiteX1" fmla="*/ 3011 w 858087"/>
              <a:gd name="connsiteY1" fmla="*/ 1484 h 291017"/>
              <a:gd name="connsiteX2" fmla="*/ 76109 w 858087"/>
              <a:gd name="connsiteY2" fmla="*/ 31644 h 291017"/>
              <a:gd name="connsiteX3" fmla="*/ 140707 w 858087"/>
              <a:gd name="connsiteY3" fmla="*/ 57782 h 291017"/>
              <a:gd name="connsiteX4" fmla="*/ 208705 w 858087"/>
              <a:gd name="connsiteY4" fmla="*/ 85931 h 291017"/>
              <a:gd name="connsiteX5" fmla="*/ 290303 w 858087"/>
              <a:gd name="connsiteY5" fmla="*/ 118102 h 291017"/>
              <a:gd name="connsiteX6" fmla="*/ 380400 w 858087"/>
              <a:gd name="connsiteY6" fmla="*/ 148261 h 291017"/>
              <a:gd name="connsiteX7" fmla="*/ 433099 w 858087"/>
              <a:gd name="connsiteY7" fmla="*/ 164347 h 291017"/>
              <a:gd name="connsiteX8" fmla="*/ 526596 w 858087"/>
              <a:gd name="connsiteY8" fmla="*/ 194506 h 291017"/>
              <a:gd name="connsiteX9" fmla="*/ 484097 w 858087"/>
              <a:gd name="connsiteY9" fmla="*/ 180432 h 291017"/>
              <a:gd name="connsiteX10" fmla="*/ 565695 w 858087"/>
              <a:gd name="connsiteY10" fmla="*/ 204559 h 291017"/>
              <a:gd name="connsiteX11" fmla="*/ 633693 w 858087"/>
              <a:gd name="connsiteY11" fmla="*/ 220645 h 291017"/>
              <a:gd name="connsiteX12" fmla="*/ 691491 w 858087"/>
              <a:gd name="connsiteY12" fmla="*/ 232708 h 291017"/>
              <a:gd name="connsiteX13" fmla="*/ 776489 w 858087"/>
              <a:gd name="connsiteY13" fmla="*/ 254826 h 291017"/>
              <a:gd name="connsiteX14" fmla="*/ 858087 w 858087"/>
              <a:gd name="connsiteY14" fmla="*/ 291017 h 291017"/>
              <a:gd name="connsiteX15" fmla="*/ 0 w 858087"/>
              <a:gd name="connsiteY15" fmla="*/ 290336 h 2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8087" h="291017">
                <a:moveTo>
                  <a:pt x="0" y="0"/>
                </a:moveTo>
                <a:lnTo>
                  <a:pt x="3011" y="1484"/>
                </a:lnTo>
                <a:lnTo>
                  <a:pt x="76109" y="31644"/>
                </a:lnTo>
                <a:lnTo>
                  <a:pt x="140707" y="57782"/>
                </a:lnTo>
                <a:lnTo>
                  <a:pt x="208705" y="85931"/>
                </a:lnTo>
                <a:lnTo>
                  <a:pt x="290303" y="118102"/>
                </a:lnTo>
                <a:lnTo>
                  <a:pt x="380400" y="148261"/>
                </a:lnTo>
                <a:lnTo>
                  <a:pt x="433099" y="164347"/>
                </a:lnTo>
                <a:lnTo>
                  <a:pt x="526596" y="194506"/>
                </a:lnTo>
                <a:lnTo>
                  <a:pt x="484097" y="180432"/>
                </a:lnTo>
                <a:lnTo>
                  <a:pt x="565695" y="204559"/>
                </a:lnTo>
                <a:lnTo>
                  <a:pt x="633693" y="220645"/>
                </a:lnTo>
                <a:lnTo>
                  <a:pt x="691491" y="232708"/>
                </a:lnTo>
                <a:lnTo>
                  <a:pt x="776489" y="254826"/>
                </a:lnTo>
                <a:lnTo>
                  <a:pt x="858087" y="291017"/>
                </a:lnTo>
                <a:lnTo>
                  <a:pt x="0" y="290336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/>
              <p:nvPr/>
            </p:nvSpPr>
            <p:spPr>
              <a:xfrm>
                <a:off x="2992702" y="5167065"/>
                <a:ext cx="59920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/2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2702" y="5167065"/>
                <a:ext cx="599203" cy="369332"/>
              </a:xfrm>
              <a:prstGeom prst="rect">
                <a:avLst/>
              </a:prstGeom>
              <a:blipFill>
                <a:blip r:embed="rId7"/>
                <a:stretch>
                  <a:fillRect l="-4167" r="-10417" b="-34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7F59B0A-5A4C-7DC5-034D-8B85999FFC08}"/>
              </a:ext>
            </a:extLst>
          </p:cNvPr>
          <p:cNvCxnSpPr/>
          <p:nvPr/>
        </p:nvCxnSpPr>
        <p:spPr>
          <a:xfrm>
            <a:off x="3633760" y="5586306"/>
            <a:ext cx="309422" cy="25358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93CCAAF-831C-A2EA-1B5A-503FC599D311}"/>
              </a:ext>
            </a:extLst>
          </p:cNvPr>
          <p:cNvCxnSpPr/>
          <p:nvPr/>
        </p:nvCxnSpPr>
        <p:spPr>
          <a:xfrm flipH="1">
            <a:off x="7827072" y="5555591"/>
            <a:ext cx="305954" cy="28430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5463F8-78D8-3A55-B803-C758393EECF2}"/>
                  </a:ext>
                </a:extLst>
              </p:cNvPr>
              <p:cNvSpPr txBox="1"/>
              <p:nvPr/>
            </p:nvSpPr>
            <p:spPr>
              <a:xfrm>
                <a:off x="8245200" y="5123500"/>
                <a:ext cx="59920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/2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5463F8-78D8-3A55-B803-C758393EEC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5200" y="5123500"/>
                <a:ext cx="599203" cy="369332"/>
              </a:xfrm>
              <a:prstGeom prst="rect">
                <a:avLst/>
              </a:prstGeom>
              <a:blipFill>
                <a:blip r:embed="rId8"/>
                <a:stretch>
                  <a:fillRect l="-4167" r="-1041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FCB7AE-11ED-63F7-26B1-F4C662A2D618}"/>
                  </a:ext>
                </a:extLst>
              </p:cNvPr>
              <p:cNvSpPr txBox="1"/>
              <p:nvPr/>
            </p:nvSpPr>
            <p:spPr>
              <a:xfrm>
                <a:off x="3437919" y="6187046"/>
                <a:ext cx="1442574" cy="335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FCB7AE-11ED-63F7-26B1-F4C662A2D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919" y="6187046"/>
                <a:ext cx="1442574" cy="335285"/>
              </a:xfrm>
              <a:prstGeom prst="rect">
                <a:avLst/>
              </a:prstGeom>
              <a:blipFill>
                <a:blip r:embed="rId9"/>
                <a:stretch>
                  <a:fillRect l="-1739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0F33E62-CD22-1147-70A0-7DDBACA427C2}"/>
                  </a:ext>
                </a:extLst>
              </p:cNvPr>
              <p:cNvSpPr txBox="1"/>
              <p:nvPr/>
            </p:nvSpPr>
            <p:spPr>
              <a:xfrm>
                <a:off x="6803193" y="6196748"/>
                <a:ext cx="1405898" cy="335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0F33E62-CD22-1147-70A0-7DDBACA427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193" y="6196748"/>
                <a:ext cx="1405898" cy="335285"/>
              </a:xfrm>
              <a:prstGeom prst="rect">
                <a:avLst/>
              </a:prstGeom>
              <a:blipFill>
                <a:blip r:embed="rId10"/>
                <a:stretch>
                  <a:fillRect l="-2679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17992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Need to use the </a:t>
                </a:r>
                <a:r>
                  <a:rPr lang="en-US" i="1" dirty="0"/>
                  <a:t>t </a:t>
                </a:r>
                <a:r>
                  <a:rPr lang="en-US" dirty="0"/>
                  <a:t>distribution instead for the confidence intervals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FDC0E0-A79A-D1FF-4151-2FD8ADEA69E4}"/>
              </a:ext>
            </a:extLst>
          </p:cNvPr>
          <p:cNvCxnSpPr/>
          <p:nvPr/>
        </p:nvCxnSpPr>
        <p:spPr>
          <a:xfrm>
            <a:off x="2598924" y="6144010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/>
              <p:nvPr/>
            </p:nvSpPr>
            <p:spPr>
              <a:xfrm>
                <a:off x="5740770" y="6196748"/>
                <a:ext cx="26154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0770" y="6196748"/>
                <a:ext cx="261545" cy="369332"/>
              </a:xfrm>
              <a:prstGeom prst="rect">
                <a:avLst/>
              </a:prstGeom>
              <a:blipFill>
                <a:blip r:embed="rId4"/>
                <a:stretch>
                  <a:fillRect l="-23810" r="-19048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9A3C112C-DC40-E501-76D1-BADF79507F6F}"/>
              </a:ext>
            </a:extLst>
          </p:cNvPr>
          <p:cNvSpPr>
            <a:spLocks/>
          </p:cNvSpPr>
          <p:nvPr/>
        </p:nvSpPr>
        <p:spPr bwMode="auto">
          <a:xfrm>
            <a:off x="3322564" y="3120419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/>
              <p:nvPr/>
            </p:nvSpPr>
            <p:spPr>
              <a:xfrm>
                <a:off x="5516794" y="2734883"/>
                <a:ext cx="6989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95%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6794" y="2734883"/>
                <a:ext cx="698909" cy="369332"/>
              </a:xfrm>
              <a:prstGeom prst="rect">
                <a:avLst/>
              </a:prstGeom>
              <a:blipFill>
                <a:blip r:embed="rId5"/>
                <a:stretch>
                  <a:fillRect l="-10714" r="-8929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C1503A-C52F-1213-E2F1-3E82AD963930}"/>
              </a:ext>
            </a:extLst>
          </p:cNvPr>
          <p:cNvCxnSpPr>
            <a:cxnSpLocks/>
          </p:cNvCxnSpPr>
          <p:nvPr/>
        </p:nvCxnSpPr>
        <p:spPr>
          <a:xfrm flipH="1">
            <a:off x="4152442" y="2919549"/>
            <a:ext cx="115327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0E40D0-E139-746F-A65A-D50A471F4061}"/>
              </a:ext>
            </a:extLst>
          </p:cNvPr>
          <p:cNvCxnSpPr>
            <a:cxnSpLocks/>
          </p:cNvCxnSpPr>
          <p:nvPr/>
        </p:nvCxnSpPr>
        <p:spPr>
          <a:xfrm>
            <a:off x="6382426" y="2942552"/>
            <a:ext cx="113529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A58E5D-BE82-D16A-DB81-1F7444376FF1}"/>
              </a:ext>
            </a:extLst>
          </p:cNvPr>
          <p:cNvCxnSpPr>
            <a:cxnSpLocks/>
          </p:cNvCxnSpPr>
          <p:nvPr/>
        </p:nvCxnSpPr>
        <p:spPr>
          <a:xfrm>
            <a:off x="4152442" y="2919549"/>
            <a:ext cx="0" cy="316581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899FB8-796F-2ECE-869C-3562F19D3E13}"/>
              </a:ext>
            </a:extLst>
          </p:cNvPr>
          <p:cNvCxnSpPr>
            <a:cxnSpLocks/>
          </p:cNvCxnSpPr>
          <p:nvPr/>
        </p:nvCxnSpPr>
        <p:spPr>
          <a:xfrm>
            <a:off x="7517716" y="2942552"/>
            <a:ext cx="0" cy="314280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/>
              <p:nvPr/>
            </p:nvSpPr>
            <p:spPr>
              <a:xfrm>
                <a:off x="7718185" y="3077384"/>
                <a:ext cx="1179169" cy="7014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8185" y="3077384"/>
                <a:ext cx="1179169" cy="701474"/>
              </a:xfrm>
              <a:prstGeom prst="rect">
                <a:avLst/>
              </a:prstGeom>
              <a:blipFill>
                <a:blip r:embed="rId6"/>
                <a:stretch>
                  <a:fillRect l="-2128" r="-2128" b="-1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eform 18">
            <a:extLst>
              <a:ext uri="{FF2B5EF4-FFF2-40B4-BE49-F238E27FC236}">
                <a16:creationId xmlns:a16="http://schemas.microsoft.com/office/drawing/2014/main" id="{5C48509B-1CA1-6595-D4C4-D8BD5AE3FE55}"/>
              </a:ext>
            </a:extLst>
          </p:cNvPr>
          <p:cNvSpPr/>
          <p:nvPr/>
        </p:nvSpPr>
        <p:spPr>
          <a:xfrm>
            <a:off x="3322564" y="5863668"/>
            <a:ext cx="829878" cy="261313"/>
          </a:xfrm>
          <a:custGeom>
            <a:avLst/>
            <a:gdLst>
              <a:gd name="connsiteX0" fmla="*/ 829878 w 829878"/>
              <a:gd name="connsiteY0" fmla="*/ 0 h 261313"/>
              <a:gd name="connsiteX1" fmla="*/ 829878 w 829878"/>
              <a:gd name="connsiteY1" fmla="*/ 261313 h 261313"/>
              <a:gd name="connsiteX2" fmla="*/ 0 w 829878"/>
              <a:gd name="connsiteY2" fmla="*/ 260654 h 261313"/>
              <a:gd name="connsiteX3" fmla="*/ 86698 w 829878"/>
              <a:gd name="connsiteY3" fmla="*/ 218430 h 261313"/>
              <a:gd name="connsiteX4" fmla="*/ 159796 w 829878"/>
              <a:gd name="connsiteY4" fmla="*/ 194303 h 261313"/>
              <a:gd name="connsiteX5" fmla="*/ 222694 w 829878"/>
              <a:gd name="connsiteY5" fmla="*/ 180228 h 261313"/>
              <a:gd name="connsiteX6" fmla="*/ 271993 w 829878"/>
              <a:gd name="connsiteY6" fmla="*/ 168164 h 261313"/>
              <a:gd name="connsiteX7" fmla="*/ 322991 w 829878"/>
              <a:gd name="connsiteY7" fmla="*/ 154090 h 261313"/>
              <a:gd name="connsiteX8" fmla="*/ 390989 w 829878"/>
              <a:gd name="connsiteY8" fmla="*/ 138005 h 261313"/>
              <a:gd name="connsiteX9" fmla="*/ 465787 w 829878"/>
              <a:gd name="connsiteY9" fmla="*/ 117898 h 261313"/>
              <a:gd name="connsiteX10" fmla="*/ 530386 w 829878"/>
              <a:gd name="connsiteY10" fmla="*/ 101813 h 261313"/>
              <a:gd name="connsiteX11" fmla="*/ 579684 w 829878"/>
              <a:gd name="connsiteY11" fmla="*/ 85728 h 261313"/>
              <a:gd name="connsiteX12" fmla="*/ 635783 w 829878"/>
              <a:gd name="connsiteY12" fmla="*/ 67632 h 261313"/>
              <a:gd name="connsiteX13" fmla="*/ 681681 w 829878"/>
              <a:gd name="connsiteY13" fmla="*/ 51547 h 261313"/>
              <a:gd name="connsiteX14" fmla="*/ 742880 w 829878"/>
              <a:gd name="connsiteY14" fmla="*/ 33451 h 261313"/>
              <a:gd name="connsiteX15" fmla="*/ 804078 w 829878"/>
              <a:gd name="connsiteY15" fmla="*/ 11334 h 26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29878" h="261313">
                <a:moveTo>
                  <a:pt x="829878" y="0"/>
                </a:moveTo>
                <a:lnTo>
                  <a:pt x="829878" y="261313"/>
                </a:lnTo>
                <a:lnTo>
                  <a:pt x="0" y="260654"/>
                </a:lnTo>
                <a:lnTo>
                  <a:pt x="86698" y="218430"/>
                </a:lnTo>
                <a:lnTo>
                  <a:pt x="159796" y="194303"/>
                </a:lnTo>
                <a:lnTo>
                  <a:pt x="222694" y="180228"/>
                </a:lnTo>
                <a:lnTo>
                  <a:pt x="271993" y="168164"/>
                </a:lnTo>
                <a:lnTo>
                  <a:pt x="322991" y="154090"/>
                </a:lnTo>
                <a:lnTo>
                  <a:pt x="390989" y="138005"/>
                </a:lnTo>
                <a:lnTo>
                  <a:pt x="465787" y="117898"/>
                </a:lnTo>
                <a:lnTo>
                  <a:pt x="530386" y="101813"/>
                </a:lnTo>
                <a:lnTo>
                  <a:pt x="579684" y="85728"/>
                </a:lnTo>
                <a:lnTo>
                  <a:pt x="635783" y="67632"/>
                </a:lnTo>
                <a:lnTo>
                  <a:pt x="681681" y="51547"/>
                </a:lnTo>
                <a:lnTo>
                  <a:pt x="742880" y="33451"/>
                </a:lnTo>
                <a:lnTo>
                  <a:pt x="804078" y="11334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69679938-6E42-FF0E-98B3-B53C7FBE7E27}"/>
              </a:ext>
            </a:extLst>
          </p:cNvPr>
          <p:cNvSpPr/>
          <p:nvPr/>
        </p:nvSpPr>
        <p:spPr>
          <a:xfrm>
            <a:off x="7532038" y="5837326"/>
            <a:ext cx="858087" cy="291017"/>
          </a:xfrm>
          <a:custGeom>
            <a:avLst/>
            <a:gdLst>
              <a:gd name="connsiteX0" fmla="*/ 0 w 858087"/>
              <a:gd name="connsiteY0" fmla="*/ 0 h 291017"/>
              <a:gd name="connsiteX1" fmla="*/ 3011 w 858087"/>
              <a:gd name="connsiteY1" fmla="*/ 1484 h 291017"/>
              <a:gd name="connsiteX2" fmla="*/ 76109 w 858087"/>
              <a:gd name="connsiteY2" fmla="*/ 31644 h 291017"/>
              <a:gd name="connsiteX3" fmla="*/ 140707 w 858087"/>
              <a:gd name="connsiteY3" fmla="*/ 57782 h 291017"/>
              <a:gd name="connsiteX4" fmla="*/ 208705 w 858087"/>
              <a:gd name="connsiteY4" fmla="*/ 85931 h 291017"/>
              <a:gd name="connsiteX5" fmla="*/ 290303 w 858087"/>
              <a:gd name="connsiteY5" fmla="*/ 118102 h 291017"/>
              <a:gd name="connsiteX6" fmla="*/ 380400 w 858087"/>
              <a:gd name="connsiteY6" fmla="*/ 148261 h 291017"/>
              <a:gd name="connsiteX7" fmla="*/ 433099 w 858087"/>
              <a:gd name="connsiteY7" fmla="*/ 164347 h 291017"/>
              <a:gd name="connsiteX8" fmla="*/ 526596 w 858087"/>
              <a:gd name="connsiteY8" fmla="*/ 194506 h 291017"/>
              <a:gd name="connsiteX9" fmla="*/ 484097 w 858087"/>
              <a:gd name="connsiteY9" fmla="*/ 180432 h 291017"/>
              <a:gd name="connsiteX10" fmla="*/ 565695 w 858087"/>
              <a:gd name="connsiteY10" fmla="*/ 204559 h 291017"/>
              <a:gd name="connsiteX11" fmla="*/ 633693 w 858087"/>
              <a:gd name="connsiteY11" fmla="*/ 220645 h 291017"/>
              <a:gd name="connsiteX12" fmla="*/ 691491 w 858087"/>
              <a:gd name="connsiteY12" fmla="*/ 232708 h 291017"/>
              <a:gd name="connsiteX13" fmla="*/ 776489 w 858087"/>
              <a:gd name="connsiteY13" fmla="*/ 254826 h 291017"/>
              <a:gd name="connsiteX14" fmla="*/ 858087 w 858087"/>
              <a:gd name="connsiteY14" fmla="*/ 291017 h 291017"/>
              <a:gd name="connsiteX15" fmla="*/ 0 w 858087"/>
              <a:gd name="connsiteY15" fmla="*/ 290336 h 2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8087" h="291017">
                <a:moveTo>
                  <a:pt x="0" y="0"/>
                </a:moveTo>
                <a:lnTo>
                  <a:pt x="3011" y="1484"/>
                </a:lnTo>
                <a:lnTo>
                  <a:pt x="76109" y="31644"/>
                </a:lnTo>
                <a:lnTo>
                  <a:pt x="140707" y="57782"/>
                </a:lnTo>
                <a:lnTo>
                  <a:pt x="208705" y="85931"/>
                </a:lnTo>
                <a:lnTo>
                  <a:pt x="290303" y="118102"/>
                </a:lnTo>
                <a:lnTo>
                  <a:pt x="380400" y="148261"/>
                </a:lnTo>
                <a:lnTo>
                  <a:pt x="433099" y="164347"/>
                </a:lnTo>
                <a:lnTo>
                  <a:pt x="526596" y="194506"/>
                </a:lnTo>
                <a:lnTo>
                  <a:pt x="484097" y="180432"/>
                </a:lnTo>
                <a:lnTo>
                  <a:pt x="565695" y="204559"/>
                </a:lnTo>
                <a:lnTo>
                  <a:pt x="633693" y="220645"/>
                </a:lnTo>
                <a:lnTo>
                  <a:pt x="691491" y="232708"/>
                </a:lnTo>
                <a:lnTo>
                  <a:pt x="776489" y="254826"/>
                </a:lnTo>
                <a:lnTo>
                  <a:pt x="858087" y="291017"/>
                </a:lnTo>
                <a:lnTo>
                  <a:pt x="0" y="290336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/>
              <p:nvPr/>
            </p:nvSpPr>
            <p:spPr>
              <a:xfrm>
                <a:off x="2300089" y="4978395"/>
                <a:ext cx="1331518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=2.5%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089" y="4978395"/>
                <a:ext cx="1331518" cy="698974"/>
              </a:xfrm>
              <a:prstGeom prst="rect">
                <a:avLst/>
              </a:prstGeom>
              <a:blipFill>
                <a:blip r:embed="rId7"/>
                <a:stretch>
                  <a:fillRect l="-3738" t="-3636" r="-4673" b="-1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7F59B0A-5A4C-7DC5-034D-8B85999FFC08}"/>
              </a:ext>
            </a:extLst>
          </p:cNvPr>
          <p:cNvCxnSpPr/>
          <p:nvPr/>
        </p:nvCxnSpPr>
        <p:spPr>
          <a:xfrm>
            <a:off x="3633760" y="5586306"/>
            <a:ext cx="309422" cy="25358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93CCAAF-831C-A2EA-1B5A-503FC599D311}"/>
              </a:ext>
            </a:extLst>
          </p:cNvPr>
          <p:cNvCxnSpPr/>
          <p:nvPr/>
        </p:nvCxnSpPr>
        <p:spPr>
          <a:xfrm flipH="1">
            <a:off x="7827072" y="5555591"/>
            <a:ext cx="305954" cy="28430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5463F8-78D8-3A55-B803-C758393EECF2}"/>
                  </a:ext>
                </a:extLst>
              </p:cNvPr>
              <p:cNvSpPr txBox="1"/>
              <p:nvPr/>
            </p:nvSpPr>
            <p:spPr>
              <a:xfrm>
                <a:off x="8245200" y="4907099"/>
                <a:ext cx="1331518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=2.5%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5463F8-78D8-3A55-B803-C758393EEC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5200" y="4907099"/>
                <a:ext cx="1331518" cy="698974"/>
              </a:xfrm>
              <a:prstGeom prst="rect">
                <a:avLst/>
              </a:prstGeom>
              <a:blipFill>
                <a:blip r:embed="rId8"/>
                <a:stretch>
                  <a:fillRect l="-4717" t="-3571" r="-4717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FCB7AE-11ED-63F7-26B1-F4C662A2D618}"/>
                  </a:ext>
                </a:extLst>
              </p:cNvPr>
              <p:cNvSpPr txBox="1"/>
              <p:nvPr/>
            </p:nvSpPr>
            <p:spPr>
              <a:xfrm>
                <a:off x="3437919" y="6187046"/>
                <a:ext cx="1442574" cy="335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FCB7AE-11ED-63F7-26B1-F4C662A2D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919" y="6187046"/>
                <a:ext cx="1442574" cy="335285"/>
              </a:xfrm>
              <a:prstGeom prst="rect">
                <a:avLst/>
              </a:prstGeom>
              <a:blipFill>
                <a:blip r:embed="rId9"/>
                <a:stretch>
                  <a:fillRect l="-1739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0F33E62-CD22-1147-70A0-7DDBACA427C2}"/>
                  </a:ext>
                </a:extLst>
              </p:cNvPr>
              <p:cNvSpPr txBox="1"/>
              <p:nvPr/>
            </p:nvSpPr>
            <p:spPr>
              <a:xfrm>
                <a:off x="6803193" y="6196748"/>
                <a:ext cx="1405898" cy="335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0F33E62-CD22-1147-70A0-7DDBACA427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193" y="6196748"/>
                <a:ext cx="1405898" cy="335285"/>
              </a:xfrm>
              <a:prstGeom prst="rect">
                <a:avLst/>
              </a:prstGeom>
              <a:blipFill>
                <a:blip r:embed="rId10"/>
                <a:stretch>
                  <a:fillRect l="-2679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320425-959B-9CC6-D3C2-20AB3A7F5AE3}"/>
                  </a:ext>
                </a:extLst>
              </p:cNvPr>
              <p:cNvSpPr txBox="1"/>
              <p:nvPr/>
            </p:nvSpPr>
            <p:spPr>
              <a:xfrm>
                <a:off x="499098" y="3531450"/>
                <a:ext cx="3444084" cy="4948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/2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=30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320425-959B-9CC6-D3C2-20AB3A7F5A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098" y="3531450"/>
                <a:ext cx="3444084" cy="494815"/>
              </a:xfrm>
              <a:prstGeom prst="rect">
                <a:avLst/>
              </a:prstGeom>
              <a:blipFill>
                <a:blip r:embed="rId11"/>
                <a:stretch>
                  <a:fillRect l="-2941" t="-7500" b="-2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38179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3EA33C4-4748-5D5A-62F9-C40164B1368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How to Calculate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/2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3EA33C4-4748-5D5A-62F9-C40164B136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51" b="-13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5B4EA6F-C6F3-4FD5-CC9B-5433514C9C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051385"/>
              </p:ext>
            </p:extLst>
          </p:nvPr>
        </p:nvGraphicFramePr>
        <p:xfrm>
          <a:off x="1752598" y="2693565"/>
          <a:ext cx="8686804" cy="2966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3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 err="1"/>
                        <a:t>d.f.</a:t>
                      </a:r>
                      <a:endParaRPr lang="en-US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99.8%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99.9%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0.856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1.058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1.315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1.706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2.056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2.479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2.779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3.435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3.707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0.855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1.057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1.314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1.703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2.052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2.473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2.771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3.421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3.690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0.855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1.056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1.313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1.701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2.048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2.467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2.763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3.408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3.674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0.854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1.055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1.311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1.699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2.045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2.462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2.756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3.396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3.659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0.854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1.055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1.310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1.697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2.042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2.457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2.750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3.385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3.646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6422F343-74D4-DA1C-DED0-4893337A3269}"/>
              </a:ext>
            </a:extLst>
          </p:cNvPr>
          <p:cNvSpPr/>
          <p:nvPr/>
        </p:nvSpPr>
        <p:spPr>
          <a:xfrm>
            <a:off x="6400802" y="2622608"/>
            <a:ext cx="724619" cy="53340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25FA103-0F5D-B60C-663D-303E329EB08B}"/>
              </a:ext>
            </a:extLst>
          </p:cNvPr>
          <p:cNvSpPr/>
          <p:nvPr/>
        </p:nvSpPr>
        <p:spPr>
          <a:xfrm>
            <a:off x="1735820" y="4465739"/>
            <a:ext cx="572219" cy="53340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49D8CD2-DBED-A35A-2B78-7BD29189D856}"/>
              </a:ext>
            </a:extLst>
          </p:cNvPr>
          <p:cNvSpPr/>
          <p:nvPr/>
        </p:nvSpPr>
        <p:spPr>
          <a:xfrm>
            <a:off x="6400802" y="4465739"/>
            <a:ext cx="724619" cy="53340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FAA8AED-034A-7B01-651D-EC08267DFCEF}"/>
              </a:ext>
            </a:extLst>
          </p:cNvPr>
          <p:cNvCxnSpPr>
            <a:stCxn id="4" idx="4"/>
            <a:endCxn id="6" idx="0"/>
          </p:cNvCxnSpPr>
          <p:nvPr/>
        </p:nvCxnSpPr>
        <p:spPr>
          <a:xfrm>
            <a:off x="6763112" y="3156008"/>
            <a:ext cx="0" cy="1309731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452802F-B0FD-C4D0-083C-38C37E2D0A6C}"/>
              </a:ext>
            </a:extLst>
          </p:cNvPr>
          <p:cNvCxnSpPr>
            <a:stCxn id="5" idx="6"/>
            <a:endCxn id="6" idx="2"/>
          </p:cNvCxnSpPr>
          <p:nvPr/>
        </p:nvCxnSpPr>
        <p:spPr>
          <a:xfrm>
            <a:off x="2308039" y="4732439"/>
            <a:ext cx="4092763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31408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Need to use the </a:t>
                </a:r>
                <a:r>
                  <a:rPr lang="en-US" i="1" dirty="0"/>
                  <a:t>t </a:t>
                </a:r>
                <a:r>
                  <a:rPr lang="en-US" dirty="0"/>
                  <a:t>distribution instead for the confidence intervals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FDC0E0-A79A-D1FF-4151-2FD8ADEA69E4}"/>
              </a:ext>
            </a:extLst>
          </p:cNvPr>
          <p:cNvCxnSpPr/>
          <p:nvPr/>
        </p:nvCxnSpPr>
        <p:spPr>
          <a:xfrm>
            <a:off x="2598924" y="6144010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/>
              <p:nvPr/>
            </p:nvSpPr>
            <p:spPr>
              <a:xfrm>
                <a:off x="5740770" y="6196748"/>
                <a:ext cx="26154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0770" y="6196748"/>
                <a:ext cx="261545" cy="369332"/>
              </a:xfrm>
              <a:prstGeom prst="rect">
                <a:avLst/>
              </a:prstGeom>
              <a:blipFill>
                <a:blip r:embed="rId4"/>
                <a:stretch>
                  <a:fillRect l="-23810" r="-19048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9A3C112C-DC40-E501-76D1-BADF79507F6F}"/>
              </a:ext>
            </a:extLst>
          </p:cNvPr>
          <p:cNvSpPr>
            <a:spLocks/>
          </p:cNvSpPr>
          <p:nvPr/>
        </p:nvSpPr>
        <p:spPr bwMode="auto">
          <a:xfrm>
            <a:off x="3322564" y="3120419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/>
              <p:nvPr/>
            </p:nvSpPr>
            <p:spPr>
              <a:xfrm>
                <a:off x="5516794" y="2734883"/>
                <a:ext cx="6989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95%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6794" y="2734883"/>
                <a:ext cx="698909" cy="369332"/>
              </a:xfrm>
              <a:prstGeom prst="rect">
                <a:avLst/>
              </a:prstGeom>
              <a:blipFill>
                <a:blip r:embed="rId5"/>
                <a:stretch>
                  <a:fillRect l="-10714" r="-8929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C1503A-C52F-1213-E2F1-3E82AD963930}"/>
              </a:ext>
            </a:extLst>
          </p:cNvPr>
          <p:cNvCxnSpPr>
            <a:cxnSpLocks/>
          </p:cNvCxnSpPr>
          <p:nvPr/>
        </p:nvCxnSpPr>
        <p:spPr>
          <a:xfrm flipH="1">
            <a:off x="4152442" y="2919549"/>
            <a:ext cx="115327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0E40D0-E139-746F-A65A-D50A471F4061}"/>
              </a:ext>
            </a:extLst>
          </p:cNvPr>
          <p:cNvCxnSpPr>
            <a:cxnSpLocks/>
          </p:cNvCxnSpPr>
          <p:nvPr/>
        </p:nvCxnSpPr>
        <p:spPr>
          <a:xfrm>
            <a:off x="6382426" y="2942552"/>
            <a:ext cx="113529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A58E5D-BE82-D16A-DB81-1F7444376FF1}"/>
              </a:ext>
            </a:extLst>
          </p:cNvPr>
          <p:cNvCxnSpPr>
            <a:cxnSpLocks/>
          </p:cNvCxnSpPr>
          <p:nvPr/>
        </p:nvCxnSpPr>
        <p:spPr>
          <a:xfrm>
            <a:off x="4152442" y="2919549"/>
            <a:ext cx="0" cy="316581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899FB8-796F-2ECE-869C-3562F19D3E13}"/>
              </a:ext>
            </a:extLst>
          </p:cNvPr>
          <p:cNvCxnSpPr>
            <a:cxnSpLocks/>
          </p:cNvCxnSpPr>
          <p:nvPr/>
        </p:nvCxnSpPr>
        <p:spPr>
          <a:xfrm>
            <a:off x="7517716" y="2942552"/>
            <a:ext cx="0" cy="314280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/>
              <p:nvPr/>
            </p:nvSpPr>
            <p:spPr>
              <a:xfrm>
                <a:off x="7718185" y="3077384"/>
                <a:ext cx="1179169" cy="7014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8185" y="3077384"/>
                <a:ext cx="1179169" cy="701474"/>
              </a:xfrm>
              <a:prstGeom prst="rect">
                <a:avLst/>
              </a:prstGeom>
              <a:blipFill>
                <a:blip r:embed="rId6"/>
                <a:stretch>
                  <a:fillRect l="-2128" r="-2128" b="-1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eform 18">
            <a:extLst>
              <a:ext uri="{FF2B5EF4-FFF2-40B4-BE49-F238E27FC236}">
                <a16:creationId xmlns:a16="http://schemas.microsoft.com/office/drawing/2014/main" id="{5C48509B-1CA1-6595-D4C4-D8BD5AE3FE55}"/>
              </a:ext>
            </a:extLst>
          </p:cNvPr>
          <p:cNvSpPr/>
          <p:nvPr/>
        </p:nvSpPr>
        <p:spPr>
          <a:xfrm>
            <a:off x="3322564" y="5863668"/>
            <a:ext cx="829878" cy="261313"/>
          </a:xfrm>
          <a:custGeom>
            <a:avLst/>
            <a:gdLst>
              <a:gd name="connsiteX0" fmla="*/ 829878 w 829878"/>
              <a:gd name="connsiteY0" fmla="*/ 0 h 261313"/>
              <a:gd name="connsiteX1" fmla="*/ 829878 w 829878"/>
              <a:gd name="connsiteY1" fmla="*/ 261313 h 261313"/>
              <a:gd name="connsiteX2" fmla="*/ 0 w 829878"/>
              <a:gd name="connsiteY2" fmla="*/ 260654 h 261313"/>
              <a:gd name="connsiteX3" fmla="*/ 86698 w 829878"/>
              <a:gd name="connsiteY3" fmla="*/ 218430 h 261313"/>
              <a:gd name="connsiteX4" fmla="*/ 159796 w 829878"/>
              <a:gd name="connsiteY4" fmla="*/ 194303 h 261313"/>
              <a:gd name="connsiteX5" fmla="*/ 222694 w 829878"/>
              <a:gd name="connsiteY5" fmla="*/ 180228 h 261313"/>
              <a:gd name="connsiteX6" fmla="*/ 271993 w 829878"/>
              <a:gd name="connsiteY6" fmla="*/ 168164 h 261313"/>
              <a:gd name="connsiteX7" fmla="*/ 322991 w 829878"/>
              <a:gd name="connsiteY7" fmla="*/ 154090 h 261313"/>
              <a:gd name="connsiteX8" fmla="*/ 390989 w 829878"/>
              <a:gd name="connsiteY8" fmla="*/ 138005 h 261313"/>
              <a:gd name="connsiteX9" fmla="*/ 465787 w 829878"/>
              <a:gd name="connsiteY9" fmla="*/ 117898 h 261313"/>
              <a:gd name="connsiteX10" fmla="*/ 530386 w 829878"/>
              <a:gd name="connsiteY10" fmla="*/ 101813 h 261313"/>
              <a:gd name="connsiteX11" fmla="*/ 579684 w 829878"/>
              <a:gd name="connsiteY11" fmla="*/ 85728 h 261313"/>
              <a:gd name="connsiteX12" fmla="*/ 635783 w 829878"/>
              <a:gd name="connsiteY12" fmla="*/ 67632 h 261313"/>
              <a:gd name="connsiteX13" fmla="*/ 681681 w 829878"/>
              <a:gd name="connsiteY13" fmla="*/ 51547 h 261313"/>
              <a:gd name="connsiteX14" fmla="*/ 742880 w 829878"/>
              <a:gd name="connsiteY14" fmla="*/ 33451 h 261313"/>
              <a:gd name="connsiteX15" fmla="*/ 804078 w 829878"/>
              <a:gd name="connsiteY15" fmla="*/ 11334 h 26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29878" h="261313">
                <a:moveTo>
                  <a:pt x="829878" y="0"/>
                </a:moveTo>
                <a:lnTo>
                  <a:pt x="829878" y="261313"/>
                </a:lnTo>
                <a:lnTo>
                  <a:pt x="0" y="260654"/>
                </a:lnTo>
                <a:lnTo>
                  <a:pt x="86698" y="218430"/>
                </a:lnTo>
                <a:lnTo>
                  <a:pt x="159796" y="194303"/>
                </a:lnTo>
                <a:lnTo>
                  <a:pt x="222694" y="180228"/>
                </a:lnTo>
                <a:lnTo>
                  <a:pt x="271993" y="168164"/>
                </a:lnTo>
                <a:lnTo>
                  <a:pt x="322991" y="154090"/>
                </a:lnTo>
                <a:lnTo>
                  <a:pt x="390989" y="138005"/>
                </a:lnTo>
                <a:lnTo>
                  <a:pt x="465787" y="117898"/>
                </a:lnTo>
                <a:lnTo>
                  <a:pt x="530386" y="101813"/>
                </a:lnTo>
                <a:lnTo>
                  <a:pt x="579684" y="85728"/>
                </a:lnTo>
                <a:lnTo>
                  <a:pt x="635783" y="67632"/>
                </a:lnTo>
                <a:lnTo>
                  <a:pt x="681681" y="51547"/>
                </a:lnTo>
                <a:lnTo>
                  <a:pt x="742880" y="33451"/>
                </a:lnTo>
                <a:lnTo>
                  <a:pt x="804078" y="11334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69679938-6E42-FF0E-98B3-B53C7FBE7E27}"/>
              </a:ext>
            </a:extLst>
          </p:cNvPr>
          <p:cNvSpPr/>
          <p:nvPr/>
        </p:nvSpPr>
        <p:spPr>
          <a:xfrm>
            <a:off x="7532038" y="5837326"/>
            <a:ext cx="858087" cy="291017"/>
          </a:xfrm>
          <a:custGeom>
            <a:avLst/>
            <a:gdLst>
              <a:gd name="connsiteX0" fmla="*/ 0 w 858087"/>
              <a:gd name="connsiteY0" fmla="*/ 0 h 291017"/>
              <a:gd name="connsiteX1" fmla="*/ 3011 w 858087"/>
              <a:gd name="connsiteY1" fmla="*/ 1484 h 291017"/>
              <a:gd name="connsiteX2" fmla="*/ 76109 w 858087"/>
              <a:gd name="connsiteY2" fmla="*/ 31644 h 291017"/>
              <a:gd name="connsiteX3" fmla="*/ 140707 w 858087"/>
              <a:gd name="connsiteY3" fmla="*/ 57782 h 291017"/>
              <a:gd name="connsiteX4" fmla="*/ 208705 w 858087"/>
              <a:gd name="connsiteY4" fmla="*/ 85931 h 291017"/>
              <a:gd name="connsiteX5" fmla="*/ 290303 w 858087"/>
              <a:gd name="connsiteY5" fmla="*/ 118102 h 291017"/>
              <a:gd name="connsiteX6" fmla="*/ 380400 w 858087"/>
              <a:gd name="connsiteY6" fmla="*/ 148261 h 291017"/>
              <a:gd name="connsiteX7" fmla="*/ 433099 w 858087"/>
              <a:gd name="connsiteY7" fmla="*/ 164347 h 291017"/>
              <a:gd name="connsiteX8" fmla="*/ 526596 w 858087"/>
              <a:gd name="connsiteY8" fmla="*/ 194506 h 291017"/>
              <a:gd name="connsiteX9" fmla="*/ 484097 w 858087"/>
              <a:gd name="connsiteY9" fmla="*/ 180432 h 291017"/>
              <a:gd name="connsiteX10" fmla="*/ 565695 w 858087"/>
              <a:gd name="connsiteY10" fmla="*/ 204559 h 291017"/>
              <a:gd name="connsiteX11" fmla="*/ 633693 w 858087"/>
              <a:gd name="connsiteY11" fmla="*/ 220645 h 291017"/>
              <a:gd name="connsiteX12" fmla="*/ 691491 w 858087"/>
              <a:gd name="connsiteY12" fmla="*/ 232708 h 291017"/>
              <a:gd name="connsiteX13" fmla="*/ 776489 w 858087"/>
              <a:gd name="connsiteY13" fmla="*/ 254826 h 291017"/>
              <a:gd name="connsiteX14" fmla="*/ 858087 w 858087"/>
              <a:gd name="connsiteY14" fmla="*/ 291017 h 291017"/>
              <a:gd name="connsiteX15" fmla="*/ 0 w 858087"/>
              <a:gd name="connsiteY15" fmla="*/ 290336 h 2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8087" h="291017">
                <a:moveTo>
                  <a:pt x="0" y="0"/>
                </a:moveTo>
                <a:lnTo>
                  <a:pt x="3011" y="1484"/>
                </a:lnTo>
                <a:lnTo>
                  <a:pt x="76109" y="31644"/>
                </a:lnTo>
                <a:lnTo>
                  <a:pt x="140707" y="57782"/>
                </a:lnTo>
                <a:lnTo>
                  <a:pt x="208705" y="85931"/>
                </a:lnTo>
                <a:lnTo>
                  <a:pt x="290303" y="118102"/>
                </a:lnTo>
                <a:lnTo>
                  <a:pt x="380400" y="148261"/>
                </a:lnTo>
                <a:lnTo>
                  <a:pt x="433099" y="164347"/>
                </a:lnTo>
                <a:lnTo>
                  <a:pt x="526596" y="194506"/>
                </a:lnTo>
                <a:lnTo>
                  <a:pt x="484097" y="180432"/>
                </a:lnTo>
                <a:lnTo>
                  <a:pt x="565695" y="204559"/>
                </a:lnTo>
                <a:lnTo>
                  <a:pt x="633693" y="220645"/>
                </a:lnTo>
                <a:lnTo>
                  <a:pt x="691491" y="232708"/>
                </a:lnTo>
                <a:lnTo>
                  <a:pt x="776489" y="254826"/>
                </a:lnTo>
                <a:lnTo>
                  <a:pt x="858087" y="291017"/>
                </a:lnTo>
                <a:lnTo>
                  <a:pt x="0" y="290336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/>
              <p:nvPr/>
            </p:nvSpPr>
            <p:spPr>
              <a:xfrm>
                <a:off x="2300089" y="4978395"/>
                <a:ext cx="1331518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=2.5%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089" y="4978395"/>
                <a:ext cx="1331518" cy="698974"/>
              </a:xfrm>
              <a:prstGeom prst="rect">
                <a:avLst/>
              </a:prstGeom>
              <a:blipFill>
                <a:blip r:embed="rId7"/>
                <a:stretch>
                  <a:fillRect l="-3738" t="-3636" r="-4673" b="-1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7F59B0A-5A4C-7DC5-034D-8B85999FFC08}"/>
              </a:ext>
            </a:extLst>
          </p:cNvPr>
          <p:cNvCxnSpPr/>
          <p:nvPr/>
        </p:nvCxnSpPr>
        <p:spPr>
          <a:xfrm>
            <a:off x="3633760" y="5586306"/>
            <a:ext cx="309422" cy="25358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93CCAAF-831C-A2EA-1B5A-503FC599D311}"/>
              </a:ext>
            </a:extLst>
          </p:cNvPr>
          <p:cNvCxnSpPr/>
          <p:nvPr/>
        </p:nvCxnSpPr>
        <p:spPr>
          <a:xfrm flipH="1">
            <a:off x="7827072" y="5555591"/>
            <a:ext cx="305954" cy="28430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5463F8-78D8-3A55-B803-C758393EECF2}"/>
                  </a:ext>
                </a:extLst>
              </p:cNvPr>
              <p:cNvSpPr txBox="1"/>
              <p:nvPr/>
            </p:nvSpPr>
            <p:spPr>
              <a:xfrm>
                <a:off x="8245200" y="4907099"/>
                <a:ext cx="1331518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=2.5%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5463F8-78D8-3A55-B803-C758393EEC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5200" y="4907099"/>
                <a:ext cx="1331518" cy="698974"/>
              </a:xfrm>
              <a:prstGeom prst="rect">
                <a:avLst/>
              </a:prstGeom>
              <a:blipFill>
                <a:blip r:embed="rId8"/>
                <a:stretch>
                  <a:fillRect l="-4717" t="-3571" r="-4717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FCB7AE-11ED-63F7-26B1-F4C662A2D618}"/>
                  </a:ext>
                </a:extLst>
              </p:cNvPr>
              <p:cNvSpPr txBox="1"/>
              <p:nvPr/>
            </p:nvSpPr>
            <p:spPr>
              <a:xfrm>
                <a:off x="3357160" y="6187046"/>
                <a:ext cx="159056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−2.045×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FCB7AE-11ED-63F7-26B1-F4C662A2D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160" y="6187046"/>
                <a:ext cx="1590564" cy="307777"/>
              </a:xfrm>
              <a:prstGeom prst="rect">
                <a:avLst/>
              </a:prstGeom>
              <a:blipFill>
                <a:blip r:embed="rId9"/>
                <a:stretch>
                  <a:fillRect l="-2381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0F33E62-CD22-1147-70A0-7DDBACA427C2}"/>
                  </a:ext>
                </a:extLst>
              </p:cNvPr>
              <p:cNvSpPr txBox="1"/>
              <p:nvPr/>
            </p:nvSpPr>
            <p:spPr>
              <a:xfrm>
                <a:off x="6736756" y="6196748"/>
                <a:ext cx="159056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+2.045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0F33E62-CD22-1147-70A0-7DDBACA427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756" y="6196748"/>
                <a:ext cx="1590564" cy="307777"/>
              </a:xfrm>
              <a:prstGeom prst="rect">
                <a:avLst/>
              </a:prstGeom>
              <a:blipFill>
                <a:blip r:embed="rId10"/>
                <a:stretch>
                  <a:fillRect l="-2381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320425-959B-9CC6-D3C2-20AB3A7F5AE3}"/>
                  </a:ext>
                </a:extLst>
              </p:cNvPr>
              <p:cNvSpPr txBox="1"/>
              <p:nvPr/>
            </p:nvSpPr>
            <p:spPr>
              <a:xfrm>
                <a:off x="499098" y="3531450"/>
                <a:ext cx="3444084" cy="4948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/2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=30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320425-959B-9CC6-D3C2-20AB3A7F5A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098" y="3531450"/>
                <a:ext cx="3444084" cy="494815"/>
              </a:xfrm>
              <a:prstGeom prst="rect">
                <a:avLst/>
              </a:prstGeom>
              <a:blipFill>
                <a:blip r:embed="rId11"/>
                <a:stretch>
                  <a:fillRect l="-2941" t="-7500" b="-2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05813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Need to use the </a:t>
                </a:r>
                <a:r>
                  <a:rPr lang="en-US" i="1" dirty="0"/>
                  <a:t>t </a:t>
                </a:r>
                <a:r>
                  <a:rPr lang="en-US" dirty="0"/>
                  <a:t>distribution instead for the confidence intervals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FDC0E0-A79A-D1FF-4151-2FD8ADEA69E4}"/>
              </a:ext>
            </a:extLst>
          </p:cNvPr>
          <p:cNvCxnSpPr/>
          <p:nvPr/>
        </p:nvCxnSpPr>
        <p:spPr>
          <a:xfrm>
            <a:off x="2598924" y="6144010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/>
              <p:nvPr/>
            </p:nvSpPr>
            <p:spPr>
              <a:xfrm>
                <a:off x="5740770" y="6196748"/>
                <a:ext cx="26154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0770" y="6196748"/>
                <a:ext cx="261545" cy="369332"/>
              </a:xfrm>
              <a:prstGeom prst="rect">
                <a:avLst/>
              </a:prstGeom>
              <a:blipFill>
                <a:blip r:embed="rId4"/>
                <a:stretch>
                  <a:fillRect l="-23810" r="-19048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9A3C112C-DC40-E501-76D1-BADF79507F6F}"/>
              </a:ext>
            </a:extLst>
          </p:cNvPr>
          <p:cNvSpPr>
            <a:spLocks/>
          </p:cNvSpPr>
          <p:nvPr/>
        </p:nvSpPr>
        <p:spPr bwMode="auto">
          <a:xfrm>
            <a:off x="3322564" y="3120419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/>
              <p:nvPr/>
            </p:nvSpPr>
            <p:spPr>
              <a:xfrm>
                <a:off x="5516794" y="2734883"/>
                <a:ext cx="6989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95%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6794" y="2734883"/>
                <a:ext cx="698909" cy="369332"/>
              </a:xfrm>
              <a:prstGeom prst="rect">
                <a:avLst/>
              </a:prstGeom>
              <a:blipFill>
                <a:blip r:embed="rId5"/>
                <a:stretch>
                  <a:fillRect l="-10714" r="-8929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C1503A-C52F-1213-E2F1-3E82AD963930}"/>
              </a:ext>
            </a:extLst>
          </p:cNvPr>
          <p:cNvCxnSpPr>
            <a:cxnSpLocks/>
          </p:cNvCxnSpPr>
          <p:nvPr/>
        </p:nvCxnSpPr>
        <p:spPr>
          <a:xfrm flipH="1">
            <a:off x="4152442" y="2919549"/>
            <a:ext cx="115327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0E40D0-E139-746F-A65A-D50A471F4061}"/>
              </a:ext>
            </a:extLst>
          </p:cNvPr>
          <p:cNvCxnSpPr>
            <a:cxnSpLocks/>
          </p:cNvCxnSpPr>
          <p:nvPr/>
        </p:nvCxnSpPr>
        <p:spPr>
          <a:xfrm>
            <a:off x="6382426" y="2942552"/>
            <a:ext cx="113529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A58E5D-BE82-D16A-DB81-1F7444376FF1}"/>
              </a:ext>
            </a:extLst>
          </p:cNvPr>
          <p:cNvCxnSpPr>
            <a:cxnSpLocks/>
          </p:cNvCxnSpPr>
          <p:nvPr/>
        </p:nvCxnSpPr>
        <p:spPr>
          <a:xfrm>
            <a:off x="4152442" y="2919549"/>
            <a:ext cx="0" cy="316581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899FB8-796F-2ECE-869C-3562F19D3E13}"/>
              </a:ext>
            </a:extLst>
          </p:cNvPr>
          <p:cNvCxnSpPr>
            <a:cxnSpLocks/>
          </p:cNvCxnSpPr>
          <p:nvPr/>
        </p:nvCxnSpPr>
        <p:spPr>
          <a:xfrm>
            <a:off x="7517716" y="2942552"/>
            <a:ext cx="0" cy="314280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/>
              <p:nvPr/>
            </p:nvSpPr>
            <p:spPr>
              <a:xfrm>
                <a:off x="7718185" y="3077384"/>
                <a:ext cx="1179169" cy="7014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8185" y="3077384"/>
                <a:ext cx="1179169" cy="701474"/>
              </a:xfrm>
              <a:prstGeom prst="rect">
                <a:avLst/>
              </a:prstGeom>
              <a:blipFill>
                <a:blip r:embed="rId6"/>
                <a:stretch>
                  <a:fillRect l="-2128" r="-2128" b="-1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eform 18">
            <a:extLst>
              <a:ext uri="{FF2B5EF4-FFF2-40B4-BE49-F238E27FC236}">
                <a16:creationId xmlns:a16="http://schemas.microsoft.com/office/drawing/2014/main" id="{5C48509B-1CA1-6595-D4C4-D8BD5AE3FE55}"/>
              </a:ext>
            </a:extLst>
          </p:cNvPr>
          <p:cNvSpPr/>
          <p:nvPr/>
        </p:nvSpPr>
        <p:spPr>
          <a:xfrm>
            <a:off x="3322564" y="5863668"/>
            <a:ext cx="829878" cy="261313"/>
          </a:xfrm>
          <a:custGeom>
            <a:avLst/>
            <a:gdLst>
              <a:gd name="connsiteX0" fmla="*/ 829878 w 829878"/>
              <a:gd name="connsiteY0" fmla="*/ 0 h 261313"/>
              <a:gd name="connsiteX1" fmla="*/ 829878 w 829878"/>
              <a:gd name="connsiteY1" fmla="*/ 261313 h 261313"/>
              <a:gd name="connsiteX2" fmla="*/ 0 w 829878"/>
              <a:gd name="connsiteY2" fmla="*/ 260654 h 261313"/>
              <a:gd name="connsiteX3" fmla="*/ 86698 w 829878"/>
              <a:gd name="connsiteY3" fmla="*/ 218430 h 261313"/>
              <a:gd name="connsiteX4" fmla="*/ 159796 w 829878"/>
              <a:gd name="connsiteY4" fmla="*/ 194303 h 261313"/>
              <a:gd name="connsiteX5" fmla="*/ 222694 w 829878"/>
              <a:gd name="connsiteY5" fmla="*/ 180228 h 261313"/>
              <a:gd name="connsiteX6" fmla="*/ 271993 w 829878"/>
              <a:gd name="connsiteY6" fmla="*/ 168164 h 261313"/>
              <a:gd name="connsiteX7" fmla="*/ 322991 w 829878"/>
              <a:gd name="connsiteY7" fmla="*/ 154090 h 261313"/>
              <a:gd name="connsiteX8" fmla="*/ 390989 w 829878"/>
              <a:gd name="connsiteY8" fmla="*/ 138005 h 261313"/>
              <a:gd name="connsiteX9" fmla="*/ 465787 w 829878"/>
              <a:gd name="connsiteY9" fmla="*/ 117898 h 261313"/>
              <a:gd name="connsiteX10" fmla="*/ 530386 w 829878"/>
              <a:gd name="connsiteY10" fmla="*/ 101813 h 261313"/>
              <a:gd name="connsiteX11" fmla="*/ 579684 w 829878"/>
              <a:gd name="connsiteY11" fmla="*/ 85728 h 261313"/>
              <a:gd name="connsiteX12" fmla="*/ 635783 w 829878"/>
              <a:gd name="connsiteY12" fmla="*/ 67632 h 261313"/>
              <a:gd name="connsiteX13" fmla="*/ 681681 w 829878"/>
              <a:gd name="connsiteY13" fmla="*/ 51547 h 261313"/>
              <a:gd name="connsiteX14" fmla="*/ 742880 w 829878"/>
              <a:gd name="connsiteY14" fmla="*/ 33451 h 261313"/>
              <a:gd name="connsiteX15" fmla="*/ 804078 w 829878"/>
              <a:gd name="connsiteY15" fmla="*/ 11334 h 26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29878" h="261313">
                <a:moveTo>
                  <a:pt x="829878" y="0"/>
                </a:moveTo>
                <a:lnTo>
                  <a:pt x="829878" y="261313"/>
                </a:lnTo>
                <a:lnTo>
                  <a:pt x="0" y="260654"/>
                </a:lnTo>
                <a:lnTo>
                  <a:pt x="86698" y="218430"/>
                </a:lnTo>
                <a:lnTo>
                  <a:pt x="159796" y="194303"/>
                </a:lnTo>
                <a:lnTo>
                  <a:pt x="222694" y="180228"/>
                </a:lnTo>
                <a:lnTo>
                  <a:pt x="271993" y="168164"/>
                </a:lnTo>
                <a:lnTo>
                  <a:pt x="322991" y="154090"/>
                </a:lnTo>
                <a:lnTo>
                  <a:pt x="390989" y="138005"/>
                </a:lnTo>
                <a:lnTo>
                  <a:pt x="465787" y="117898"/>
                </a:lnTo>
                <a:lnTo>
                  <a:pt x="530386" y="101813"/>
                </a:lnTo>
                <a:lnTo>
                  <a:pt x="579684" y="85728"/>
                </a:lnTo>
                <a:lnTo>
                  <a:pt x="635783" y="67632"/>
                </a:lnTo>
                <a:lnTo>
                  <a:pt x="681681" y="51547"/>
                </a:lnTo>
                <a:lnTo>
                  <a:pt x="742880" y="33451"/>
                </a:lnTo>
                <a:lnTo>
                  <a:pt x="804078" y="11334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69679938-6E42-FF0E-98B3-B53C7FBE7E27}"/>
              </a:ext>
            </a:extLst>
          </p:cNvPr>
          <p:cNvSpPr/>
          <p:nvPr/>
        </p:nvSpPr>
        <p:spPr>
          <a:xfrm>
            <a:off x="7532038" y="5837326"/>
            <a:ext cx="858087" cy="291017"/>
          </a:xfrm>
          <a:custGeom>
            <a:avLst/>
            <a:gdLst>
              <a:gd name="connsiteX0" fmla="*/ 0 w 858087"/>
              <a:gd name="connsiteY0" fmla="*/ 0 h 291017"/>
              <a:gd name="connsiteX1" fmla="*/ 3011 w 858087"/>
              <a:gd name="connsiteY1" fmla="*/ 1484 h 291017"/>
              <a:gd name="connsiteX2" fmla="*/ 76109 w 858087"/>
              <a:gd name="connsiteY2" fmla="*/ 31644 h 291017"/>
              <a:gd name="connsiteX3" fmla="*/ 140707 w 858087"/>
              <a:gd name="connsiteY3" fmla="*/ 57782 h 291017"/>
              <a:gd name="connsiteX4" fmla="*/ 208705 w 858087"/>
              <a:gd name="connsiteY4" fmla="*/ 85931 h 291017"/>
              <a:gd name="connsiteX5" fmla="*/ 290303 w 858087"/>
              <a:gd name="connsiteY5" fmla="*/ 118102 h 291017"/>
              <a:gd name="connsiteX6" fmla="*/ 380400 w 858087"/>
              <a:gd name="connsiteY6" fmla="*/ 148261 h 291017"/>
              <a:gd name="connsiteX7" fmla="*/ 433099 w 858087"/>
              <a:gd name="connsiteY7" fmla="*/ 164347 h 291017"/>
              <a:gd name="connsiteX8" fmla="*/ 526596 w 858087"/>
              <a:gd name="connsiteY8" fmla="*/ 194506 h 291017"/>
              <a:gd name="connsiteX9" fmla="*/ 484097 w 858087"/>
              <a:gd name="connsiteY9" fmla="*/ 180432 h 291017"/>
              <a:gd name="connsiteX10" fmla="*/ 565695 w 858087"/>
              <a:gd name="connsiteY10" fmla="*/ 204559 h 291017"/>
              <a:gd name="connsiteX11" fmla="*/ 633693 w 858087"/>
              <a:gd name="connsiteY11" fmla="*/ 220645 h 291017"/>
              <a:gd name="connsiteX12" fmla="*/ 691491 w 858087"/>
              <a:gd name="connsiteY12" fmla="*/ 232708 h 291017"/>
              <a:gd name="connsiteX13" fmla="*/ 776489 w 858087"/>
              <a:gd name="connsiteY13" fmla="*/ 254826 h 291017"/>
              <a:gd name="connsiteX14" fmla="*/ 858087 w 858087"/>
              <a:gd name="connsiteY14" fmla="*/ 291017 h 291017"/>
              <a:gd name="connsiteX15" fmla="*/ 0 w 858087"/>
              <a:gd name="connsiteY15" fmla="*/ 290336 h 2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8087" h="291017">
                <a:moveTo>
                  <a:pt x="0" y="0"/>
                </a:moveTo>
                <a:lnTo>
                  <a:pt x="3011" y="1484"/>
                </a:lnTo>
                <a:lnTo>
                  <a:pt x="76109" y="31644"/>
                </a:lnTo>
                <a:lnTo>
                  <a:pt x="140707" y="57782"/>
                </a:lnTo>
                <a:lnTo>
                  <a:pt x="208705" y="85931"/>
                </a:lnTo>
                <a:lnTo>
                  <a:pt x="290303" y="118102"/>
                </a:lnTo>
                <a:lnTo>
                  <a:pt x="380400" y="148261"/>
                </a:lnTo>
                <a:lnTo>
                  <a:pt x="433099" y="164347"/>
                </a:lnTo>
                <a:lnTo>
                  <a:pt x="526596" y="194506"/>
                </a:lnTo>
                <a:lnTo>
                  <a:pt x="484097" y="180432"/>
                </a:lnTo>
                <a:lnTo>
                  <a:pt x="565695" y="204559"/>
                </a:lnTo>
                <a:lnTo>
                  <a:pt x="633693" y="220645"/>
                </a:lnTo>
                <a:lnTo>
                  <a:pt x="691491" y="232708"/>
                </a:lnTo>
                <a:lnTo>
                  <a:pt x="776489" y="254826"/>
                </a:lnTo>
                <a:lnTo>
                  <a:pt x="858087" y="291017"/>
                </a:lnTo>
                <a:lnTo>
                  <a:pt x="0" y="290336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/>
              <p:nvPr/>
            </p:nvSpPr>
            <p:spPr>
              <a:xfrm>
                <a:off x="2300089" y="4978395"/>
                <a:ext cx="1331518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=2.5%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089" y="4978395"/>
                <a:ext cx="1331518" cy="698974"/>
              </a:xfrm>
              <a:prstGeom prst="rect">
                <a:avLst/>
              </a:prstGeom>
              <a:blipFill>
                <a:blip r:embed="rId7"/>
                <a:stretch>
                  <a:fillRect l="-3738" t="-3636" r="-4673" b="-1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7F59B0A-5A4C-7DC5-034D-8B85999FFC08}"/>
              </a:ext>
            </a:extLst>
          </p:cNvPr>
          <p:cNvCxnSpPr/>
          <p:nvPr/>
        </p:nvCxnSpPr>
        <p:spPr>
          <a:xfrm>
            <a:off x="3633760" y="5586306"/>
            <a:ext cx="309422" cy="25358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93CCAAF-831C-A2EA-1B5A-503FC599D311}"/>
              </a:ext>
            </a:extLst>
          </p:cNvPr>
          <p:cNvCxnSpPr/>
          <p:nvPr/>
        </p:nvCxnSpPr>
        <p:spPr>
          <a:xfrm flipH="1">
            <a:off x="7827072" y="5555591"/>
            <a:ext cx="305954" cy="28430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5463F8-78D8-3A55-B803-C758393EECF2}"/>
                  </a:ext>
                </a:extLst>
              </p:cNvPr>
              <p:cNvSpPr txBox="1"/>
              <p:nvPr/>
            </p:nvSpPr>
            <p:spPr>
              <a:xfrm>
                <a:off x="8245200" y="4907099"/>
                <a:ext cx="1331518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=2.5%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5463F8-78D8-3A55-B803-C758393EEC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5200" y="4907099"/>
                <a:ext cx="1331518" cy="698974"/>
              </a:xfrm>
              <a:prstGeom prst="rect">
                <a:avLst/>
              </a:prstGeom>
              <a:blipFill>
                <a:blip r:embed="rId8"/>
                <a:stretch>
                  <a:fillRect l="-4717" t="-3571" r="-4717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FCB7AE-11ED-63F7-26B1-F4C662A2D618}"/>
                  </a:ext>
                </a:extLst>
              </p:cNvPr>
              <p:cNvSpPr txBox="1"/>
              <p:nvPr/>
            </p:nvSpPr>
            <p:spPr>
              <a:xfrm>
                <a:off x="3357160" y="6187046"/>
                <a:ext cx="159056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−2.045×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FCB7AE-11ED-63F7-26B1-F4C662A2D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160" y="6187046"/>
                <a:ext cx="1590564" cy="307777"/>
              </a:xfrm>
              <a:prstGeom prst="rect">
                <a:avLst/>
              </a:prstGeom>
              <a:blipFill>
                <a:blip r:embed="rId9"/>
                <a:stretch>
                  <a:fillRect l="-2381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0F33E62-CD22-1147-70A0-7DDBACA427C2}"/>
                  </a:ext>
                </a:extLst>
              </p:cNvPr>
              <p:cNvSpPr txBox="1"/>
              <p:nvPr/>
            </p:nvSpPr>
            <p:spPr>
              <a:xfrm>
                <a:off x="6736756" y="6196748"/>
                <a:ext cx="159056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+2.045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0F33E62-CD22-1147-70A0-7DDBACA427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756" y="6196748"/>
                <a:ext cx="1590564" cy="307777"/>
              </a:xfrm>
              <a:prstGeom prst="rect">
                <a:avLst/>
              </a:prstGeom>
              <a:blipFill>
                <a:blip r:embed="rId10"/>
                <a:stretch>
                  <a:fillRect l="-2381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570561-9FC9-0641-8C70-BA8C277ADFD3}"/>
                  </a:ext>
                </a:extLst>
              </p:cNvPr>
              <p:cNvSpPr txBox="1"/>
              <p:nvPr/>
            </p:nvSpPr>
            <p:spPr>
              <a:xfrm>
                <a:off x="1032991" y="3575966"/>
                <a:ext cx="26676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Margin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Error</m:t>
                      </m:r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570561-9FC9-0641-8C70-BA8C277ADF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991" y="3575966"/>
                <a:ext cx="2667653" cy="369332"/>
              </a:xfrm>
              <a:prstGeom prst="rect">
                <a:avLst/>
              </a:prstGeom>
              <a:blipFill>
                <a:blip r:embed="rId11"/>
                <a:stretch>
                  <a:fillRect l="-948" t="-6667" r="-1896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62976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53934A8-DE2F-DDF1-F83C-E96BA58A19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confidence interval 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dirty="0"/>
                  <a:t> with a </a:t>
                </a:r>
                <a:r>
                  <a:rPr lang="en-US" b="1" dirty="0"/>
                  <a:t>confidence coefficient </a:t>
                </a:r>
                <a:r>
                  <a:rPr lang="en-US" dirty="0"/>
                  <a:t>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(error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is the following: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53934A8-DE2F-DDF1-F83C-E96BA58A19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03F25337-6974-F2C7-58B2-E84D9A4E2E5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Confidence Interval 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03F25337-6974-F2C7-58B2-E84D9A4E2E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83AF3F7-D8C4-1EBC-A2AF-55CACE239E4F}"/>
                  </a:ext>
                </a:extLst>
              </p:cNvPr>
              <p:cNvSpPr txBox="1"/>
              <p:nvPr/>
            </p:nvSpPr>
            <p:spPr>
              <a:xfrm>
                <a:off x="4992523" y="3019849"/>
                <a:ext cx="2107244" cy="8183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83AF3F7-D8C4-1EBC-A2AF-55CACE239E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523" y="3019849"/>
                <a:ext cx="2107244" cy="818301"/>
              </a:xfrm>
              <a:prstGeom prst="rect">
                <a:avLst/>
              </a:prstGeom>
              <a:blipFill>
                <a:blip r:embed="rId4"/>
                <a:stretch>
                  <a:fillRect l="-1198" r="-599"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98418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53934A8-DE2F-DDF1-F83C-E96BA58A19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confidence interval 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dirty="0"/>
                  <a:t> with a </a:t>
                </a:r>
                <a:r>
                  <a:rPr lang="en-US" b="1" dirty="0"/>
                  <a:t>confidence coefficient </a:t>
                </a:r>
                <a:r>
                  <a:rPr lang="en-US" dirty="0"/>
                  <a:t>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(error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is the following: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When you estimate a standard deviation of a statistic (in this case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dirty="0"/>
                  <a:t>) it is now called a </a:t>
                </a:r>
                <a:r>
                  <a:rPr lang="en-US" b="1" dirty="0"/>
                  <a:t>standard error</a:t>
                </a:r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53934A8-DE2F-DDF1-F83C-E96BA58A19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 r="-1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03F25337-6974-F2C7-58B2-E84D9A4E2E5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Confidence Interval 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03F25337-6974-F2C7-58B2-E84D9A4E2E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83AF3F7-D8C4-1EBC-A2AF-55CACE239E4F}"/>
                  </a:ext>
                </a:extLst>
              </p:cNvPr>
              <p:cNvSpPr txBox="1"/>
              <p:nvPr/>
            </p:nvSpPr>
            <p:spPr>
              <a:xfrm>
                <a:off x="4992523" y="3019849"/>
                <a:ext cx="2107244" cy="8183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83AF3F7-D8C4-1EBC-A2AF-55CACE239E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523" y="3019849"/>
                <a:ext cx="2107244" cy="818301"/>
              </a:xfrm>
              <a:prstGeom prst="rect">
                <a:avLst/>
              </a:prstGeom>
              <a:blipFill>
                <a:blip r:embed="rId4"/>
                <a:stretch>
                  <a:fillRect l="-1198" r="-599"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2666D3E-5828-0BB2-CD75-CA378B7E7D37}"/>
              </a:ext>
            </a:extLst>
          </p:cNvPr>
          <p:cNvSpPr/>
          <p:nvPr/>
        </p:nvSpPr>
        <p:spPr>
          <a:xfrm>
            <a:off x="6451816" y="2963410"/>
            <a:ext cx="697700" cy="931179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8164A6C-D37B-5553-EEAE-5D63501C3323}"/>
                  </a:ext>
                </a:extLst>
              </p:cNvPr>
              <p:cNvSpPr txBox="1"/>
              <p:nvPr/>
            </p:nvSpPr>
            <p:spPr>
              <a:xfrm>
                <a:off x="8372213" y="3198167"/>
                <a:ext cx="27012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/>
                    </a:solidFill>
                  </a:rPr>
                  <a:t>Standard error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chemeClr val="accent1"/>
                    </a:solidFill>
                  </a:rPr>
                  <a:t>!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8164A6C-D37B-5553-EEAE-5D63501C33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2213" y="3198167"/>
                <a:ext cx="2701255" cy="461665"/>
              </a:xfrm>
              <a:prstGeom prst="rect">
                <a:avLst/>
              </a:prstGeom>
              <a:blipFill>
                <a:blip r:embed="rId5"/>
                <a:stretch>
                  <a:fillRect l="-3738" t="-11111" r="-233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931FD89-8849-EEA0-0D6C-851672929262}"/>
              </a:ext>
            </a:extLst>
          </p:cNvPr>
          <p:cNvCxnSpPr>
            <a:cxnSpLocks/>
            <a:stCxn id="6" idx="1"/>
            <a:endCxn id="5" idx="3"/>
          </p:cNvCxnSpPr>
          <p:nvPr/>
        </p:nvCxnSpPr>
        <p:spPr>
          <a:xfrm flipH="1">
            <a:off x="7149516" y="3429000"/>
            <a:ext cx="1222697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6548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8CAC11F-DCEA-1506-098D-29E7BE9BDA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For large samples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≥50</m:t>
                    </m:r>
                  </m:oMath>
                </a14:m>
                <a:r>
                  <a:rPr lang="en-US" dirty="0"/>
                  <a:t>), you can calculate the confidence interval for the mean </a:t>
                </a:r>
                <a:r>
                  <a:rPr lang="en-US" b="1" dirty="0"/>
                  <a:t>from any population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For small samples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&lt;50</m:t>
                    </m:r>
                  </m:oMath>
                </a14:m>
                <a:r>
                  <a:rPr lang="en-US" dirty="0"/>
                  <a:t>), you need to assume that the </a:t>
                </a:r>
                <a:r>
                  <a:rPr lang="en-US" b="1" dirty="0"/>
                  <a:t>population follows a Normal distribution</a:t>
                </a:r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8CAC11F-DCEA-1506-098D-29E7BE9BDA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3179156C-5D85-1E94-B8B4-1D80DF315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Assumptions</a:t>
            </a:r>
          </a:p>
        </p:txBody>
      </p:sp>
    </p:spTree>
    <p:extLst>
      <p:ext uri="{BB962C8B-B14F-4D97-AF65-F5344CB8AC3E}">
        <p14:creationId xmlns:p14="http://schemas.microsoft.com/office/powerpoint/2010/main" val="1181662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AAC3BD-2B6B-ADEB-2F1F-57E148459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Confidence Intervals</a:t>
            </a:r>
            <a:r>
              <a:rPr lang="en-US" dirty="0"/>
              <a:t> are interval estimates where we say we have a certain level of </a:t>
            </a:r>
            <a:r>
              <a:rPr lang="en-US" b="1" dirty="0"/>
              <a:t>confidence</a:t>
            </a:r>
            <a:r>
              <a:rPr lang="en-US" dirty="0"/>
              <a:t> in the interval.</a:t>
            </a:r>
          </a:p>
          <a:p>
            <a:r>
              <a:rPr lang="en-US" dirty="0"/>
              <a:t>For example, we are </a:t>
            </a:r>
            <a:r>
              <a:rPr lang="en-US" b="1" dirty="0"/>
              <a:t>95% confident</a:t>
            </a:r>
            <a:r>
              <a:rPr lang="en-US" dirty="0"/>
              <a:t> that the population average daily number of total users of the bike rental company is between 4,000 and 5,000.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6614025-5046-412E-4738-4D06562DD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20C5AEB-9D24-8229-ABB9-EC91B32A8477}"/>
              </a:ext>
            </a:extLst>
          </p:cNvPr>
          <p:cNvSpPr/>
          <p:nvPr/>
        </p:nvSpPr>
        <p:spPr>
          <a:xfrm>
            <a:off x="3518452" y="3071191"/>
            <a:ext cx="2097158" cy="437322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B2DCE2-D719-5A13-DDC8-D7FCC5B22692}"/>
              </a:ext>
            </a:extLst>
          </p:cNvPr>
          <p:cNvSpPr txBox="1"/>
          <p:nvPr/>
        </p:nvSpPr>
        <p:spPr>
          <a:xfrm>
            <a:off x="965942" y="4464910"/>
            <a:ext cx="61502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95% of the time, our confidence intervals would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contain the true parameter of interest.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3218656-C803-A4F4-F018-CC3155E82E62}"/>
              </a:ext>
            </a:extLst>
          </p:cNvPr>
          <p:cNvCxnSpPr>
            <a:stCxn id="5" idx="0"/>
          </p:cNvCxnSpPr>
          <p:nvPr/>
        </p:nvCxnSpPr>
        <p:spPr>
          <a:xfrm flipV="1">
            <a:off x="4041079" y="3508513"/>
            <a:ext cx="497790" cy="956397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6955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F93CD9-3230-8404-1FBA-7CB4A8002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average daily number of total users is 4,504 with a standard deviation of 1,937 in our sample of 731 days. Build a 95% confidence interval for the average daily number of total users.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1DD5B4-292E-F2E0-4BD8-8337B4051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 Bike Data Example</a:t>
            </a:r>
          </a:p>
        </p:txBody>
      </p:sp>
    </p:spTree>
    <p:extLst>
      <p:ext uri="{BB962C8B-B14F-4D97-AF65-F5344CB8AC3E}">
        <p14:creationId xmlns:p14="http://schemas.microsoft.com/office/powerpoint/2010/main" val="33579906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Need to use the </a:t>
                </a:r>
                <a:r>
                  <a:rPr lang="en-US" i="1" dirty="0"/>
                  <a:t>t </a:t>
                </a:r>
                <a:r>
                  <a:rPr lang="en-US" dirty="0"/>
                  <a:t>distribution instead for the confidence intervals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FDC0E0-A79A-D1FF-4151-2FD8ADEA69E4}"/>
              </a:ext>
            </a:extLst>
          </p:cNvPr>
          <p:cNvCxnSpPr/>
          <p:nvPr/>
        </p:nvCxnSpPr>
        <p:spPr>
          <a:xfrm>
            <a:off x="2598924" y="6144010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/>
              <p:nvPr/>
            </p:nvSpPr>
            <p:spPr>
              <a:xfrm>
                <a:off x="5740770" y="6196748"/>
                <a:ext cx="26154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FBAA89-BFDA-2228-4310-8672733DE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0770" y="6196748"/>
                <a:ext cx="261545" cy="369332"/>
              </a:xfrm>
              <a:prstGeom prst="rect">
                <a:avLst/>
              </a:prstGeom>
              <a:blipFill>
                <a:blip r:embed="rId4"/>
                <a:stretch>
                  <a:fillRect l="-23810" r="-19048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9A3C112C-DC40-E501-76D1-BADF79507F6F}"/>
              </a:ext>
            </a:extLst>
          </p:cNvPr>
          <p:cNvSpPr>
            <a:spLocks/>
          </p:cNvSpPr>
          <p:nvPr/>
        </p:nvSpPr>
        <p:spPr bwMode="auto">
          <a:xfrm>
            <a:off x="3322564" y="3120419"/>
            <a:ext cx="50675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/>
              <p:nvPr/>
            </p:nvSpPr>
            <p:spPr>
              <a:xfrm>
                <a:off x="5516794" y="2734883"/>
                <a:ext cx="6989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95%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DBDCE-7553-925A-CE69-5632FE6F0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6794" y="2734883"/>
                <a:ext cx="698909" cy="369332"/>
              </a:xfrm>
              <a:prstGeom prst="rect">
                <a:avLst/>
              </a:prstGeom>
              <a:blipFill>
                <a:blip r:embed="rId5"/>
                <a:stretch>
                  <a:fillRect l="-10714" r="-8929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C1503A-C52F-1213-E2F1-3E82AD963930}"/>
              </a:ext>
            </a:extLst>
          </p:cNvPr>
          <p:cNvCxnSpPr>
            <a:cxnSpLocks/>
          </p:cNvCxnSpPr>
          <p:nvPr/>
        </p:nvCxnSpPr>
        <p:spPr>
          <a:xfrm flipH="1">
            <a:off x="4152442" y="2919549"/>
            <a:ext cx="115327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0E40D0-E139-746F-A65A-D50A471F4061}"/>
              </a:ext>
            </a:extLst>
          </p:cNvPr>
          <p:cNvCxnSpPr>
            <a:cxnSpLocks/>
          </p:cNvCxnSpPr>
          <p:nvPr/>
        </p:nvCxnSpPr>
        <p:spPr>
          <a:xfrm>
            <a:off x="6382426" y="2942552"/>
            <a:ext cx="1135290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A58E5D-BE82-D16A-DB81-1F7444376FF1}"/>
              </a:ext>
            </a:extLst>
          </p:cNvPr>
          <p:cNvCxnSpPr>
            <a:cxnSpLocks/>
          </p:cNvCxnSpPr>
          <p:nvPr/>
        </p:nvCxnSpPr>
        <p:spPr>
          <a:xfrm>
            <a:off x="4152442" y="2919549"/>
            <a:ext cx="0" cy="316581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899FB8-796F-2ECE-869C-3562F19D3E13}"/>
              </a:ext>
            </a:extLst>
          </p:cNvPr>
          <p:cNvCxnSpPr>
            <a:cxnSpLocks/>
          </p:cNvCxnSpPr>
          <p:nvPr/>
        </p:nvCxnSpPr>
        <p:spPr>
          <a:xfrm>
            <a:off x="7517716" y="2942552"/>
            <a:ext cx="0" cy="3142807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/>
              <p:nvPr/>
            </p:nvSpPr>
            <p:spPr>
              <a:xfrm>
                <a:off x="7718185" y="3077384"/>
                <a:ext cx="1179169" cy="7014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5294A-CDBB-EC37-6543-ADEDB26D3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8185" y="3077384"/>
                <a:ext cx="1179169" cy="701474"/>
              </a:xfrm>
              <a:prstGeom prst="rect">
                <a:avLst/>
              </a:prstGeom>
              <a:blipFill>
                <a:blip r:embed="rId6"/>
                <a:stretch>
                  <a:fillRect l="-2128" r="-2128" b="-1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eform 18">
            <a:extLst>
              <a:ext uri="{FF2B5EF4-FFF2-40B4-BE49-F238E27FC236}">
                <a16:creationId xmlns:a16="http://schemas.microsoft.com/office/drawing/2014/main" id="{5C48509B-1CA1-6595-D4C4-D8BD5AE3FE55}"/>
              </a:ext>
            </a:extLst>
          </p:cNvPr>
          <p:cNvSpPr/>
          <p:nvPr/>
        </p:nvSpPr>
        <p:spPr>
          <a:xfrm>
            <a:off x="3322564" y="5863668"/>
            <a:ext cx="829878" cy="261313"/>
          </a:xfrm>
          <a:custGeom>
            <a:avLst/>
            <a:gdLst>
              <a:gd name="connsiteX0" fmla="*/ 829878 w 829878"/>
              <a:gd name="connsiteY0" fmla="*/ 0 h 261313"/>
              <a:gd name="connsiteX1" fmla="*/ 829878 w 829878"/>
              <a:gd name="connsiteY1" fmla="*/ 261313 h 261313"/>
              <a:gd name="connsiteX2" fmla="*/ 0 w 829878"/>
              <a:gd name="connsiteY2" fmla="*/ 260654 h 261313"/>
              <a:gd name="connsiteX3" fmla="*/ 86698 w 829878"/>
              <a:gd name="connsiteY3" fmla="*/ 218430 h 261313"/>
              <a:gd name="connsiteX4" fmla="*/ 159796 w 829878"/>
              <a:gd name="connsiteY4" fmla="*/ 194303 h 261313"/>
              <a:gd name="connsiteX5" fmla="*/ 222694 w 829878"/>
              <a:gd name="connsiteY5" fmla="*/ 180228 h 261313"/>
              <a:gd name="connsiteX6" fmla="*/ 271993 w 829878"/>
              <a:gd name="connsiteY6" fmla="*/ 168164 h 261313"/>
              <a:gd name="connsiteX7" fmla="*/ 322991 w 829878"/>
              <a:gd name="connsiteY7" fmla="*/ 154090 h 261313"/>
              <a:gd name="connsiteX8" fmla="*/ 390989 w 829878"/>
              <a:gd name="connsiteY8" fmla="*/ 138005 h 261313"/>
              <a:gd name="connsiteX9" fmla="*/ 465787 w 829878"/>
              <a:gd name="connsiteY9" fmla="*/ 117898 h 261313"/>
              <a:gd name="connsiteX10" fmla="*/ 530386 w 829878"/>
              <a:gd name="connsiteY10" fmla="*/ 101813 h 261313"/>
              <a:gd name="connsiteX11" fmla="*/ 579684 w 829878"/>
              <a:gd name="connsiteY11" fmla="*/ 85728 h 261313"/>
              <a:gd name="connsiteX12" fmla="*/ 635783 w 829878"/>
              <a:gd name="connsiteY12" fmla="*/ 67632 h 261313"/>
              <a:gd name="connsiteX13" fmla="*/ 681681 w 829878"/>
              <a:gd name="connsiteY13" fmla="*/ 51547 h 261313"/>
              <a:gd name="connsiteX14" fmla="*/ 742880 w 829878"/>
              <a:gd name="connsiteY14" fmla="*/ 33451 h 261313"/>
              <a:gd name="connsiteX15" fmla="*/ 804078 w 829878"/>
              <a:gd name="connsiteY15" fmla="*/ 11334 h 26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29878" h="261313">
                <a:moveTo>
                  <a:pt x="829878" y="0"/>
                </a:moveTo>
                <a:lnTo>
                  <a:pt x="829878" y="261313"/>
                </a:lnTo>
                <a:lnTo>
                  <a:pt x="0" y="260654"/>
                </a:lnTo>
                <a:lnTo>
                  <a:pt x="86698" y="218430"/>
                </a:lnTo>
                <a:lnTo>
                  <a:pt x="159796" y="194303"/>
                </a:lnTo>
                <a:lnTo>
                  <a:pt x="222694" y="180228"/>
                </a:lnTo>
                <a:lnTo>
                  <a:pt x="271993" y="168164"/>
                </a:lnTo>
                <a:lnTo>
                  <a:pt x="322991" y="154090"/>
                </a:lnTo>
                <a:lnTo>
                  <a:pt x="390989" y="138005"/>
                </a:lnTo>
                <a:lnTo>
                  <a:pt x="465787" y="117898"/>
                </a:lnTo>
                <a:lnTo>
                  <a:pt x="530386" y="101813"/>
                </a:lnTo>
                <a:lnTo>
                  <a:pt x="579684" y="85728"/>
                </a:lnTo>
                <a:lnTo>
                  <a:pt x="635783" y="67632"/>
                </a:lnTo>
                <a:lnTo>
                  <a:pt x="681681" y="51547"/>
                </a:lnTo>
                <a:lnTo>
                  <a:pt x="742880" y="33451"/>
                </a:lnTo>
                <a:lnTo>
                  <a:pt x="804078" y="11334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69679938-6E42-FF0E-98B3-B53C7FBE7E27}"/>
              </a:ext>
            </a:extLst>
          </p:cNvPr>
          <p:cNvSpPr/>
          <p:nvPr/>
        </p:nvSpPr>
        <p:spPr>
          <a:xfrm>
            <a:off x="7532038" y="5837326"/>
            <a:ext cx="858087" cy="291017"/>
          </a:xfrm>
          <a:custGeom>
            <a:avLst/>
            <a:gdLst>
              <a:gd name="connsiteX0" fmla="*/ 0 w 858087"/>
              <a:gd name="connsiteY0" fmla="*/ 0 h 291017"/>
              <a:gd name="connsiteX1" fmla="*/ 3011 w 858087"/>
              <a:gd name="connsiteY1" fmla="*/ 1484 h 291017"/>
              <a:gd name="connsiteX2" fmla="*/ 76109 w 858087"/>
              <a:gd name="connsiteY2" fmla="*/ 31644 h 291017"/>
              <a:gd name="connsiteX3" fmla="*/ 140707 w 858087"/>
              <a:gd name="connsiteY3" fmla="*/ 57782 h 291017"/>
              <a:gd name="connsiteX4" fmla="*/ 208705 w 858087"/>
              <a:gd name="connsiteY4" fmla="*/ 85931 h 291017"/>
              <a:gd name="connsiteX5" fmla="*/ 290303 w 858087"/>
              <a:gd name="connsiteY5" fmla="*/ 118102 h 291017"/>
              <a:gd name="connsiteX6" fmla="*/ 380400 w 858087"/>
              <a:gd name="connsiteY6" fmla="*/ 148261 h 291017"/>
              <a:gd name="connsiteX7" fmla="*/ 433099 w 858087"/>
              <a:gd name="connsiteY7" fmla="*/ 164347 h 291017"/>
              <a:gd name="connsiteX8" fmla="*/ 526596 w 858087"/>
              <a:gd name="connsiteY8" fmla="*/ 194506 h 291017"/>
              <a:gd name="connsiteX9" fmla="*/ 484097 w 858087"/>
              <a:gd name="connsiteY9" fmla="*/ 180432 h 291017"/>
              <a:gd name="connsiteX10" fmla="*/ 565695 w 858087"/>
              <a:gd name="connsiteY10" fmla="*/ 204559 h 291017"/>
              <a:gd name="connsiteX11" fmla="*/ 633693 w 858087"/>
              <a:gd name="connsiteY11" fmla="*/ 220645 h 291017"/>
              <a:gd name="connsiteX12" fmla="*/ 691491 w 858087"/>
              <a:gd name="connsiteY12" fmla="*/ 232708 h 291017"/>
              <a:gd name="connsiteX13" fmla="*/ 776489 w 858087"/>
              <a:gd name="connsiteY13" fmla="*/ 254826 h 291017"/>
              <a:gd name="connsiteX14" fmla="*/ 858087 w 858087"/>
              <a:gd name="connsiteY14" fmla="*/ 291017 h 291017"/>
              <a:gd name="connsiteX15" fmla="*/ 0 w 858087"/>
              <a:gd name="connsiteY15" fmla="*/ 290336 h 29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8087" h="291017">
                <a:moveTo>
                  <a:pt x="0" y="0"/>
                </a:moveTo>
                <a:lnTo>
                  <a:pt x="3011" y="1484"/>
                </a:lnTo>
                <a:lnTo>
                  <a:pt x="76109" y="31644"/>
                </a:lnTo>
                <a:lnTo>
                  <a:pt x="140707" y="57782"/>
                </a:lnTo>
                <a:lnTo>
                  <a:pt x="208705" y="85931"/>
                </a:lnTo>
                <a:lnTo>
                  <a:pt x="290303" y="118102"/>
                </a:lnTo>
                <a:lnTo>
                  <a:pt x="380400" y="148261"/>
                </a:lnTo>
                <a:lnTo>
                  <a:pt x="433099" y="164347"/>
                </a:lnTo>
                <a:lnTo>
                  <a:pt x="526596" y="194506"/>
                </a:lnTo>
                <a:lnTo>
                  <a:pt x="484097" y="180432"/>
                </a:lnTo>
                <a:lnTo>
                  <a:pt x="565695" y="204559"/>
                </a:lnTo>
                <a:lnTo>
                  <a:pt x="633693" y="220645"/>
                </a:lnTo>
                <a:lnTo>
                  <a:pt x="691491" y="232708"/>
                </a:lnTo>
                <a:lnTo>
                  <a:pt x="776489" y="254826"/>
                </a:lnTo>
                <a:lnTo>
                  <a:pt x="858087" y="291017"/>
                </a:lnTo>
                <a:lnTo>
                  <a:pt x="0" y="290336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/>
              <p:nvPr/>
            </p:nvSpPr>
            <p:spPr>
              <a:xfrm>
                <a:off x="2300089" y="4978395"/>
                <a:ext cx="1331518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=2.5%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168411-D357-2294-F218-B82C26462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089" y="4978395"/>
                <a:ext cx="1331518" cy="698974"/>
              </a:xfrm>
              <a:prstGeom prst="rect">
                <a:avLst/>
              </a:prstGeom>
              <a:blipFill>
                <a:blip r:embed="rId7"/>
                <a:stretch>
                  <a:fillRect l="-3738" t="-3636" r="-4673" b="-1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7F59B0A-5A4C-7DC5-034D-8B85999FFC08}"/>
              </a:ext>
            </a:extLst>
          </p:cNvPr>
          <p:cNvCxnSpPr/>
          <p:nvPr/>
        </p:nvCxnSpPr>
        <p:spPr>
          <a:xfrm>
            <a:off x="3633760" y="5586306"/>
            <a:ext cx="309422" cy="25358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93CCAAF-831C-A2EA-1B5A-503FC599D311}"/>
              </a:ext>
            </a:extLst>
          </p:cNvPr>
          <p:cNvCxnSpPr/>
          <p:nvPr/>
        </p:nvCxnSpPr>
        <p:spPr>
          <a:xfrm flipH="1">
            <a:off x="7827072" y="5555591"/>
            <a:ext cx="305954" cy="28430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5463F8-78D8-3A55-B803-C758393EECF2}"/>
                  </a:ext>
                </a:extLst>
              </p:cNvPr>
              <p:cNvSpPr txBox="1"/>
              <p:nvPr/>
            </p:nvSpPr>
            <p:spPr>
              <a:xfrm>
                <a:off x="8245200" y="4907099"/>
                <a:ext cx="1331518" cy="69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=2.5%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5463F8-78D8-3A55-B803-C758393EEC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5200" y="4907099"/>
                <a:ext cx="1331518" cy="698974"/>
              </a:xfrm>
              <a:prstGeom prst="rect">
                <a:avLst/>
              </a:prstGeom>
              <a:blipFill>
                <a:blip r:embed="rId8"/>
                <a:stretch>
                  <a:fillRect l="-4717" t="-3571" r="-4717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FCB7AE-11ED-63F7-26B1-F4C662A2D618}"/>
                  </a:ext>
                </a:extLst>
              </p:cNvPr>
              <p:cNvSpPr txBox="1"/>
              <p:nvPr/>
            </p:nvSpPr>
            <p:spPr>
              <a:xfrm>
                <a:off x="3357160" y="6187046"/>
                <a:ext cx="159056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−1.965×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FCB7AE-11ED-63F7-26B1-F4C662A2D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160" y="6187046"/>
                <a:ext cx="1590564" cy="307777"/>
              </a:xfrm>
              <a:prstGeom prst="rect">
                <a:avLst/>
              </a:prstGeom>
              <a:blipFill>
                <a:blip r:embed="rId9"/>
                <a:stretch>
                  <a:fillRect l="-2381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0F33E62-CD22-1147-70A0-7DDBACA427C2}"/>
                  </a:ext>
                </a:extLst>
              </p:cNvPr>
              <p:cNvSpPr txBox="1"/>
              <p:nvPr/>
            </p:nvSpPr>
            <p:spPr>
              <a:xfrm>
                <a:off x="6736756" y="6196748"/>
                <a:ext cx="159056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+1.965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0F33E62-CD22-1147-70A0-7DDBACA427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756" y="6196748"/>
                <a:ext cx="1590564" cy="307777"/>
              </a:xfrm>
              <a:prstGeom prst="rect">
                <a:avLst/>
              </a:prstGeom>
              <a:blipFill>
                <a:blip r:embed="rId10"/>
                <a:stretch>
                  <a:fillRect l="-2381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320425-959B-9CC6-D3C2-20AB3A7F5AE3}"/>
                  </a:ext>
                </a:extLst>
              </p:cNvPr>
              <p:cNvSpPr txBox="1"/>
              <p:nvPr/>
            </p:nvSpPr>
            <p:spPr>
              <a:xfrm>
                <a:off x="499098" y="3531450"/>
                <a:ext cx="3505190" cy="4948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/2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=731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320425-959B-9CC6-D3C2-20AB3A7F5A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098" y="3531450"/>
                <a:ext cx="3505190" cy="494815"/>
              </a:xfrm>
              <a:prstGeom prst="rect">
                <a:avLst/>
              </a:prstGeom>
              <a:blipFill>
                <a:blip r:embed="rId11"/>
                <a:stretch>
                  <a:fillRect l="-2888" t="-7500" r="-1805" b="-2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61417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F93CD9-3230-8404-1FBA-7CB4A8002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average daily number of total users is 4,504 with a standard deviation of 1,937 in our sample of 731 days. Build a 95% confidence interval for the average daily number of total users.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1DD5B4-292E-F2E0-4BD8-8337B4051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 Bike Data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5612910-2E86-DCE6-320E-9E162EF7AB44}"/>
                  </a:ext>
                </a:extLst>
              </p:cNvPr>
              <p:cNvSpPr txBox="1"/>
              <p:nvPr/>
            </p:nvSpPr>
            <p:spPr>
              <a:xfrm>
                <a:off x="4810763" y="3429000"/>
                <a:ext cx="2107244" cy="8183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5612910-2E86-DCE6-320E-9E162EF7A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0763" y="3429000"/>
                <a:ext cx="2107244" cy="818301"/>
              </a:xfrm>
              <a:prstGeom prst="rect">
                <a:avLst/>
              </a:prstGeom>
              <a:blipFill>
                <a:blip r:embed="rId2"/>
                <a:stretch>
                  <a:fillRect l="-1198" r="-1198"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127D50-5AB9-C960-8708-926B103E5FC4}"/>
                  </a:ext>
                </a:extLst>
              </p:cNvPr>
              <p:cNvSpPr txBox="1"/>
              <p:nvPr/>
            </p:nvSpPr>
            <p:spPr>
              <a:xfrm>
                <a:off x="4176550" y="4323501"/>
                <a:ext cx="3412729" cy="8899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4,504±1.965×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1937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731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127D50-5AB9-C960-8708-926B103E5F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550" y="4323501"/>
                <a:ext cx="3412729" cy="889987"/>
              </a:xfrm>
              <a:prstGeom prst="rect">
                <a:avLst/>
              </a:prstGeom>
              <a:blipFill>
                <a:blip r:embed="rId3"/>
                <a:stretch>
                  <a:fillRect l="-1481" t="-1408" r="-1481" b="-98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6189F3-0A3B-F045-8A25-B70B208B71B6}"/>
                  </a:ext>
                </a:extLst>
              </p:cNvPr>
              <p:cNvSpPr txBox="1"/>
              <p:nvPr/>
            </p:nvSpPr>
            <p:spPr>
              <a:xfrm>
                <a:off x="3194928" y="5529802"/>
                <a:ext cx="226427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4,504±140.8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6189F3-0A3B-F045-8A25-B70B208B71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4928" y="5529802"/>
                <a:ext cx="2264274" cy="430887"/>
              </a:xfrm>
              <a:prstGeom prst="rect">
                <a:avLst/>
              </a:prstGeom>
              <a:blipFill>
                <a:blip r:embed="rId4"/>
                <a:stretch>
                  <a:fillRect l="-2778" r="-2222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E6D55D-343A-D877-362D-7FD6AD17421B}"/>
                  </a:ext>
                </a:extLst>
              </p:cNvPr>
              <p:cNvSpPr txBox="1"/>
              <p:nvPr/>
            </p:nvSpPr>
            <p:spPr>
              <a:xfrm>
                <a:off x="6789413" y="5529802"/>
                <a:ext cx="281378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(4,363.2, 4,644.8)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E6D55D-343A-D877-362D-7FD6AD1742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9413" y="5529802"/>
                <a:ext cx="2813784" cy="430887"/>
              </a:xfrm>
              <a:prstGeom prst="rect">
                <a:avLst/>
              </a:prstGeom>
              <a:blipFill>
                <a:blip r:embed="rId5"/>
                <a:stretch>
                  <a:fillRect l="-3604" r="-4054" b="-3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A3DD2EF-DFE6-AA1E-A0C7-F2B8E6EDCAC5}"/>
              </a:ext>
            </a:extLst>
          </p:cNvPr>
          <p:cNvSpPr txBox="1"/>
          <p:nvPr/>
        </p:nvSpPr>
        <p:spPr>
          <a:xfrm>
            <a:off x="5812363" y="5564809"/>
            <a:ext cx="623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151088318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2F4C1F1-CEA7-CB4F-DBD6-785D4F200B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confidence interval 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with a confidence coefficient of </a:t>
                </a:r>
                <a14:m>
                  <m:oMath xmlns:m="http://schemas.openxmlformats.org/officeDocument/2006/math">
                    <m:r>
                      <a:rPr lang="en-US" b="0" i="1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(error of </a:t>
                </a:r>
                <a14:m>
                  <m:oMath xmlns:m="http://schemas.openxmlformats.org/officeDocument/2006/math">
                    <m:r>
                      <a:rPr lang="en-US" b="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is the following: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When you estimate a standard deviation of a statistic it is now called a standard error.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2F4C1F1-CEA7-CB4F-DBD6-785D4F200B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0877D91C-2B0B-40AB-93E1-9EBE65BA6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AA1376-A0CD-6FE8-DF1F-EA9CF83C63AF}"/>
                  </a:ext>
                </a:extLst>
              </p:cNvPr>
              <p:cNvSpPr txBox="1"/>
              <p:nvPr/>
            </p:nvSpPr>
            <p:spPr>
              <a:xfrm>
                <a:off x="4555673" y="3019849"/>
                <a:ext cx="1850763" cy="8183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AA1376-A0CD-6FE8-DF1F-EA9CF83C6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5673" y="3019849"/>
                <a:ext cx="1850763" cy="818301"/>
              </a:xfrm>
              <a:prstGeom prst="rect">
                <a:avLst/>
              </a:prstGeom>
              <a:blipFill>
                <a:blip r:embed="rId3"/>
                <a:stretch>
                  <a:fillRect l="-1361" r="-680"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48664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84DC-FC55-B055-7DDE-AEAD84DB4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Size Calculation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33364-BE36-41FD-C36B-A0016FFB9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Interval Estimation with Data</a:t>
            </a:r>
          </a:p>
        </p:txBody>
      </p:sp>
    </p:spTree>
    <p:extLst>
      <p:ext uri="{BB962C8B-B14F-4D97-AF65-F5344CB8AC3E}">
        <p14:creationId xmlns:p14="http://schemas.microsoft.com/office/powerpoint/2010/main" val="4921594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0AF4DC-EF09-2104-FB13-5E57B6885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if we wanted to know what sample size I would need to collect to get a desired margin of error?</a:t>
            </a:r>
          </a:p>
          <a:p>
            <a:r>
              <a:rPr lang="en-US" dirty="0"/>
              <a:t>Instead of calculating a confidence interval (or margin of error) after a sample is taken, we can look at the problem in reverse. </a:t>
            </a:r>
          </a:p>
          <a:p>
            <a:r>
              <a:rPr lang="en-US" dirty="0"/>
              <a:t>For example, your boss allows a margin of error of </a:t>
            </a:r>
            <a:r>
              <a:rPr lang="en-US" i="1" dirty="0"/>
              <a:t>E</a:t>
            </a:r>
            <a:r>
              <a:rPr lang="en-US" dirty="0"/>
              <a:t>, but wants you to take as small of a sample as needed to have at least that margin of error.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4A9C0A-19C3-2117-3487-B7F41B148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Reversing the Problem</a:t>
            </a:r>
          </a:p>
        </p:txBody>
      </p:sp>
    </p:spTree>
    <p:extLst>
      <p:ext uri="{BB962C8B-B14F-4D97-AF65-F5344CB8AC3E}">
        <p14:creationId xmlns:p14="http://schemas.microsoft.com/office/powerpoint/2010/main" val="112982592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5078C5-6CC4-87F4-26E2-CD4543865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Take the margin of error: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Solve for sample size: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F0BE4C64-1305-14EA-9069-B6A6FA96EF3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Sample Size Needed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F0BE4C64-1305-14EA-9069-B6A6FA96EF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F9D93CC-B51A-623B-78CB-DD0D769BC743}"/>
                  </a:ext>
                </a:extLst>
              </p:cNvPr>
              <p:cNvSpPr txBox="1"/>
              <p:nvPr/>
            </p:nvSpPr>
            <p:spPr>
              <a:xfrm>
                <a:off x="3928844" y="2400650"/>
                <a:ext cx="3055580" cy="1273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̂"/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sz="2800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acc>
                                </m:e>
                              </m:d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F9D93CC-B51A-623B-78CB-DD0D769BC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8844" y="2400650"/>
                <a:ext cx="3055580" cy="1273041"/>
              </a:xfrm>
              <a:prstGeom prst="rect">
                <a:avLst/>
              </a:prstGeom>
              <a:blipFill>
                <a:blip r:embed="rId3"/>
                <a:stretch>
                  <a:fillRect l="-2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287C0D6-6ADB-4FD9-3328-8476A997EF64}"/>
                  </a:ext>
                </a:extLst>
              </p:cNvPr>
              <p:cNvSpPr txBox="1"/>
              <p:nvPr/>
            </p:nvSpPr>
            <p:spPr>
              <a:xfrm>
                <a:off x="3913769" y="4458050"/>
                <a:ext cx="3078150" cy="9158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/2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287C0D6-6ADB-4FD9-3328-8476A997EF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3769" y="4458050"/>
                <a:ext cx="3078150" cy="915892"/>
              </a:xfrm>
              <a:prstGeom prst="rect">
                <a:avLst/>
              </a:prstGeom>
              <a:blipFill>
                <a:blip r:embed="rId4"/>
                <a:stretch>
                  <a:fillRect l="-823" t="-2703" b="-121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24038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24815DC-D1B2-652E-F834-23C42314B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Solve for sample size: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5F0E0128-5D34-102F-9E72-2C7566C5E3C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Sample Size Needed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5F0E0128-5D34-102F-9E72-2C7566C5E3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2C3636C-3756-EDA6-CF48-27048C7C74CB}"/>
                  </a:ext>
                </a:extLst>
              </p:cNvPr>
              <p:cNvSpPr txBox="1"/>
              <p:nvPr/>
            </p:nvSpPr>
            <p:spPr>
              <a:xfrm>
                <a:off x="3474441" y="2830585"/>
                <a:ext cx="3078150" cy="9158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/2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2C3636C-3756-EDA6-CF48-27048C7C74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441" y="2830585"/>
                <a:ext cx="3078150" cy="915892"/>
              </a:xfrm>
              <a:prstGeom prst="rect">
                <a:avLst/>
              </a:prstGeom>
              <a:blipFill>
                <a:blip r:embed="rId3"/>
                <a:stretch>
                  <a:fillRect l="-823" t="-4054" b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2668A5-A670-9D28-9026-4875D760794D}"/>
                  </a:ext>
                </a:extLst>
              </p:cNvPr>
              <p:cNvSpPr txBox="1"/>
              <p:nvPr/>
            </p:nvSpPr>
            <p:spPr>
              <a:xfrm>
                <a:off x="4395300" y="4789279"/>
                <a:ext cx="43145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/>
                    </a:solidFill>
                  </a:rPr>
                  <a:t>Don’t know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chemeClr val="accent1"/>
                    </a:solidFill>
                  </a:rPr>
                  <a:t> ahead of sampling!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2668A5-A670-9D28-9026-4875D7607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300" y="4789279"/>
                <a:ext cx="4314579" cy="461665"/>
              </a:xfrm>
              <a:prstGeom prst="rect">
                <a:avLst/>
              </a:prstGeom>
              <a:blipFill>
                <a:blip r:embed="rId4"/>
                <a:stretch>
                  <a:fillRect l="-2353" t="-10811" r="-882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71EBA07-41D3-1EF9-C973-933D181B7549}"/>
              </a:ext>
            </a:extLst>
          </p:cNvPr>
          <p:cNvSpPr/>
          <p:nvPr/>
        </p:nvSpPr>
        <p:spPr>
          <a:xfrm>
            <a:off x="5117283" y="2830585"/>
            <a:ext cx="1435307" cy="525011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BAAA166-014B-6F3C-847E-5DFD37AC92A8}"/>
              </a:ext>
            </a:extLst>
          </p:cNvPr>
          <p:cNvCxnSpPr>
            <a:cxnSpLocks/>
            <a:stCxn id="6" idx="0"/>
            <a:endCxn id="8" idx="2"/>
          </p:cNvCxnSpPr>
          <p:nvPr/>
        </p:nvCxnSpPr>
        <p:spPr>
          <a:xfrm flipH="1" flipV="1">
            <a:off x="5834937" y="3355596"/>
            <a:ext cx="717653" cy="143368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152503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24815DC-D1B2-652E-F834-23C42314B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Solve for sample size: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5F0E0128-5D34-102F-9E72-2C7566C5E3C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Sample Size Needed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5F0E0128-5D34-102F-9E72-2C7566C5E3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2C3636C-3756-EDA6-CF48-27048C7C74CB}"/>
                  </a:ext>
                </a:extLst>
              </p:cNvPr>
              <p:cNvSpPr txBox="1"/>
              <p:nvPr/>
            </p:nvSpPr>
            <p:spPr>
              <a:xfrm>
                <a:off x="3474441" y="2830585"/>
                <a:ext cx="3368230" cy="9158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/2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2C3636C-3756-EDA6-CF48-27048C7C74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441" y="2830585"/>
                <a:ext cx="3368230" cy="915892"/>
              </a:xfrm>
              <a:prstGeom prst="rect">
                <a:avLst/>
              </a:prstGeom>
              <a:blipFill>
                <a:blip r:embed="rId3"/>
                <a:stretch>
                  <a:fillRect l="-376" b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2668A5-A670-9D28-9026-4875D760794D}"/>
                  </a:ext>
                </a:extLst>
              </p:cNvPr>
              <p:cNvSpPr txBox="1"/>
              <p:nvPr/>
            </p:nvSpPr>
            <p:spPr>
              <a:xfrm>
                <a:off x="4395300" y="4789279"/>
                <a:ext cx="50356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/>
                    </a:solidFill>
                  </a:rPr>
                  <a:t>Use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accent1"/>
                    </a:solidFill>
                  </a:rPr>
                  <a:t> as best guess ahead of sampling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2668A5-A670-9D28-9026-4875D7607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300" y="4789279"/>
                <a:ext cx="5035674" cy="461665"/>
              </a:xfrm>
              <a:prstGeom prst="rect">
                <a:avLst/>
              </a:prstGeom>
              <a:blipFill>
                <a:blip r:embed="rId4"/>
                <a:stretch>
                  <a:fillRect l="-2015" t="-10811" r="-10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71EBA07-41D3-1EF9-C973-933D181B7549}"/>
              </a:ext>
            </a:extLst>
          </p:cNvPr>
          <p:cNvSpPr/>
          <p:nvPr/>
        </p:nvSpPr>
        <p:spPr>
          <a:xfrm>
            <a:off x="5117283" y="2830585"/>
            <a:ext cx="1725388" cy="525011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BAAA166-014B-6F3C-847E-5DFD37AC92A8}"/>
              </a:ext>
            </a:extLst>
          </p:cNvPr>
          <p:cNvCxnSpPr>
            <a:cxnSpLocks/>
            <a:stCxn id="6" idx="0"/>
            <a:endCxn id="8" idx="2"/>
          </p:cNvCxnSpPr>
          <p:nvPr/>
        </p:nvCxnSpPr>
        <p:spPr>
          <a:xfrm flipH="1" flipV="1">
            <a:off x="5979977" y="3355596"/>
            <a:ext cx="933160" cy="143368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710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24815DC-D1B2-652E-F834-23C42314B5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1192" y="2180496"/>
                <a:ext cx="11029615" cy="4455196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Sample size calculation: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In practice, typically we use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=0.5</m:t>
                    </m:r>
                  </m:oMath>
                </a14:m>
                <a:r>
                  <a:rPr lang="en-US" dirty="0"/>
                  <a:t> as that will provide us the largest sample size for any true value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You can put any value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into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and no value will be larger than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=0.5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24815DC-D1B2-652E-F834-23C42314B5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2" y="2180496"/>
                <a:ext cx="11029615" cy="4455196"/>
              </a:xfrm>
              <a:blipFill>
                <a:blip r:embed="rId2"/>
                <a:stretch>
                  <a:fillRect l="-460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5F0E0128-5D34-102F-9E72-2C7566C5E3C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Sample Size Needed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5F0E0128-5D34-102F-9E72-2C7566C5E3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2C3636C-3756-EDA6-CF48-27048C7C74CB}"/>
                  </a:ext>
                </a:extLst>
              </p:cNvPr>
              <p:cNvSpPr txBox="1"/>
              <p:nvPr/>
            </p:nvSpPr>
            <p:spPr>
              <a:xfrm>
                <a:off x="3474441" y="2830585"/>
                <a:ext cx="3368230" cy="9158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/2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2C3636C-3756-EDA6-CF48-27048C7C74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441" y="2830585"/>
                <a:ext cx="3368230" cy="915892"/>
              </a:xfrm>
              <a:prstGeom prst="rect">
                <a:avLst/>
              </a:prstGeom>
              <a:blipFill>
                <a:blip r:embed="rId4"/>
                <a:stretch>
                  <a:fillRect l="-376" b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556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0B307-2DB7-8440-96AB-E473088A0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Intervals Example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C3092542-F318-6E83-827D-85F263E722DD}"/>
              </a:ext>
            </a:extLst>
          </p:cNvPr>
          <p:cNvSpPr>
            <a:spLocks/>
          </p:cNvSpPr>
          <p:nvPr/>
        </p:nvSpPr>
        <p:spPr bwMode="auto">
          <a:xfrm>
            <a:off x="2643678" y="2050910"/>
            <a:ext cx="6894047" cy="1905000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CB18F1-F355-0247-84F8-52A3BB4559A0}"/>
              </a:ext>
            </a:extLst>
          </p:cNvPr>
          <p:cNvCxnSpPr/>
          <p:nvPr/>
        </p:nvCxnSpPr>
        <p:spPr>
          <a:xfrm>
            <a:off x="6116011" y="2050910"/>
            <a:ext cx="0" cy="19050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69872D-73EF-BA08-D5B5-4AB00D32CF31}"/>
                  </a:ext>
                </a:extLst>
              </p:cNvPr>
              <p:cNvSpPr txBox="1"/>
              <p:nvPr/>
            </p:nvSpPr>
            <p:spPr>
              <a:xfrm>
                <a:off x="6017522" y="3965849"/>
                <a:ext cx="1969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69872D-73EF-BA08-D5B5-4AB00D32C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522" y="3965849"/>
                <a:ext cx="196977" cy="276999"/>
              </a:xfrm>
              <a:prstGeom prst="rect">
                <a:avLst/>
              </a:prstGeom>
              <a:blipFill>
                <a:blip r:embed="rId2"/>
                <a:stretch>
                  <a:fillRect l="-23529" r="-17647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486965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BF1439-C7F8-685E-AB00-A97B6942C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 Bike Data Example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4524F9-296F-8171-BE51-A8D678ACB4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4388937" cy="4365744"/>
          </a:xfrm>
        </p:spPr>
        <p:txBody>
          <a:bodyPr>
            <a:normAutofit/>
          </a:bodyPr>
          <a:lstStyle/>
          <a:p>
            <a:r>
              <a:rPr lang="en-US" dirty="0"/>
              <a:t>You think that people are more likely to rent a bike on a clear or cloudy day compared to misty / rain / snow. Your data is a sample of 731 days with 63% clear or cloudy. Build a 90% confidence interval for the true proportion of clear or cloudy days where your company operates.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58B582-D6FD-13E9-43CC-AB58EB2581A4}"/>
                  </a:ext>
                </a:extLst>
              </p:cNvPr>
              <p:cNvSpPr txBox="1"/>
              <p:nvPr/>
            </p:nvSpPr>
            <p:spPr>
              <a:xfrm>
                <a:off x="7221872" y="2998113"/>
                <a:ext cx="186672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0.63±0.03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58B582-D6FD-13E9-43CC-AB58EB258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872" y="2998113"/>
                <a:ext cx="1866728" cy="430887"/>
              </a:xfrm>
              <a:prstGeom prst="rect">
                <a:avLst/>
              </a:prstGeom>
              <a:blipFill>
                <a:blip r:embed="rId2"/>
                <a:stretch>
                  <a:fillRect l="-3378" r="-3378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93A3951-B9D3-5ED7-1B61-268205023128}"/>
                  </a:ext>
                </a:extLst>
              </p:cNvPr>
              <p:cNvSpPr txBox="1"/>
              <p:nvPr/>
            </p:nvSpPr>
            <p:spPr>
              <a:xfrm>
                <a:off x="7217382" y="4060689"/>
                <a:ext cx="187121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(0.60, 0.66)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93A3951-B9D3-5ED7-1B61-2682050231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7382" y="4060689"/>
                <a:ext cx="1871218" cy="430887"/>
              </a:xfrm>
              <a:prstGeom prst="rect">
                <a:avLst/>
              </a:prstGeom>
              <a:blipFill>
                <a:blip r:embed="rId3"/>
                <a:stretch>
                  <a:fillRect l="-6081" r="-6081" b="-3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D9D8D827-6DEA-F931-90C1-16228137D863}"/>
              </a:ext>
            </a:extLst>
          </p:cNvPr>
          <p:cNvSpPr txBox="1"/>
          <p:nvPr/>
        </p:nvSpPr>
        <p:spPr>
          <a:xfrm>
            <a:off x="7839320" y="3514012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OR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4C4FD42-45DB-17BB-907C-F7AF27FCAAC0}"/>
              </a:ext>
            </a:extLst>
          </p:cNvPr>
          <p:cNvSpPr/>
          <p:nvPr/>
        </p:nvSpPr>
        <p:spPr>
          <a:xfrm>
            <a:off x="7080308" y="2877424"/>
            <a:ext cx="2097248" cy="1803633"/>
          </a:xfrm>
          <a:prstGeom prst="roundRect">
            <a:avLst>
              <a:gd name="adj" fmla="val 6900"/>
            </a:avLst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EAAB8E-156D-8884-AF6F-4529787E4F9D}"/>
              </a:ext>
            </a:extLst>
          </p:cNvPr>
          <p:cNvSpPr txBox="1"/>
          <p:nvPr/>
        </p:nvSpPr>
        <p:spPr>
          <a:xfrm>
            <a:off x="5461233" y="5424992"/>
            <a:ext cx="49509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What if that margin of error is too big</a:t>
            </a:r>
            <a:br>
              <a:rPr lang="en-US" sz="2400" dirty="0">
                <a:solidFill>
                  <a:schemeClr val="accent1"/>
                </a:solidFill>
              </a:rPr>
            </a:br>
            <a:r>
              <a:rPr lang="en-US" sz="2400" dirty="0">
                <a:solidFill>
                  <a:schemeClr val="accent1"/>
                </a:solidFill>
              </a:rPr>
              <a:t>for what the company wants?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703D3C7-01D9-4D62-6B26-33F690EFD190}"/>
              </a:ext>
            </a:extLst>
          </p:cNvPr>
          <p:cNvCxnSpPr>
            <a:stCxn id="5" idx="0"/>
            <a:endCxn id="4" idx="2"/>
          </p:cNvCxnSpPr>
          <p:nvPr/>
        </p:nvCxnSpPr>
        <p:spPr>
          <a:xfrm flipV="1">
            <a:off x="7936687" y="4681057"/>
            <a:ext cx="192245" cy="74393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82280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BF1439-C7F8-685E-AB00-A97B6942C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 Bike Data Example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4524F9-296F-8171-BE51-A8D678ACB4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4388937" cy="4365744"/>
          </a:xfrm>
        </p:spPr>
        <p:txBody>
          <a:bodyPr>
            <a:normAutofit/>
          </a:bodyPr>
          <a:lstStyle/>
          <a:p>
            <a:r>
              <a:rPr lang="en-US" dirty="0"/>
              <a:t>You think that people are more likely to rent a bike on a clear or cloudy day compared to misty / rain / snow. You want to know the proportion of clear or cloudy days within 2% error. What sample size would we need for that?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45117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BF1439-C7F8-685E-AB00-A97B6942C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 Bike Data Example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4524F9-296F-8171-BE51-A8D678ACB4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4388937" cy="4365744"/>
          </a:xfrm>
        </p:spPr>
        <p:txBody>
          <a:bodyPr>
            <a:normAutofit/>
          </a:bodyPr>
          <a:lstStyle/>
          <a:p>
            <a:r>
              <a:rPr lang="en-US" dirty="0"/>
              <a:t>You think that people are more likely to rent a bike on a clear or cloudy day compared to misty / rain / snow. You want to know the proportion of clear or cloudy days within 2% error for a 90% confidence interval.  What sample size would we need for that?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CF3D130-E87F-E1CD-8920-4D39DE23179B}"/>
                  </a:ext>
                </a:extLst>
              </p:cNvPr>
              <p:cNvSpPr txBox="1"/>
              <p:nvPr/>
            </p:nvSpPr>
            <p:spPr>
              <a:xfrm>
                <a:off x="6339280" y="2295787"/>
                <a:ext cx="3368230" cy="9158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/2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CF3D130-E87F-E1CD-8920-4D39DE2317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9280" y="2295787"/>
                <a:ext cx="3368230" cy="915892"/>
              </a:xfrm>
              <a:prstGeom prst="rect">
                <a:avLst/>
              </a:prstGeom>
              <a:blipFill>
                <a:blip r:embed="rId2"/>
                <a:stretch>
                  <a:fillRect l="-752" b="-12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3DCC06F-27F8-A22B-02F5-8680D73DAB2E}"/>
                  </a:ext>
                </a:extLst>
              </p:cNvPr>
              <p:cNvSpPr txBox="1"/>
              <p:nvPr/>
            </p:nvSpPr>
            <p:spPr>
              <a:xfrm>
                <a:off x="6339280" y="3399941"/>
                <a:ext cx="3980192" cy="8645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1.645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0.5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1−0.5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0.02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3DCC06F-27F8-A22B-02F5-8680D73DAB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9280" y="3399941"/>
                <a:ext cx="3980192" cy="864596"/>
              </a:xfrm>
              <a:prstGeom prst="rect">
                <a:avLst/>
              </a:prstGeom>
              <a:blipFill>
                <a:blip r:embed="rId3"/>
                <a:stretch>
                  <a:fillRect l="-637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94D028-F03E-3868-31BD-B1356EC5814E}"/>
                  </a:ext>
                </a:extLst>
              </p:cNvPr>
              <p:cNvSpPr txBox="1"/>
              <p:nvPr/>
            </p:nvSpPr>
            <p:spPr>
              <a:xfrm>
                <a:off x="6339280" y="4533392"/>
                <a:ext cx="2318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=1,691.266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94D028-F03E-3868-31BD-B1356EC58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9280" y="4533392"/>
                <a:ext cx="2318455" cy="430887"/>
              </a:xfrm>
              <a:prstGeom prst="rect">
                <a:avLst/>
              </a:prstGeom>
              <a:blipFill>
                <a:blip r:embed="rId4"/>
                <a:stretch>
                  <a:fillRect l="-1093" r="-2732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8D1FFC5-3B05-2A3D-FCC8-20271E60CEFD}"/>
                  </a:ext>
                </a:extLst>
              </p:cNvPr>
              <p:cNvSpPr txBox="1"/>
              <p:nvPr/>
            </p:nvSpPr>
            <p:spPr>
              <a:xfrm>
                <a:off x="6339280" y="5177362"/>
                <a:ext cx="164519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≈1,692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8D1FFC5-3B05-2A3D-FCC8-20271E60C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9280" y="5177362"/>
                <a:ext cx="1645194" cy="430887"/>
              </a:xfrm>
              <a:prstGeom prst="rect">
                <a:avLst/>
              </a:prstGeom>
              <a:blipFill>
                <a:blip r:embed="rId5"/>
                <a:stretch>
                  <a:fillRect l="-2308" r="-4615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942230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5078C5-6CC4-87F4-26E2-CD4543865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Take the margin of error: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Solve for sample size: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F0BE4C64-1305-14EA-9069-B6A6FA96EF3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Sample Size Needed 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F0BE4C64-1305-14EA-9069-B6A6FA96EF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3BC57CC-CD35-32D1-1E8B-D68F9AF7219E}"/>
                  </a:ext>
                </a:extLst>
              </p:cNvPr>
              <p:cNvSpPr txBox="1"/>
              <p:nvPr/>
            </p:nvSpPr>
            <p:spPr>
              <a:xfrm>
                <a:off x="4176715" y="2738306"/>
                <a:ext cx="2184059" cy="8183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3BC57CC-CD35-32D1-1E8B-D68F9AF72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715" y="2738306"/>
                <a:ext cx="2184059" cy="818301"/>
              </a:xfrm>
              <a:prstGeom prst="rect">
                <a:avLst/>
              </a:prstGeom>
              <a:blipFill>
                <a:blip r:embed="rId3"/>
                <a:stretch>
                  <a:fillRect l="-2312" r="-1156" b="-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170A97-CEDB-98DE-F603-7A6C8470DC26}"/>
                  </a:ext>
                </a:extLst>
              </p:cNvPr>
              <p:cNvSpPr txBox="1"/>
              <p:nvPr/>
            </p:nvSpPr>
            <p:spPr>
              <a:xfrm>
                <a:off x="4157050" y="4567106"/>
                <a:ext cx="2065373" cy="9158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/2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170A97-CEDB-98DE-F603-7A6C8470D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7050" y="4567106"/>
                <a:ext cx="2065373" cy="915892"/>
              </a:xfrm>
              <a:prstGeom prst="rect">
                <a:avLst/>
              </a:prstGeom>
              <a:blipFill>
                <a:blip r:embed="rId4"/>
                <a:stretch>
                  <a:fillRect l="-1220" r="-610" b="-12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061230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5078C5-6CC4-87F4-26E2-CD4543865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Solve for sample size: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F0BE4C64-1305-14EA-9069-B6A6FA96EF3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Sample Size Needed 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F0BE4C64-1305-14EA-9069-B6A6FA96EF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19072D35-9CBF-7B80-9E2D-671AD738EF5D}"/>
              </a:ext>
            </a:extLst>
          </p:cNvPr>
          <p:cNvSpPr/>
          <p:nvPr/>
        </p:nvSpPr>
        <p:spPr>
          <a:xfrm>
            <a:off x="5603147" y="2620860"/>
            <a:ext cx="602498" cy="533400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F51409-D35F-D67B-2F3A-F20CDCA8739F}"/>
                  </a:ext>
                </a:extLst>
              </p:cNvPr>
              <p:cNvSpPr txBox="1"/>
              <p:nvPr/>
            </p:nvSpPr>
            <p:spPr>
              <a:xfrm>
                <a:off x="5063456" y="4245626"/>
                <a:ext cx="44237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/>
                    </a:solidFill>
                  </a:rPr>
                  <a:t>Don’t know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accent1"/>
                    </a:solidFill>
                  </a:rPr>
                  <a:t> ahead of sampling!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F51409-D35F-D67B-2F3A-F20CDCA87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3456" y="4245626"/>
                <a:ext cx="4423775" cy="461665"/>
              </a:xfrm>
              <a:prstGeom prst="rect">
                <a:avLst/>
              </a:prstGeom>
              <a:blipFill>
                <a:blip r:embed="rId3"/>
                <a:stretch>
                  <a:fillRect l="-2006" t="-10811" r="-1433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85FDA96-C8E9-8A3F-6420-4C282AC8939D}"/>
              </a:ext>
            </a:extLst>
          </p:cNvPr>
          <p:cNvCxnSpPr>
            <a:cxnSpLocks/>
            <a:stCxn id="5" idx="0"/>
          </p:cNvCxnSpPr>
          <p:nvPr/>
        </p:nvCxnSpPr>
        <p:spPr>
          <a:xfrm flipH="1" flipV="1">
            <a:off x="6095999" y="3097838"/>
            <a:ext cx="1179345" cy="1147788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50A88A-6E1F-53B6-A9DA-497765930802}"/>
                  </a:ext>
                </a:extLst>
              </p:cNvPr>
              <p:cNvSpPr txBox="1"/>
              <p:nvPr/>
            </p:nvSpPr>
            <p:spPr>
              <a:xfrm>
                <a:off x="4140272" y="2639892"/>
                <a:ext cx="2065373" cy="9158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/2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50A88A-6E1F-53B6-A9DA-497765930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272" y="2639892"/>
                <a:ext cx="2065373" cy="915892"/>
              </a:xfrm>
              <a:prstGeom prst="rect">
                <a:avLst/>
              </a:prstGeom>
              <a:blipFill>
                <a:blip r:embed="rId4"/>
                <a:stretch>
                  <a:fillRect l="-610" r="-610" b="-12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359917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5078C5-6CC4-87F4-26E2-CD4543865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Solve for sample size: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F0BE4C64-1305-14EA-9069-B6A6FA96EF3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Sample Size Needed 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F0BE4C64-1305-14EA-9069-B6A6FA96EF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19072D35-9CBF-7B80-9E2D-671AD738EF5D}"/>
              </a:ext>
            </a:extLst>
          </p:cNvPr>
          <p:cNvSpPr/>
          <p:nvPr/>
        </p:nvSpPr>
        <p:spPr>
          <a:xfrm>
            <a:off x="5603146" y="2620860"/>
            <a:ext cx="744011" cy="533400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F51409-D35F-D67B-2F3A-F20CDCA8739F}"/>
                  </a:ext>
                </a:extLst>
              </p:cNvPr>
              <p:cNvSpPr txBox="1"/>
              <p:nvPr/>
            </p:nvSpPr>
            <p:spPr>
              <a:xfrm>
                <a:off x="5063456" y="4245626"/>
                <a:ext cx="5240537" cy="4971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/>
                    </a:solidFill>
                  </a:rPr>
                  <a:t>Use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  <m:sup>
                        <m:r>
                          <a:rPr lang="en-US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accent1"/>
                    </a:solidFill>
                  </a:rPr>
                  <a:t> as best guess ahead of sampling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F51409-D35F-D67B-2F3A-F20CDCA87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3456" y="4245626"/>
                <a:ext cx="5240537" cy="497124"/>
              </a:xfrm>
              <a:prstGeom prst="rect">
                <a:avLst/>
              </a:prstGeom>
              <a:blipFill>
                <a:blip r:embed="rId3"/>
                <a:stretch>
                  <a:fillRect l="-1691" t="-2500" b="-2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85FDA96-C8E9-8A3F-6420-4C282AC8939D}"/>
              </a:ext>
            </a:extLst>
          </p:cNvPr>
          <p:cNvCxnSpPr>
            <a:cxnSpLocks/>
            <a:stCxn id="5" idx="0"/>
          </p:cNvCxnSpPr>
          <p:nvPr/>
        </p:nvCxnSpPr>
        <p:spPr>
          <a:xfrm flipH="1" flipV="1">
            <a:off x="6095999" y="3097838"/>
            <a:ext cx="1587726" cy="1147788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50A88A-6E1F-53B6-A9DA-497765930802}"/>
                  </a:ext>
                </a:extLst>
              </p:cNvPr>
              <p:cNvSpPr txBox="1"/>
              <p:nvPr/>
            </p:nvSpPr>
            <p:spPr>
              <a:xfrm>
                <a:off x="4140272" y="2639892"/>
                <a:ext cx="2206886" cy="9362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/2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50A88A-6E1F-53B6-A9DA-497765930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272" y="2639892"/>
                <a:ext cx="2206886" cy="936282"/>
              </a:xfrm>
              <a:prstGeom prst="rect">
                <a:avLst/>
              </a:prstGeom>
              <a:blipFill>
                <a:blip r:embed="rId4"/>
                <a:stretch>
                  <a:fillRect l="-571" r="-571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41080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5078C5-6CC4-87F4-26E2-CD4543865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Solve for sample size: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F0BE4C64-1305-14EA-9069-B6A6FA96EF3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Sample Size Needed 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F0BE4C64-1305-14EA-9069-B6A6FA96EF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19072D35-9CBF-7B80-9E2D-671AD738EF5D}"/>
              </a:ext>
            </a:extLst>
          </p:cNvPr>
          <p:cNvSpPr/>
          <p:nvPr/>
        </p:nvSpPr>
        <p:spPr>
          <a:xfrm>
            <a:off x="4973971" y="2639892"/>
            <a:ext cx="744011" cy="533400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F51409-D35F-D67B-2F3A-F20CDCA8739F}"/>
              </a:ext>
            </a:extLst>
          </p:cNvPr>
          <p:cNvSpPr txBox="1"/>
          <p:nvPr/>
        </p:nvSpPr>
        <p:spPr>
          <a:xfrm>
            <a:off x="4434281" y="4264658"/>
            <a:ext cx="50280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Don’t know ahead of sampling because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it depends on sample size!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85FDA96-C8E9-8A3F-6420-4C282AC8939D}"/>
              </a:ext>
            </a:extLst>
          </p:cNvPr>
          <p:cNvCxnSpPr>
            <a:cxnSpLocks/>
            <a:stCxn id="5" idx="0"/>
          </p:cNvCxnSpPr>
          <p:nvPr/>
        </p:nvCxnSpPr>
        <p:spPr>
          <a:xfrm flipH="1" flipV="1">
            <a:off x="5466824" y="3116870"/>
            <a:ext cx="1481479" cy="1147788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50A88A-6E1F-53B6-A9DA-497765930802}"/>
                  </a:ext>
                </a:extLst>
              </p:cNvPr>
              <p:cNvSpPr txBox="1"/>
              <p:nvPr/>
            </p:nvSpPr>
            <p:spPr>
              <a:xfrm>
                <a:off x="4140272" y="2639892"/>
                <a:ext cx="2206886" cy="9362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/2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50A88A-6E1F-53B6-A9DA-497765930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272" y="2639892"/>
                <a:ext cx="2206886" cy="936282"/>
              </a:xfrm>
              <a:prstGeom prst="rect">
                <a:avLst/>
              </a:prstGeom>
              <a:blipFill>
                <a:blip r:embed="rId3"/>
                <a:stretch>
                  <a:fillRect l="-571" r="-571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20075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5078C5-6CC4-87F4-26E2-CD4543865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Solve for sample size: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F0BE4C64-1305-14EA-9069-B6A6FA96EF3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Sample Size Needed 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F0BE4C64-1305-14EA-9069-B6A6FA96EF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19072D35-9CBF-7B80-9E2D-671AD738EF5D}"/>
              </a:ext>
            </a:extLst>
          </p:cNvPr>
          <p:cNvSpPr/>
          <p:nvPr/>
        </p:nvSpPr>
        <p:spPr>
          <a:xfrm>
            <a:off x="4973971" y="2639892"/>
            <a:ext cx="744011" cy="533400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F51409-D35F-D67B-2F3A-F20CDCA8739F}"/>
              </a:ext>
            </a:extLst>
          </p:cNvPr>
          <p:cNvSpPr txBox="1"/>
          <p:nvPr/>
        </p:nvSpPr>
        <p:spPr>
          <a:xfrm>
            <a:off x="4434281" y="4264658"/>
            <a:ext cx="6183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Typically use Normal distribution approximation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85FDA96-C8E9-8A3F-6420-4C282AC8939D}"/>
              </a:ext>
            </a:extLst>
          </p:cNvPr>
          <p:cNvCxnSpPr>
            <a:cxnSpLocks/>
            <a:stCxn id="5" idx="0"/>
          </p:cNvCxnSpPr>
          <p:nvPr/>
        </p:nvCxnSpPr>
        <p:spPr>
          <a:xfrm flipH="1" flipV="1">
            <a:off x="5466824" y="3116870"/>
            <a:ext cx="2059426" cy="1147788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50A88A-6E1F-53B6-A9DA-497765930802}"/>
                  </a:ext>
                </a:extLst>
              </p:cNvPr>
              <p:cNvSpPr txBox="1"/>
              <p:nvPr/>
            </p:nvSpPr>
            <p:spPr>
              <a:xfrm>
                <a:off x="4140272" y="2639892"/>
                <a:ext cx="2235420" cy="9362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/2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50A88A-6E1F-53B6-A9DA-497765930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272" y="2639892"/>
                <a:ext cx="2235420" cy="936282"/>
              </a:xfrm>
              <a:prstGeom prst="rect">
                <a:avLst/>
              </a:prstGeom>
              <a:blipFill>
                <a:blip r:embed="rId3"/>
                <a:stretch>
                  <a:fillRect l="-562" r="-56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826489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E5078C5-6CC4-87F4-26E2-CD4543865B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Solve for sample size: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In practice, typically we take a pilot sample or use previous information to get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E5078C5-6CC4-87F4-26E2-CD4543865B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F0BE4C64-1305-14EA-9069-B6A6FA96EF3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Sample Size Needed 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F0BE4C64-1305-14EA-9069-B6A6FA96EF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50A88A-6E1F-53B6-A9DA-497765930802}"/>
                  </a:ext>
                </a:extLst>
              </p:cNvPr>
              <p:cNvSpPr txBox="1"/>
              <p:nvPr/>
            </p:nvSpPr>
            <p:spPr>
              <a:xfrm>
                <a:off x="4140272" y="2639892"/>
                <a:ext cx="2235420" cy="9362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/2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50A88A-6E1F-53B6-A9DA-497765930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272" y="2639892"/>
                <a:ext cx="2235420" cy="936282"/>
              </a:xfrm>
              <a:prstGeom prst="rect">
                <a:avLst/>
              </a:prstGeom>
              <a:blipFill>
                <a:blip r:embed="rId4"/>
                <a:stretch>
                  <a:fillRect l="-562" r="-56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510296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2F4C1F1-CEA7-CB4F-DBD6-785D4F200B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To calculate the sample size needed for a confidence interval to have a certain margin of error, we can reverse the confidence interval equation to solve for sample size.</a:t>
                </a:r>
              </a:p>
              <a:p>
                <a:r>
                  <a:rPr lang="en-US" dirty="0"/>
                  <a:t>Due to not knowing certain information ahead of time 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), we need to use estimates of these values.</a:t>
                </a:r>
              </a:p>
              <a:p>
                <a:pPr lvl="1"/>
                <a:r>
                  <a:rPr lang="en-US" dirty="0"/>
                  <a:t>The best estimate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dirty="0"/>
                  <a:t> is 0.5.</a:t>
                </a:r>
              </a:p>
              <a:p>
                <a:pPr lvl="1"/>
                <a:r>
                  <a:rPr lang="en-US" dirty="0"/>
                  <a:t>The best estimate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is typically taken from previous studies or a pilot study.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2F4C1F1-CEA7-CB4F-DBD6-785D4F200B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 r="-1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0877D91C-2B0B-40AB-93E1-9EBE65BA6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261482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0B307-2DB7-8440-96AB-E473088A0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Intervals Example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C3092542-F318-6E83-827D-85F263E722DD}"/>
              </a:ext>
            </a:extLst>
          </p:cNvPr>
          <p:cNvSpPr>
            <a:spLocks/>
          </p:cNvSpPr>
          <p:nvPr/>
        </p:nvSpPr>
        <p:spPr bwMode="auto">
          <a:xfrm>
            <a:off x="2643678" y="2050910"/>
            <a:ext cx="6894047" cy="1905000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CB18F1-F355-0247-84F8-52A3BB4559A0}"/>
              </a:ext>
            </a:extLst>
          </p:cNvPr>
          <p:cNvCxnSpPr>
            <a:cxnSpLocks/>
          </p:cNvCxnSpPr>
          <p:nvPr/>
        </p:nvCxnSpPr>
        <p:spPr>
          <a:xfrm>
            <a:off x="6116011" y="2050910"/>
            <a:ext cx="0" cy="4389647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00E0575-2057-1BF6-AC84-4F08B676FA5B}"/>
              </a:ext>
            </a:extLst>
          </p:cNvPr>
          <p:cNvCxnSpPr/>
          <p:nvPr/>
        </p:nvCxnSpPr>
        <p:spPr>
          <a:xfrm>
            <a:off x="5506278" y="4505226"/>
            <a:ext cx="3101009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69872D-73EF-BA08-D5B5-4AB00D32CF31}"/>
                  </a:ext>
                </a:extLst>
              </p:cNvPr>
              <p:cNvSpPr txBox="1"/>
              <p:nvPr/>
            </p:nvSpPr>
            <p:spPr>
              <a:xfrm>
                <a:off x="6017522" y="3965849"/>
                <a:ext cx="196977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69872D-73EF-BA08-D5B5-4AB00D32C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522" y="3965849"/>
                <a:ext cx="196977" cy="276999"/>
              </a:xfrm>
              <a:prstGeom prst="rect">
                <a:avLst/>
              </a:prstGeom>
              <a:blipFill>
                <a:blip r:embed="rId2"/>
                <a:stretch>
                  <a:fillRect l="-23529" r="-17647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7CD0949-76B6-D4B4-B4FA-9A9AD6DE0B64}"/>
                  </a:ext>
                </a:extLst>
              </p:cNvPr>
              <p:cNvSpPr txBox="1"/>
              <p:nvPr/>
            </p:nvSpPr>
            <p:spPr>
              <a:xfrm>
                <a:off x="6913121" y="4366727"/>
                <a:ext cx="287322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7CD0949-76B6-D4B4-B4FA-9A9AD6DE0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3121" y="4366727"/>
                <a:ext cx="287322" cy="276999"/>
              </a:xfrm>
              <a:prstGeom prst="rect">
                <a:avLst/>
              </a:prstGeom>
              <a:blipFill>
                <a:blip r:embed="rId3"/>
                <a:stretch>
                  <a:fillRect l="-13043" r="-4348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9944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0B307-2DB7-8440-96AB-E473088A0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Intervals Example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C3092542-F318-6E83-827D-85F263E722DD}"/>
              </a:ext>
            </a:extLst>
          </p:cNvPr>
          <p:cNvSpPr>
            <a:spLocks/>
          </p:cNvSpPr>
          <p:nvPr/>
        </p:nvSpPr>
        <p:spPr bwMode="auto">
          <a:xfrm>
            <a:off x="2643678" y="2050910"/>
            <a:ext cx="6894047" cy="1905000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CB18F1-F355-0247-84F8-52A3BB4559A0}"/>
              </a:ext>
            </a:extLst>
          </p:cNvPr>
          <p:cNvCxnSpPr>
            <a:cxnSpLocks/>
          </p:cNvCxnSpPr>
          <p:nvPr/>
        </p:nvCxnSpPr>
        <p:spPr>
          <a:xfrm>
            <a:off x="6116011" y="2050910"/>
            <a:ext cx="0" cy="4389647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00E0575-2057-1BF6-AC84-4F08B676FA5B}"/>
              </a:ext>
            </a:extLst>
          </p:cNvPr>
          <p:cNvCxnSpPr/>
          <p:nvPr/>
        </p:nvCxnSpPr>
        <p:spPr>
          <a:xfrm>
            <a:off x="5506278" y="4505226"/>
            <a:ext cx="3101009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69872D-73EF-BA08-D5B5-4AB00D32CF31}"/>
                  </a:ext>
                </a:extLst>
              </p:cNvPr>
              <p:cNvSpPr txBox="1"/>
              <p:nvPr/>
            </p:nvSpPr>
            <p:spPr>
              <a:xfrm>
                <a:off x="6017522" y="3965849"/>
                <a:ext cx="196977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69872D-73EF-BA08-D5B5-4AB00D32C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522" y="3965849"/>
                <a:ext cx="196977" cy="276999"/>
              </a:xfrm>
              <a:prstGeom prst="rect">
                <a:avLst/>
              </a:prstGeom>
              <a:blipFill>
                <a:blip r:embed="rId2"/>
                <a:stretch>
                  <a:fillRect l="-23529" r="-17647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7CD0949-76B6-D4B4-B4FA-9A9AD6DE0B64}"/>
                  </a:ext>
                </a:extLst>
              </p:cNvPr>
              <p:cNvSpPr txBox="1"/>
              <p:nvPr/>
            </p:nvSpPr>
            <p:spPr>
              <a:xfrm>
                <a:off x="6913121" y="4366727"/>
                <a:ext cx="287322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7CD0949-76B6-D4B4-B4FA-9A9AD6DE0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3121" y="4366727"/>
                <a:ext cx="287322" cy="276999"/>
              </a:xfrm>
              <a:prstGeom prst="rect">
                <a:avLst/>
              </a:prstGeom>
              <a:blipFill>
                <a:blip r:embed="rId3"/>
                <a:stretch>
                  <a:fillRect l="-13043" r="-4348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2763BB5-CA16-A395-2805-3584133F56A5}"/>
              </a:ext>
            </a:extLst>
          </p:cNvPr>
          <p:cNvCxnSpPr/>
          <p:nvPr/>
        </p:nvCxnSpPr>
        <p:spPr>
          <a:xfrm>
            <a:off x="3113490" y="4866348"/>
            <a:ext cx="3101009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667789-06CD-AAFF-B5FE-B4DAE365517B}"/>
                  </a:ext>
                </a:extLst>
              </p:cNvPr>
              <p:cNvSpPr txBox="1"/>
              <p:nvPr/>
            </p:nvSpPr>
            <p:spPr>
              <a:xfrm>
                <a:off x="4520333" y="4727849"/>
                <a:ext cx="292644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667789-06CD-AAFF-B5FE-B4DAE36551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333" y="4727849"/>
                <a:ext cx="292644" cy="276999"/>
              </a:xfrm>
              <a:prstGeom prst="rect">
                <a:avLst/>
              </a:prstGeom>
              <a:blipFill>
                <a:blip r:embed="rId4"/>
                <a:stretch>
                  <a:fillRect l="-12500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97564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{EA9BD258-1D0C-9C41-8308-7D8383778504}tf10001123</Template>
  <TotalTime>47979</TotalTime>
  <Words>3675</Words>
  <Application>Microsoft Macintosh PowerPoint</Application>
  <PresentationFormat>Widescreen</PresentationFormat>
  <Paragraphs>718</Paragraphs>
  <Slides>79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4" baseType="lpstr">
      <vt:lpstr>Calibri</vt:lpstr>
      <vt:lpstr>Cambria Math</vt:lpstr>
      <vt:lpstr>Gill Sans MT</vt:lpstr>
      <vt:lpstr>Wingdings 2</vt:lpstr>
      <vt:lpstr>Dividend</vt:lpstr>
      <vt:lpstr>Interval Estimation with Data</vt:lpstr>
      <vt:lpstr>Margin of Error</vt:lpstr>
      <vt:lpstr>Margin of Error</vt:lpstr>
      <vt:lpstr>Confidence Intervals</vt:lpstr>
      <vt:lpstr>Confidence Intervals</vt:lpstr>
      <vt:lpstr>Confidence Intervals</vt:lpstr>
      <vt:lpstr>Confidence Intervals Example</vt:lpstr>
      <vt:lpstr>Confidence Intervals Example</vt:lpstr>
      <vt:lpstr>Confidence Intervals Example</vt:lpstr>
      <vt:lpstr>Confidence Intervals Example</vt:lpstr>
      <vt:lpstr>Confidence Intervals Example</vt:lpstr>
      <vt:lpstr>Confidence Intervals Example</vt:lpstr>
      <vt:lpstr>Confidence Intervals</vt:lpstr>
      <vt:lpstr>Summary</vt:lpstr>
      <vt:lpstr>Interval estimation of p ̂</vt:lpstr>
      <vt:lpstr>Margin of Error</vt:lpstr>
      <vt:lpstr>Sampling Distribution of p ̂</vt:lpstr>
      <vt:lpstr>Sampling Distribution of p ̂</vt:lpstr>
      <vt:lpstr>Empirical Rule</vt:lpstr>
      <vt:lpstr>Empirical Rule</vt:lpstr>
      <vt:lpstr>Sampling Distribution of p ̂</vt:lpstr>
      <vt:lpstr>Sampling Distribution of p ̂</vt:lpstr>
      <vt:lpstr>Sampling Distribution of p ̂</vt:lpstr>
      <vt:lpstr>Sampling Distribution of p ̂</vt:lpstr>
      <vt:lpstr>Sampling Distribution of p ̂</vt:lpstr>
      <vt:lpstr>How to Calculate z_(α/2)</vt:lpstr>
      <vt:lpstr>Sampling Distribution of p ̂</vt:lpstr>
      <vt:lpstr>Sampling Distribution of p ̂</vt:lpstr>
      <vt:lpstr>Confidence Interval for p ̂</vt:lpstr>
      <vt:lpstr>Confidence Interval for p ̂</vt:lpstr>
      <vt:lpstr>Confidence Interval for p ̂</vt:lpstr>
      <vt:lpstr>Confidence Interval for p ̂</vt:lpstr>
      <vt:lpstr>Confidence Interval for p ̂</vt:lpstr>
      <vt:lpstr>Confidence Interval Bike Data Example</vt:lpstr>
      <vt:lpstr>Confidence Interval Bike Data Example</vt:lpstr>
      <vt:lpstr>Confidence Interval Bike Data Example</vt:lpstr>
      <vt:lpstr>Confidence Interval Bike Data Example</vt:lpstr>
      <vt:lpstr>Confidence Interval Bike Data Example</vt:lpstr>
      <vt:lpstr>Confidence Interval Bike Data Example</vt:lpstr>
      <vt:lpstr>Summary</vt:lpstr>
      <vt:lpstr>Interval estimation of x ̅</vt:lpstr>
      <vt:lpstr>Margin of Error</vt:lpstr>
      <vt:lpstr>Sampling Distribution of x ̅</vt:lpstr>
      <vt:lpstr>Sampling Distribution of x ̅</vt:lpstr>
      <vt:lpstr>Sampling Distribution of x ̅</vt:lpstr>
      <vt:lpstr>Sampling Distribution of p ̂</vt:lpstr>
      <vt:lpstr>Sampling Distribution of x ̅</vt:lpstr>
      <vt:lpstr>Sampling Distribution of x ̅</vt:lpstr>
      <vt:lpstr>Unknown σ</vt:lpstr>
      <vt:lpstr>Student t - Distribution</vt:lpstr>
      <vt:lpstr>Standard Normal vs. t Distribution</vt:lpstr>
      <vt:lpstr>Sampling Distribution of x ̅</vt:lpstr>
      <vt:lpstr>Sampling Distribution of x ̅</vt:lpstr>
      <vt:lpstr>How to Calculate t_(α/2)</vt:lpstr>
      <vt:lpstr>Sampling Distribution of x ̅</vt:lpstr>
      <vt:lpstr>Sampling Distribution of x ̅</vt:lpstr>
      <vt:lpstr>Confidence Interval for x ̅</vt:lpstr>
      <vt:lpstr>Confidence Interval for x ̅</vt:lpstr>
      <vt:lpstr>Additional Assumptions</vt:lpstr>
      <vt:lpstr>Confidence Interval Bike Data Example</vt:lpstr>
      <vt:lpstr>Sampling Distribution of x ̅</vt:lpstr>
      <vt:lpstr>Confidence Interval Bike Data Example</vt:lpstr>
      <vt:lpstr>Summary</vt:lpstr>
      <vt:lpstr>Sample Size Calculation</vt:lpstr>
      <vt:lpstr>Reversing the Problem</vt:lpstr>
      <vt:lpstr>Sample Size Needed for p ̂</vt:lpstr>
      <vt:lpstr>Sample Size Needed for p ̂</vt:lpstr>
      <vt:lpstr>Sample Size Needed for p ̂</vt:lpstr>
      <vt:lpstr>Sample Size Needed for p ̂</vt:lpstr>
      <vt:lpstr>Confidence Interval Bike Data Example</vt:lpstr>
      <vt:lpstr>Confidence Interval Bike Data Example</vt:lpstr>
      <vt:lpstr>Confidence Interval Bike Data Example</vt:lpstr>
      <vt:lpstr>Sample Size Needed for x ̅</vt:lpstr>
      <vt:lpstr>Sample Size Needed for x ̅</vt:lpstr>
      <vt:lpstr>Sample Size Needed for x ̅</vt:lpstr>
      <vt:lpstr>Sample Size Needed for x ̅</vt:lpstr>
      <vt:lpstr>Sample Size Needed for x ̅</vt:lpstr>
      <vt:lpstr>Sample Size Needed for x ̅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Data?</dc:title>
  <dc:creator>Aric LaBarr</dc:creator>
  <cp:lastModifiedBy>Aric LaBarr</cp:lastModifiedBy>
  <cp:revision>363</cp:revision>
  <dcterms:created xsi:type="dcterms:W3CDTF">2022-04-04T02:16:16Z</dcterms:created>
  <dcterms:modified xsi:type="dcterms:W3CDTF">2022-09-08T18:56:58Z</dcterms:modified>
</cp:coreProperties>
</file>