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1"/>
  </p:notesMasterIdLst>
  <p:sldIdLst>
    <p:sldId id="256" r:id="rId2"/>
    <p:sldId id="337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348" r:id="rId15"/>
    <p:sldId id="327" r:id="rId16"/>
    <p:sldId id="414" r:id="rId17"/>
    <p:sldId id="350" r:id="rId18"/>
    <p:sldId id="415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2" r:id="rId35"/>
    <p:sldId id="431" r:id="rId36"/>
    <p:sldId id="434" r:id="rId37"/>
    <p:sldId id="433" r:id="rId38"/>
    <p:sldId id="435" r:id="rId39"/>
    <p:sldId id="436" r:id="rId40"/>
    <p:sldId id="370" r:id="rId41"/>
    <p:sldId id="437" r:id="rId42"/>
    <p:sldId id="438" r:id="rId43"/>
    <p:sldId id="439" r:id="rId44"/>
    <p:sldId id="440" r:id="rId45"/>
    <p:sldId id="442" r:id="rId46"/>
    <p:sldId id="441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1"/>
    <p:restoredTop sz="95680"/>
  </p:normalViewPr>
  <p:slideViewPr>
    <p:cSldViewPr snapToGrid="0" snapToObjects="1">
      <p:cViewPr varScale="1">
        <p:scale>
          <a:sx n="152" d="100"/>
          <a:sy n="152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0022-5802-6149-82BB-0EA5F4B63445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AA749-EBAC-EB4A-9796-D28EF7BB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82D0-02C7-4C7C-BDFA-470E6AFB4C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6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82D0-02C7-4C7C-BDFA-470E6AFB4C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9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82D0-02C7-4C7C-BDFA-470E6AFB4C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82D0-02C7-4C7C-BDFA-470E6AFB4C2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7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DB30D-C3B2-0E90-1BFB-2FCA2B6D69B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0AA9E-C848-FDFA-4AD1-A4247EAA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9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4.png"/><Relationship Id="rId3" Type="http://schemas.openxmlformats.org/officeDocument/2006/relationships/image" Target="../media/image13.png"/><Relationship Id="rId12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57.png"/><Relationship Id="rId3" Type="http://schemas.openxmlformats.org/officeDocument/2006/relationships/image" Target="../media/image13.png"/><Relationship Id="rId12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88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8.png"/><Relationship Id="rId7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8.png"/><Relationship Id="rId7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116.png"/><Relationship Id="rId4" Type="http://schemas.openxmlformats.org/officeDocument/2006/relationships/image" Target="../media/image103.png"/><Relationship Id="rId9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8.png"/><Relationship Id="rId7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9.png"/><Relationship Id="rId5" Type="http://schemas.openxmlformats.org/officeDocument/2006/relationships/image" Target="../media/image110.png"/><Relationship Id="rId10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88.png"/><Relationship Id="rId7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28.png"/><Relationship Id="rId5" Type="http://schemas.openxmlformats.org/officeDocument/2006/relationships/image" Target="../media/image110.png"/><Relationship Id="rId10" Type="http://schemas.openxmlformats.org/officeDocument/2006/relationships/image" Target="../media/image127.png"/><Relationship Id="rId4" Type="http://schemas.openxmlformats.org/officeDocument/2006/relationships/image" Target="../media/image103.png"/><Relationship Id="rId9" Type="http://schemas.openxmlformats.org/officeDocument/2006/relationships/image" Target="../media/image1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BA2DB-01AE-3E45-A801-90828AD1A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Interval Estimation with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99096F-9F90-944E-A4EC-FD590817C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ST101 – Dr. Aric </a:t>
            </a:r>
            <a:r>
              <a:rPr lang="en-US" dirty="0" err="1"/>
              <a:t>LaBarr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307-2DB7-8440-96AB-E47308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Example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092542-F318-6E83-827D-85F263E722DD}"/>
              </a:ext>
            </a:extLst>
          </p:cNvPr>
          <p:cNvSpPr>
            <a:spLocks/>
          </p:cNvSpPr>
          <p:nvPr/>
        </p:nvSpPr>
        <p:spPr bwMode="auto">
          <a:xfrm>
            <a:off x="2643678" y="2050910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CB18F1-F355-0247-84F8-52A3BB4559A0}"/>
              </a:ext>
            </a:extLst>
          </p:cNvPr>
          <p:cNvCxnSpPr>
            <a:cxnSpLocks/>
          </p:cNvCxnSpPr>
          <p:nvPr/>
        </p:nvCxnSpPr>
        <p:spPr>
          <a:xfrm>
            <a:off x="6116011" y="2050910"/>
            <a:ext cx="0" cy="43896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0E0575-2057-1BF6-AC84-4F08B676FA5B}"/>
              </a:ext>
            </a:extLst>
          </p:cNvPr>
          <p:cNvCxnSpPr/>
          <p:nvPr/>
        </p:nvCxnSpPr>
        <p:spPr>
          <a:xfrm>
            <a:off x="5506278" y="4505226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/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blipFill>
                <a:blip r:embed="rId2"/>
                <a:stretch>
                  <a:fillRect l="-23529" r="-1764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/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blipFill>
                <a:blip r:embed="rId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763BB5-CA16-A395-2805-3584133F56A5}"/>
              </a:ext>
            </a:extLst>
          </p:cNvPr>
          <p:cNvCxnSpPr/>
          <p:nvPr/>
        </p:nvCxnSpPr>
        <p:spPr>
          <a:xfrm>
            <a:off x="3113490" y="4866348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/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blipFill>
                <a:blip r:embed="rId4"/>
                <a:stretch>
                  <a:fillRect l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A0AE83-6562-FBEA-E7D6-41F06E16830D}"/>
              </a:ext>
            </a:extLst>
          </p:cNvPr>
          <p:cNvCxnSpPr/>
          <p:nvPr/>
        </p:nvCxnSpPr>
        <p:spPr>
          <a:xfrm>
            <a:off x="6368244" y="5168690"/>
            <a:ext cx="3101009" cy="0"/>
          </a:xfrm>
          <a:prstGeom prst="straightConnector1">
            <a:avLst/>
          </a:prstGeom>
          <a:ln w="254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3D97-23D3-3E2D-1BB4-19DE2119C991}"/>
                  </a:ext>
                </a:extLst>
              </p:cNvPr>
              <p:cNvSpPr txBox="1"/>
              <p:nvPr/>
            </p:nvSpPr>
            <p:spPr>
              <a:xfrm>
                <a:off x="7775087" y="5030191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3D97-23D3-3E2D-1BB4-19DE2119C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87" y="5030191"/>
                <a:ext cx="292644" cy="276999"/>
              </a:xfrm>
              <a:prstGeom prst="rect">
                <a:avLst/>
              </a:prstGeom>
              <a:blipFill>
                <a:blip r:embed="rId5"/>
                <a:stretch>
                  <a:fillRect l="-8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06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307-2DB7-8440-96AB-E47308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Example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092542-F318-6E83-827D-85F263E722DD}"/>
              </a:ext>
            </a:extLst>
          </p:cNvPr>
          <p:cNvSpPr>
            <a:spLocks/>
          </p:cNvSpPr>
          <p:nvPr/>
        </p:nvSpPr>
        <p:spPr bwMode="auto">
          <a:xfrm>
            <a:off x="2643678" y="2050910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CB18F1-F355-0247-84F8-52A3BB4559A0}"/>
              </a:ext>
            </a:extLst>
          </p:cNvPr>
          <p:cNvCxnSpPr>
            <a:cxnSpLocks/>
          </p:cNvCxnSpPr>
          <p:nvPr/>
        </p:nvCxnSpPr>
        <p:spPr>
          <a:xfrm>
            <a:off x="6116011" y="2050910"/>
            <a:ext cx="0" cy="43896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0E0575-2057-1BF6-AC84-4F08B676FA5B}"/>
              </a:ext>
            </a:extLst>
          </p:cNvPr>
          <p:cNvCxnSpPr/>
          <p:nvPr/>
        </p:nvCxnSpPr>
        <p:spPr>
          <a:xfrm>
            <a:off x="5506278" y="4505226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/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blipFill>
                <a:blip r:embed="rId2"/>
                <a:stretch>
                  <a:fillRect l="-23529" r="-1764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/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blipFill>
                <a:blip r:embed="rId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763BB5-CA16-A395-2805-3584133F56A5}"/>
              </a:ext>
            </a:extLst>
          </p:cNvPr>
          <p:cNvCxnSpPr/>
          <p:nvPr/>
        </p:nvCxnSpPr>
        <p:spPr>
          <a:xfrm>
            <a:off x="3113490" y="4866348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/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blipFill>
                <a:blip r:embed="rId4"/>
                <a:stretch>
                  <a:fillRect l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A0AE83-6562-FBEA-E7D6-41F06E16830D}"/>
              </a:ext>
            </a:extLst>
          </p:cNvPr>
          <p:cNvCxnSpPr/>
          <p:nvPr/>
        </p:nvCxnSpPr>
        <p:spPr>
          <a:xfrm>
            <a:off x="6368244" y="5168690"/>
            <a:ext cx="3101009" cy="0"/>
          </a:xfrm>
          <a:prstGeom prst="straightConnector1">
            <a:avLst/>
          </a:prstGeom>
          <a:ln w="254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3D97-23D3-3E2D-1BB4-19DE2119C991}"/>
                  </a:ext>
                </a:extLst>
              </p:cNvPr>
              <p:cNvSpPr txBox="1"/>
              <p:nvPr/>
            </p:nvSpPr>
            <p:spPr>
              <a:xfrm>
                <a:off x="7775087" y="5030191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3D97-23D3-3E2D-1BB4-19DE2119C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87" y="5030191"/>
                <a:ext cx="292644" cy="276999"/>
              </a:xfrm>
              <a:prstGeom prst="rect">
                <a:avLst/>
              </a:prstGeom>
              <a:blipFill>
                <a:blip r:embed="rId5"/>
                <a:stretch>
                  <a:fillRect l="-8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7C5E91-3E0B-5273-AD61-B756A318978A}"/>
              </a:ext>
            </a:extLst>
          </p:cNvPr>
          <p:cNvCxnSpPr/>
          <p:nvPr/>
        </p:nvCxnSpPr>
        <p:spPr>
          <a:xfrm>
            <a:off x="4376503" y="5514953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AE66D4-C0E9-542C-2507-9F0EBF2D77DA}"/>
                  </a:ext>
                </a:extLst>
              </p:cNvPr>
              <p:cNvSpPr txBox="1"/>
              <p:nvPr/>
            </p:nvSpPr>
            <p:spPr>
              <a:xfrm>
                <a:off x="5783346" y="5376454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AE66D4-C0E9-542C-2507-9F0EBF2D7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346" y="5376454"/>
                <a:ext cx="292644" cy="276999"/>
              </a:xfrm>
              <a:prstGeom prst="rect">
                <a:avLst/>
              </a:prstGeom>
              <a:blipFill>
                <a:blip r:embed="rId6"/>
                <a:stretch>
                  <a:fillRect l="-8333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68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307-2DB7-8440-96AB-E47308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Example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092542-F318-6E83-827D-85F263E722DD}"/>
              </a:ext>
            </a:extLst>
          </p:cNvPr>
          <p:cNvSpPr>
            <a:spLocks/>
          </p:cNvSpPr>
          <p:nvPr/>
        </p:nvSpPr>
        <p:spPr bwMode="auto">
          <a:xfrm>
            <a:off x="2643678" y="2050910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CB18F1-F355-0247-84F8-52A3BB4559A0}"/>
              </a:ext>
            </a:extLst>
          </p:cNvPr>
          <p:cNvCxnSpPr>
            <a:cxnSpLocks/>
          </p:cNvCxnSpPr>
          <p:nvPr/>
        </p:nvCxnSpPr>
        <p:spPr>
          <a:xfrm>
            <a:off x="6116011" y="2050910"/>
            <a:ext cx="0" cy="43896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0E0575-2057-1BF6-AC84-4F08B676FA5B}"/>
              </a:ext>
            </a:extLst>
          </p:cNvPr>
          <p:cNvCxnSpPr/>
          <p:nvPr/>
        </p:nvCxnSpPr>
        <p:spPr>
          <a:xfrm>
            <a:off x="5506278" y="4505226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/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blipFill>
                <a:blip r:embed="rId2"/>
                <a:stretch>
                  <a:fillRect l="-23529" r="-1764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/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blipFill>
                <a:blip r:embed="rId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763BB5-CA16-A395-2805-3584133F56A5}"/>
              </a:ext>
            </a:extLst>
          </p:cNvPr>
          <p:cNvCxnSpPr/>
          <p:nvPr/>
        </p:nvCxnSpPr>
        <p:spPr>
          <a:xfrm>
            <a:off x="3113490" y="4866348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/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blipFill>
                <a:blip r:embed="rId4"/>
                <a:stretch>
                  <a:fillRect l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A0AE83-6562-FBEA-E7D6-41F06E16830D}"/>
              </a:ext>
            </a:extLst>
          </p:cNvPr>
          <p:cNvCxnSpPr/>
          <p:nvPr/>
        </p:nvCxnSpPr>
        <p:spPr>
          <a:xfrm>
            <a:off x="6368244" y="5168690"/>
            <a:ext cx="3101009" cy="0"/>
          </a:xfrm>
          <a:prstGeom prst="straightConnector1">
            <a:avLst/>
          </a:prstGeom>
          <a:ln w="254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3D97-23D3-3E2D-1BB4-19DE2119C991}"/>
                  </a:ext>
                </a:extLst>
              </p:cNvPr>
              <p:cNvSpPr txBox="1"/>
              <p:nvPr/>
            </p:nvSpPr>
            <p:spPr>
              <a:xfrm>
                <a:off x="7775087" y="5030191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D83D97-23D3-3E2D-1BB4-19DE2119C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87" y="5030191"/>
                <a:ext cx="292644" cy="276999"/>
              </a:xfrm>
              <a:prstGeom prst="rect">
                <a:avLst/>
              </a:prstGeom>
              <a:blipFill>
                <a:blip r:embed="rId5"/>
                <a:stretch>
                  <a:fillRect l="-83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7C5E91-3E0B-5273-AD61-B756A318978A}"/>
              </a:ext>
            </a:extLst>
          </p:cNvPr>
          <p:cNvCxnSpPr/>
          <p:nvPr/>
        </p:nvCxnSpPr>
        <p:spPr>
          <a:xfrm>
            <a:off x="4376503" y="5514953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AE66D4-C0E9-542C-2507-9F0EBF2D77DA}"/>
                  </a:ext>
                </a:extLst>
              </p:cNvPr>
              <p:cNvSpPr txBox="1"/>
              <p:nvPr/>
            </p:nvSpPr>
            <p:spPr>
              <a:xfrm>
                <a:off x="5783346" y="5376454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AE66D4-C0E9-542C-2507-9F0EBF2D7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346" y="5376454"/>
                <a:ext cx="292644" cy="276999"/>
              </a:xfrm>
              <a:prstGeom prst="rect">
                <a:avLst/>
              </a:prstGeom>
              <a:blipFill>
                <a:blip r:embed="rId6"/>
                <a:stretch>
                  <a:fillRect l="-8333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6254B7-8538-9F09-C10C-84C3E3C6C091}"/>
              </a:ext>
            </a:extLst>
          </p:cNvPr>
          <p:cNvCxnSpPr/>
          <p:nvPr/>
        </p:nvCxnSpPr>
        <p:spPr>
          <a:xfrm>
            <a:off x="4139900" y="5898721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CCB90-1F9A-20AB-C824-1DB4D21E9050}"/>
                  </a:ext>
                </a:extLst>
              </p:cNvPr>
              <p:cNvSpPr txBox="1"/>
              <p:nvPr/>
            </p:nvSpPr>
            <p:spPr>
              <a:xfrm>
                <a:off x="5546743" y="5760222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CCB90-1F9A-20AB-C824-1DB4D21E9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43" y="5760222"/>
                <a:ext cx="292644" cy="276999"/>
              </a:xfrm>
              <a:prstGeom prst="rect">
                <a:avLst/>
              </a:prstGeom>
              <a:blipFill>
                <a:blip r:embed="rId7"/>
                <a:stretch>
                  <a:fillRect l="-8333" r="-416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99AF91-7921-589F-C34B-50DC4F33B4BB}"/>
              </a:ext>
            </a:extLst>
          </p:cNvPr>
          <p:cNvCxnSpPr/>
          <p:nvPr/>
        </p:nvCxnSpPr>
        <p:spPr>
          <a:xfrm>
            <a:off x="5649938" y="6276718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BF23DE-76D0-533F-EBE1-2CBC684B97DD}"/>
                  </a:ext>
                </a:extLst>
              </p:cNvPr>
              <p:cNvSpPr txBox="1"/>
              <p:nvPr/>
            </p:nvSpPr>
            <p:spPr>
              <a:xfrm>
                <a:off x="7056781" y="6138219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BF23DE-76D0-533F-EBE1-2CBC684B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781" y="6138219"/>
                <a:ext cx="292644" cy="276999"/>
              </a:xfrm>
              <a:prstGeom prst="rect">
                <a:avLst/>
              </a:prstGeom>
              <a:blipFill>
                <a:blip r:embed="rId8"/>
                <a:stretch>
                  <a:fillRect l="-8333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6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AC3BD-2B6B-ADEB-2F1F-57E14845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Confidence Intervals</a:t>
            </a:r>
            <a:r>
              <a:rPr lang="en-US" dirty="0"/>
              <a:t> are interval estimates where we say we have a certain level of </a:t>
            </a:r>
            <a:r>
              <a:rPr lang="en-US" b="1" dirty="0"/>
              <a:t>confidence</a:t>
            </a:r>
            <a:r>
              <a:rPr lang="en-US" dirty="0"/>
              <a:t> in the interval.</a:t>
            </a:r>
          </a:p>
          <a:p>
            <a:r>
              <a:rPr lang="en-US" dirty="0"/>
              <a:t>For example, we are </a:t>
            </a:r>
            <a:r>
              <a:rPr lang="en-US" b="1" dirty="0"/>
              <a:t>95% confident</a:t>
            </a:r>
            <a:r>
              <a:rPr lang="en-US" dirty="0"/>
              <a:t> that the population average daily number of total users of the bike rental company is between 4,000 and 5,000.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14025-5046-412E-4738-4D06562D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C5AEB-9D24-8229-ABB9-EC91B32A8477}"/>
              </a:ext>
            </a:extLst>
          </p:cNvPr>
          <p:cNvSpPr/>
          <p:nvPr/>
        </p:nvSpPr>
        <p:spPr>
          <a:xfrm>
            <a:off x="3518452" y="3071191"/>
            <a:ext cx="2097158" cy="437322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2DCE2-D719-5A13-DDC8-D7FCC5B22692}"/>
              </a:ext>
            </a:extLst>
          </p:cNvPr>
          <p:cNvSpPr txBox="1"/>
          <p:nvPr/>
        </p:nvSpPr>
        <p:spPr>
          <a:xfrm>
            <a:off x="965942" y="4464910"/>
            <a:ext cx="5735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accent1"/>
                </a:solidFill>
              </a:rPr>
              <a:t>NOT</a:t>
            </a:r>
            <a:r>
              <a:rPr lang="en-US" sz="2400" dirty="0">
                <a:solidFill>
                  <a:schemeClr val="accent1"/>
                </a:solidFill>
              </a:rPr>
              <a:t> 95% chance the population parameter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falls inside our one confidence interval.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218656-C803-A4F4-F018-CC3155E82E62}"/>
              </a:ext>
            </a:extLst>
          </p:cNvPr>
          <p:cNvCxnSpPr>
            <a:stCxn id="5" idx="0"/>
          </p:cNvCxnSpPr>
          <p:nvPr/>
        </p:nvCxnSpPr>
        <p:spPr>
          <a:xfrm flipV="1">
            <a:off x="3833490" y="3508513"/>
            <a:ext cx="705379" cy="95639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3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4C1F1-CEA7-CB4F-DBD6-785D4F200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 Intervals are interval estimates where we say we have a certain level of confidence in the interval.</a:t>
            </a:r>
          </a:p>
          <a:p>
            <a:r>
              <a:rPr lang="en-US" dirty="0"/>
              <a:t>Confidence implies if we were to take many samples (same size) that each produced different confidence intervals, then 95% of them would contain the true parameter.</a:t>
            </a:r>
          </a:p>
          <a:p>
            <a:r>
              <a:rPr lang="en-US" dirty="0"/>
              <a:t>Confidence is </a:t>
            </a:r>
            <a:r>
              <a:rPr lang="en-US" b="1" u="sng" dirty="0"/>
              <a:t>NOT</a:t>
            </a:r>
            <a:r>
              <a:rPr lang="en-US" dirty="0"/>
              <a:t> the chance the population parameter falls inside our one confidence interval.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8733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Interval estimation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09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Interval Estimation with Data</a:t>
            </a:r>
          </a:p>
        </p:txBody>
      </p:sp>
    </p:spTree>
    <p:extLst>
      <p:ext uri="{BB962C8B-B14F-4D97-AF65-F5344CB8AC3E}">
        <p14:creationId xmlns:p14="http://schemas.microsoft.com/office/powerpoint/2010/main" val="324912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9E4D-B7C9-7695-C705-3314CAE9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8356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interval estimate</a:t>
            </a:r>
            <a:r>
              <a:rPr lang="en-US" dirty="0"/>
              <a:t> can be computed by adding and subtracting a </a:t>
            </a:r>
            <a:r>
              <a:rPr lang="en-US" b="1" dirty="0"/>
              <a:t>margin or error</a:t>
            </a:r>
            <a:r>
              <a:rPr lang="en-US" dirty="0"/>
              <a:t> to the point estimate: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purpose of an interval estimate is to provide information about how close the point estimate is to the value of the parameter.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C45B26-57FD-BADF-0422-B878781EBC9C}"/>
                  </a:ext>
                </a:extLst>
              </p:cNvPr>
              <p:cNvSpPr txBox="1"/>
              <p:nvPr/>
            </p:nvSpPr>
            <p:spPr>
              <a:xfrm>
                <a:off x="3882765" y="3244334"/>
                <a:ext cx="4426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Point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Estimate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C45B26-57FD-BADF-0422-B878781E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765" y="3244334"/>
                <a:ext cx="4426468" cy="369332"/>
              </a:xfrm>
              <a:prstGeom prst="rect">
                <a:avLst/>
              </a:prstGeom>
              <a:blipFill>
                <a:blip r:embed="rId3"/>
                <a:stretch>
                  <a:fillRect l="-857" t="-6667" r="-57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53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plays a key role in computing the margin of error for this interval estimate.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4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2838580" y="6336973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F61F26-A510-BDCA-C32F-C5271C3DB730}"/>
              </a:ext>
            </a:extLst>
          </p:cNvPr>
          <p:cNvCxnSpPr/>
          <p:nvPr/>
        </p:nvCxnSpPr>
        <p:spPr>
          <a:xfrm flipH="1">
            <a:off x="6110558" y="3349506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5980426" y="6389711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426" y="6389711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18182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1768E-603D-80E5-4287-327A6D0BB88E}"/>
                  </a:ext>
                </a:extLst>
              </p:cNvPr>
              <p:cNvSpPr txBox="1"/>
              <p:nvPr/>
            </p:nvSpPr>
            <p:spPr>
              <a:xfrm>
                <a:off x="7275523" y="3177036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1768E-603D-80E5-4287-327A6D0BB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23" y="3177036"/>
                <a:ext cx="2224520" cy="1091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3562220" y="331338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A814-1D7C-A5E2-A94D-2DBEAB15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Rule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541B691-2DE8-69CE-2C2D-09ADB0D97FCD}"/>
              </a:ext>
            </a:extLst>
          </p:cNvPr>
          <p:cNvSpPr>
            <a:spLocks/>
          </p:cNvSpPr>
          <p:nvPr/>
        </p:nvSpPr>
        <p:spPr bwMode="auto">
          <a:xfrm>
            <a:off x="3833192" y="1889517"/>
            <a:ext cx="6705600" cy="3857825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8C88E9-3FC4-229E-2F98-7635A1A0961C}"/>
              </a:ext>
            </a:extLst>
          </p:cNvPr>
          <p:cNvCxnSpPr/>
          <p:nvPr/>
        </p:nvCxnSpPr>
        <p:spPr>
          <a:xfrm>
            <a:off x="3071192" y="5747342"/>
            <a:ext cx="8267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125EBD-FD47-6FB0-2C62-BDA516216825}"/>
              </a:ext>
            </a:extLst>
          </p:cNvPr>
          <p:cNvCxnSpPr/>
          <p:nvPr/>
        </p:nvCxnSpPr>
        <p:spPr>
          <a:xfrm>
            <a:off x="7185991" y="1889517"/>
            <a:ext cx="0" cy="3857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E18DDD-0816-AC83-FA71-096C4986BE6D}"/>
                  </a:ext>
                </a:extLst>
              </p:cNvPr>
              <p:cNvSpPr txBox="1"/>
              <p:nvPr/>
            </p:nvSpPr>
            <p:spPr>
              <a:xfrm>
                <a:off x="7074269" y="5747342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E18DDD-0816-AC83-FA71-096C4986B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69" y="5747342"/>
                <a:ext cx="261545" cy="369332"/>
              </a:xfrm>
              <a:prstGeom prst="rect">
                <a:avLst/>
              </a:prstGeom>
              <a:blipFill>
                <a:blip r:embed="rId2"/>
                <a:stretch>
                  <a:fillRect l="-18182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816B7B-B251-4BF8-3846-F618D9C610F6}"/>
              </a:ext>
            </a:extLst>
          </p:cNvPr>
          <p:cNvCxnSpPr/>
          <p:nvPr/>
        </p:nvCxnSpPr>
        <p:spPr>
          <a:xfrm>
            <a:off x="7185991" y="1889517"/>
            <a:ext cx="0" cy="3857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0139A1-81A3-88F6-56AD-95A7A1561326}"/>
              </a:ext>
            </a:extLst>
          </p:cNvPr>
          <p:cNvCxnSpPr/>
          <p:nvPr/>
        </p:nvCxnSpPr>
        <p:spPr>
          <a:xfrm>
            <a:off x="6119192" y="1676475"/>
            <a:ext cx="0" cy="40708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746AC-AFF0-4D13-BECB-9298495D9C93}"/>
              </a:ext>
            </a:extLst>
          </p:cNvPr>
          <p:cNvCxnSpPr/>
          <p:nvPr/>
        </p:nvCxnSpPr>
        <p:spPr>
          <a:xfrm flipH="1">
            <a:off x="8252792" y="1676475"/>
            <a:ext cx="14213" cy="40708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852A7-E0A5-8D4D-EFED-2C2974E7EC8A}"/>
                  </a:ext>
                </a:extLst>
              </p:cNvPr>
              <p:cNvSpPr txBox="1"/>
              <p:nvPr/>
            </p:nvSpPr>
            <p:spPr>
              <a:xfrm>
                <a:off x="6635360" y="1491810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68.26%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852A7-E0A5-8D4D-EFED-2C2974E7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60" y="1491810"/>
                <a:ext cx="1101264" cy="369332"/>
              </a:xfrm>
              <a:prstGeom prst="rect">
                <a:avLst/>
              </a:prstGeom>
              <a:blipFill>
                <a:blip r:embed="rId3"/>
                <a:stretch>
                  <a:fillRect l="-5682" r="-45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3CEC14-B5ED-D5F4-9569-25ED5D5030D3}"/>
              </a:ext>
            </a:extLst>
          </p:cNvPr>
          <p:cNvCxnSpPr>
            <a:stCxn id="10" idx="1"/>
          </p:cNvCxnSpPr>
          <p:nvPr/>
        </p:nvCxnSpPr>
        <p:spPr>
          <a:xfrm flipH="1">
            <a:off x="6119192" y="1676476"/>
            <a:ext cx="5161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0514DD-9E14-5903-E8C8-4E16DEC666D0}"/>
              </a:ext>
            </a:extLst>
          </p:cNvPr>
          <p:cNvCxnSpPr/>
          <p:nvPr/>
        </p:nvCxnSpPr>
        <p:spPr>
          <a:xfrm>
            <a:off x="7736624" y="1676475"/>
            <a:ext cx="516168" cy="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6BE1C8-7B9B-05B0-B039-5B6BFFF96DE4}"/>
                  </a:ext>
                </a:extLst>
              </p:cNvPr>
              <p:cNvSpPr txBox="1"/>
              <p:nvPr/>
            </p:nvSpPr>
            <p:spPr>
              <a:xfrm>
                <a:off x="5650795" y="5747342"/>
                <a:ext cx="98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6BE1C8-7B9B-05B0-B039-5B6BFFF96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95" y="5747342"/>
                <a:ext cx="984565" cy="369332"/>
              </a:xfrm>
              <a:prstGeom prst="rect">
                <a:avLst/>
              </a:prstGeom>
              <a:blipFill>
                <a:blip r:embed="rId4"/>
                <a:stretch>
                  <a:fillRect l="-5063" r="-50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6CEAC-7E1F-E797-BAA1-7FB3515EB531}"/>
                  </a:ext>
                </a:extLst>
              </p:cNvPr>
              <p:cNvSpPr txBox="1"/>
              <p:nvPr/>
            </p:nvSpPr>
            <p:spPr>
              <a:xfrm>
                <a:off x="7774723" y="5747342"/>
                <a:ext cx="98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6CEAC-7E1F-E797-BAA1-7FB3515E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723" y="5747342"/>
                <a:ext cx="984565" cy="369332"/>
              </a:xfrm>
              <a:prstGeom prst="rect">
                <a:avLst/>
              </a:prstGeom>
              <a:blipFill>
                <a:blip r:embed="rId5"/>
                <a:stretch>
                  <a:fillRect l="-6410" r="-512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86CF3B-7D0D-4A53-316A-DF5A14E2739D}"/>
              </a:ext>
            </a:extLst>
          </p:cNvPr>
          <p:cNvCxnSpPr/>
          <p:nvPr/>
        </p:nvCxnSpPr>
        <p:spPr>
          <a:xfrm>
            <a:off x="7185991" y="1889517"/>
            <a:ext cx="0" cy="3857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19DF36-F982-7793-D879-2CA07B61E4DF}"/>
                  </a:ext>
                </a:extLst>
              </p:cNvPr>
              <p:cNvSpPr txBox="1"/>
              <p:nvPr/>
            </p:nvSpPr>
            <p:spPr>
              <a:xfrm>
                <a:off x="6635360" y="1187010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95.44%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19DF36-F982-7793-D879-2CA07B61E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60" y="1187010"/>
                <a:ext cx="1101264" cy="369332"/>
              </a:xfrm>
              <a:prstGeom prst="rect">
                <a:avLst/>
              </a:prstGeom>
              <a:blipFill>
                <a:blip r:embed="rId6"/>
                <a:stretch>
                  <a:fillRect l="-5682" r="-45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0284F-CBA8-9B7F-48B1-AE683C351A98}"/>
              </a:ext>
            </a:extLst>
          </p:cNvPr>
          <p:cNvCxnSpPr>
            <a:stCxn id="16" idx="1"/>
          </p:cNvCxnSpPr>
          <p:nvPr/>
        </p:nvCxnSpPr>
        <p:spPr>
          <a:xfrm flipH="1">
            <a:off x="5128592" y="1371676"/>
            <a:ext cx="15067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1B3E58-8BB2-6C4C-C93A-5D032519658A}"/>
              </a:ext>
            </a:extLst>
          </p:cNvPr>
          <p:cNvCxnSpPr/>
          <p:nvPr/>
        </p:nvCxnSpPr>
        <p:spPr>
          <a:xfrm>
            <a:off x="7736624" y="1394679"/>
            <a:ext cx="15067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E23039-F0ED-0DF7-D6C2-CF608C296133}"/>
                  </a:ext>
                </a:extLst>
              </p:cNvPr>
              <p:cNvSpPr txBox="1"/>
              <p:nvPr/>
            </p:nvSpPr>
            <p:spPr>
              <a:xfrm>
                <a:off x="4636308" y="5747342"/>
                <a:ext cx="98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E23039-F0ED-0DF7-D6C2-CF608C296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08" y="5747342"/>
                <a:ext cx="984565" cy="369332"/>
              </a:xfrm>
              <a:prstGeom prst="rect">
                <a:avLst/>
              </a:prstGeom>
              <a:blipFill>
                <a:blip r:embed="rId7"/>
                <a:stretch>
                  <a:fillRect l="-6410" r="-512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92BE3A-DC18-FBD0-50DB-FE426B30E8CF}"/>
                  </a:ext>
                </a:extLst>
              </p:cNvPr>
              <p:cNvSpPr txBox="1"/>
              <p:nvPr/>
            </p:nvSpPr>
            <p:spPr>
              <a:xfrm>
                <a:off x="8789210" y="5747342"/>
                <a:ext cx="98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92BE3A-DC18-FBD0-50DB-FE426B30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210" y="5747342"/>
                <a:ext cx="984565" cy="369332"/>
              </a:xfrm>
              <a:prstGeom prst="rect">
                <a:avLst/>
              </a:prstGeom>
              <a:blipFill>
                <a:blip r:embed="rId8"/>
                <a:stretch>
                  <a:fillRect l="-6410" r="-512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7F9067-10F6-F05F-D32E-6E0A351E5F2D}"/>
              </a:ext>
            </a:extLst>
          </p:cNvPr>
          <p:cNvCxnSpPr/>
          <p:nvPr/>
        </p:nvCxnSpPr>
        <p:spPr>
          <a:xfrm>
            <a:off x="5128590" y="1371676"/>
            <a:ext cx="2" cy="4375666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381B05-845B-8E60-5C97-7EA0A44C61B2}"/>
              </a:ext>
            </a:extLst>
          </p:cNvPr>
          <p:cNvCxnSpPr/>
          <p:nvPr/>
        </p:nvCxnSpPr>
        <p:spPr>
          <a:xfrm>
            <a:off x="9243392" y="1371676"/>
            <a:ext cx="0" cy="4375666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77AB6-000C-F990-6F37-32A3938C4063}"/>
              </a:ext>
            </a:extLst>
          </p:cNvPr>
          <p:cNvCxnSpPr/>
          <p:nvPr/>
        </p:nvCxnSpPr>
        <p:spPr>
          <a:xfrm>
            <a:off x="7188054" y="1901185"/>
            <a:ext cx="0" cy="3857825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8A2A1C-07EB-B476-AD0B-C476BDED08AE}"/>
                  </a:ext>
                </a:extLst>
              </p:cNvPr>
              <p:cNvSpPr txBox="1"/>
              <p:nvPr/>
            </p:nvSpPr>
            <p:spPr>
              <a:xfrm>
                <a:off x="6637423" y="870542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99.72%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8A2A1C-07EB-B476-AD0B-C476BDED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23" y="870542"/>
                <a:ext cx="1101264" cy="369332"/>
              </a:xfrm>
              <a:prstGeom prst="rect">
                <a:avLst/>
              </a:prstGeom>
              <a:blipFill>
                <a:blip r:embed="rId9"/>
                <a:stretch>
                  <a:fillRect l="-5682" r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903B50-4B69-9CA0-800F-7172CD49C4D7}"/>
              </a:ext>
            </a:extLst>
          </p:cNvPr>
          <p:cNvCxnSpPr>
            <a:stCxn id="24" idx="1"/>
          </p:cNvCxnSpPr>
          <p:nvPr/>
        </p:nvCxnSpPr>
        <p:spPr>
          <a:xfrm flipH="1">
            <a:off x="4140055" y="1055208"/>
            <a:ext cx="24973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925477-DD78-B14D-DD7F-BD6B7C024294}"/>
              </a:ext>
            </a:extLst>
          </p:cNvPr>
          <p:cNvCxnSpPr/>
          <p:nvPr/>
        </p:nvCxnSpPr>
        <p:spPr>
          <a:xfrm>
            <a:off x="7736624" y="1038501"/>
            <a:ext cx="2497368" cy="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A7722C-F2C3-A5D5-3930-05736F5AC6C7}"/>
                  </a:ext>
                </a:extLst>
              </p:cNvPr>
              <p:cNvSpPr txBox="1"/>
              <p:nvPr/>
            </p:nvSpPr>
            <p:spPr>
              <a:xfrm>
                <a:off x="3733526" y="5759010"/>
                <a:ext cx="98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A7722C-F2C3-A5D5-3930-05736F5AC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526" y="5759010"/>
                <a:ext cx="984565" cy="369332"/>
              </a:xfrm>
              <a:prstGeom prst="rect">
                <a:avLst/>
              </a:prstGeom>
              <a:blipFill>
                <a:blip r:embed="rId10"/>
                <a:stretch>
                  <a:fillRect l="-5063" r="-50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6ADC05-FCD3-BA9B-D7CF-9E738CF0BF62}"/>
                  </a:ext>
                </a:extLst>
              </p:cNvPr>
              <p:cNvSpPr txBox="1"/>
              <p:nvPr/>
            </p:nvSpPr>
            <p:spPr>
              <a:xfrm>
                <a:off x="9782827" y="5759010"/>
                <a:ext cx="9845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6ADC05-FCD3-BA9B-D7CF-9E738CF0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827" y="5759010"/>
                <a:ext cx="984565" cy="369332"/>
              </a:xfrm>
              <a:prstGeom prst="rect">
                <a:avLst/>
              </a:prstGeom>
              <a:blipFill>
                <a:blip r:embed="rId11"/>
                <a:stretch>
                  <a:fillRect l="-6410" r="-641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928878-469D-4A1A-398C-D20BEAA3E70D}"/>
              </a:ext>
            </a:extLst>
          </p:cNvPr>
          <p:cNvCxnSpPr/>
          <p:nvPr/>
        </p:nvCxnSpPr>
        <p:spPr>
          <a:xfrm>
            <a:off x="4140055" y="1055208"/>
            <a:ext cx="0" cy="4703802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D39FDA-D4BF-7A69-4523-2DCEA131045F}"/>
              </a:ext>
            </a:extLst>
          </p:cNvPr>
          <p:cNvCxnSpPr/>
          <p:nvPr/>
        </p:nvCxnSpPr>
        <p:spPr>
          <a:xfrm>
            <a:off x="10233992" y="1038501"/>
            <a:ext cx="2063" cy="472050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8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9E4D-B7C9-7695-C705-3314CAE9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8356"/>
          </a:xfrm>
        </p:spPr>
        <p:txBody>
          <a:bodyPr>
            <a:normAutofit/>
          </a:bodyPr>
          <a:lstStyle/>
          <a:p>
            <a:r>
              <a:rPr lang="en-US" dirty="0"/>
              <a:t>A point estimator cannot be expected to provide the exact value of the population parameter.</a:t>
            </a:r>
          </a:p>
          <a:p>
            <a:r>
              <a:rPr lang="en-US" dirty="0"/>
              <a:t>An </a:t>
            </a:r>
            <a:r>
              <a:rPr lang="en-US" b="1" dirty="0"/>
              <a:t>interval estimate</a:t>
            </a:r>
            <a:r>
              <a:rPr lang="en-US" dirty="0"/>
              <a:t> can be computed by adding and subtracting a </a:t>
            </a:r>
            <a:r>
              <a:rPr lang="en-US" b="1" dirty="0"/>
              <a:t>margin or error</a:t>
            </a:r>
            <a:r>
              <a:rPr lang="en-US" dirty="0"/>
              <a:t> to the point estimate: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purpose of an interval estimate is to provide information about how close the point estimate is to the value of the parameter.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C45B26-57FD-BADF-0422-B878781EBC9C}"/>
                  </a:ext>
                </a:extLst>
              </p:cNvPr>
              <p:cNvSpPr txBox="1"/>
              <p:nvPr/>
            </p:nvSpPr>
            <p:spPr>
              <a:xfrm>
                <a:off x="3882765" y="4265008"/>
                <a:ext cx="4426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Point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Estimate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C45B26-57FD-BADF-0422-B878781E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765" y="4265008"/>
                <a:ext cx="4426468" cy="369332"/>
              </a:xfrm>
              <a:prstGeom prst="rect">
                <a:avLst/>
              </a:prstGeom>
              <a:blipFill>
                <a:blip r:embed="rId3"/>
                <a:stretch>
                  <a:fillRect l="-857" t="-6897" r="-571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33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A814-1D7C-A5E2-A94D-2DBEAB15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Rule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541B691-2DE8-69CE-2C2D-09ADB0D97FCD}"/>
              </a:ext>
            </a:extLst>
          </p:cNvPr>
          <p:cNvSpPr>
            <a:spLocks/>
          </p:cNvSpPr>
          <p:nvPr/>
        </p:nvSpPr>
        <p:spPr bwMode="auto">
          <a:xfrm>
            <a:off x="3833192" y="1889517"/>
            <a:ext cx="6705600" cy="3857825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8C88E9-3FC4-229E-2F98-7635A1A0961C}"/>
              </a:ext>
            </a:extLst>
          </p:cNvPr>
          <p:cNvCxnSpPr/>
          <p:nvPr/>
        </p:nvCxnSpPr>
        <p:spPr>
          <a:xfrm>
            <a:off x="3071192" y="5747342"/>
            <a:ext cx="82677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125EBD-FD47-6FB0-2C62-BDA516216825}"/>
              </a:ext>
            </a:extLst>
          </p:cNvPr>
          <p:cNvCxnSpPr/>
          <p:nvPr/>
        </p:nvCxnSpPr>
        <p:spPr>
          <a:xfrm>
            <a:off x="7185991" y="1889517"/>
            <a:ext cx="0" cy="3857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E18DDD-0816-AC83-FA71-096C4986BE6D}"/>
                  </a:ext>
                </a:extLst>
              </p:cNvPr>
              <p:cNvSpPr txBox="1"/>
              <p:nvPr/>
            </p:nvSpPr>
            <p:spPr>
              <a:xfrm>
                <a:off x="7074269" y="5747342"/>
                <a:ext cx="216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E18DDD-0816-AC83-FA71-096C4986B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69" y="5747342"/>
                <a:ext cx="216341" cy="307777"/>
              </a:xfrm>
              <a:prstGeom prst="rect">
                <a:avLst/>
              </a:prstGeom>
              <a:blipFill>
                <a:blip r:embed="rId2"/>
                <a:stretch>
                  <a:fillRect l="-21053" r="-2105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816B7B-B251-4BF8-3846-F618D9C610F6}"/>
              </a:ext>
            </a:extLst>
          </p:cNvPr>
          <p:cNvCxnSpPr/>
          <p:nvPr/>
        </p:nvCxnSpPr>
        <p:spPr>
          <a:xfrm>
            <a:off x="7185991" y="1889517"/>
            <a:ext cx="0" cy="3857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0139A1-81A3-88F6-56AD-95A7A1561326}"/>
              </a:ext>
            </a:extLst>
          </p:cNvPr>
          <p:cNvCxnSpPr/>
          <p:nvPr/>
        </p:nvCxnSpPr>
        <p:spPr>
          <a:xfrm>
            <a:off x="6119192" y="1676475"/>
            <a:ext cx="0" cy="40708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C746AC-AFF0-4D13-BECB-9298495D9C93}"/>
              </a:ext>
            </a:extLst>
          </p:cNvPr>
          <p:cNvCxnSpPr/>
          <p:nvPr/>
        </p:nvCxnSpPr>
        <p:spPr>
          <a:xfrm flipH="1">
            <a:off x="8252792" y="1676475"/>
            <a:ext cx="14213" cy="407086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852A7-E0A5-8D4D-EFED-2C2974E7EC8A}"/>
                  </a:ext>
                </a:extLst>
              </p:cNvPr>
              <p:cNvSpPr txBox="1"/>
              <p:nvPr/>
            </p:nvSpPr>
            <p:spPr>
              <a:xfrm>
                <a:off x="6635360" y="1491810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68.26%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8852A7-E0A5-8D4D-EFED-2C2974E7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60" y="1491810"/>
                <a:ext cx="1101264" cy="369332"/>
              </a:xfrm>
              <a:prstGeom prst="rect">
                <a:avLst/>
              </a:prstGeom>
              <a:blipFill>
                <a:blip r:embed="rId3"/>
                <a:stretch>
                  <a:fillRect l="-5682" r="-45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3CEC14-B5ED-D5F4-9569-25ED5D5030D3}"/>
              </a:ext>
            </a:extLst>
          </p:cNvPr>
          <p:cNvCxnSpPr>
            <a:stCxn id="10" idx="1"/>
          </p:cNvCxnSpPr>
          <p:nvPr/>
        </p:nvCxnSpPr>
        <p:spPr>
          <a:xfrm flipH="1">
            <a:off x="6119192" y="1676476"/>
            <a:ext cx="5161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0514DD-9E14-5903-E8C8-4E16DEC666D0}"/>
              </a:ext>
            </a:extLst>
          </p:cNvPr>
          <p:cNvCxnSpPr/>
          <p:nvPr/>
        </p:nvCxnSpPr>
        <p:spPr>
          <a:xfrm>
            <a:off x="7736624" y="1676475"/>
            <a:ext cx="516168" cy="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6BE1C8-7B9B-05B0-B039-5B6BFFF96DE4}"/>
                  </a:ext>
                </a:extLst>
              </p:cNvPr>
              <p:cNvSpPr txBox="1"/>
              <p:nvPr/>
            </p:nvSpPr>
            <p:spPr>
              <a:xfrm>
                <a:off x="5722465" y="5747342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6BE1C8-7B9B-05B0-B039-5B6BFFF96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465" y="5747342"/>
                <a:ext cx="930126" cy="331437"/>
              </a:xfrm>
              <a:prstGeom prst="rect">
                <a:avLst/>
              </a:prstGeom>
              <a:blipFill>
                <a:blip r:embed="rId4"/>
                <a:stretch>
                  <a:fillRect l="-5405" r="-2703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6CEAC-7E1F-E797-BAA1-7FB3515EB531}"/>
                  </a:ext>
                </a:extLst>
              </p:cNvPr>
              <p:cNvSpPr txBox="1"/>
              <p:nvPr/>
            </p:nvSpPr>
            <p:spPr>
              <a:xfrm>
                <a:off x="7774723" y="5747342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6CEAC-7E1F-E797-BAA1-7FB3515E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723" y="5747342"/>
                <a:ext cx="930126" cy="331437"/>
              </a:xfrm>
              <a:prstGeom prst="rect">
                <a:avLst/>
              </a:prstGeom>
              <a:blipFill>
                <a:blip r:embed="rId5"/>
                <a:stretch>
                  <a:fillRect l="-5405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86CF3B-7D0D-4A53-316A-DF5A14E2739D}"/>
              </a:ext>
            </a:extLst>
          </p:cNvPr>
          <p:cNvCxnSpPr/>
          <p:nvPr/>
        </p:nvCxnSpPr>
        <p:spPr>
          <a:xfrm>
            <a:off x="7185991" y="1889517"/>
            <a:ext cx="0" cy="38578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19DF36-F982-7793-D879-2CA07B61E4DF}"/>
                  </a:ext>
                </a:extLst>
              </p:cNvPr>
              <p:cNvSpPr txBox="1"/>
              <p:nvPr/>
            </p:nvSpPr>
            <p:spPr>
              <a:xfrm>
                <a:off x="6635360" y="1187010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95.44%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19DF36-F982-7793-D879-2CA07B61E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60" y="1187010"/>
                <a:ext cx="1101264" cy="369332"/>
              </a:xfrm>
              <a:prstGeom prst="rect">
                <a:avLst/>
              </a:prstGeom>
              <a:blipFill>
                <a:blip r:embed="rId6"/>
                <a:stretch>
                  <a:fillRect l="-5682" r="-454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0284F-CBA8-9B7F-48B1-AE683C351A98}"/>
              </a:ext>
            </a:extLst>
          </p:cNvPr>
          <p:cNvCxnSpPr>
            <a:stCxn id="16" idx="1"/>
          </p:cNvCxnSpPr>
          <p:nvPr/>
        </p:nvCxnSpPr>
        <p:spPr>
          <a:xfrm flipH="1">
            <a:off x="5128592" y="1371676"/>
            <a:ext cx="15067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1B3E58-8BB2-6C4C-C93A-5D032519658A}"/>
              </a:ext>
            </a:extLst>
          </p:cNvPr>
          <p:cNvCxnSpPr/>
          <p:nvPr/>
        </p:nvCxnSpPr>
        <p:spPr>
          <a:xfrm>
            <a:off x="7736624" y="1394679"/>
            <a:ext cx="15067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E23039-F0ED-0DF7-D6C2-CF608C296133}"/>
                  </a:ext>
                </a:extLst>
              </p:cNvPr>
              <p:cNvSpPr txBox="1"/>
              <p:nvPr/>
            </p:nvSpPr>
            <p:spPr>
              <a:xfrm>
                <a:off x="4714971" y="5747342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E23039-F0ED-0DF7-D6C2-CF608C296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971" y="5747342"/>
                <a:ext cx="930126" cy="331437"/>
              </a:xfrm>
              <a:prstGeom prst="rect">
                <a:avLst/>
              </a:prstGeom>
              <a:blipFill>
                <a:blip r:embed="rId7"/>
                <a:stretch>
                  <a:fillRect l="-5405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92BE3A-DC18-FBD0-50DB-FE426B30E8CF}"/>
                  </a:ext>
                </a:extLst>
              </p:cNvPr>
              <p:cNvSpPr txBox="1"/>
              <p:nvPr/>
            </p:nvSpPr>
            <p:spPr>
              <a:xfrm>
                <a:off x="8839460" y="5747342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92BE3A-DC18-FBD0-50DB-FE426B30E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460" y="5747342"/>
                <a:ext cx="930126" cy="331437"/>
              </a:xfrm>
              <a:prstGeom prst="rect">
                <a:avLst/>
              </a:prstGeom>
              <a:blipFill>
                <a:blip r:embed="rId8"/>
                <a:stretch>
                  <a:fillRect l="-6757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7F9067-10F6-F05F-D32E-6E0A351E5F2D}"/>
              </a:ext>
            </a:extLst>
          </p:cNvPr>
          <p:cNvCxnSpPr/>
          <p:nvPr/>
        </p:nvCxnSpPr>
        <p:spPr>
          <a:xfrm>
            <a:off x="5128590" y="1371676"/>
            <a:ext cx="2" cy="4375666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381B05-845B-8E60-5C97-7EA0A44C61B2}"/>
              </a:ext>
            </a:extLst>
          </p:cNvPr>
          <p:cNvCxnSpPr/>
          <p:nvPr/>
        </p:nvCxnSpPr>
        <p:spPr>
          <a:xfrm>
            <a:off x="9243392" y="1371676"/>
            <a:ext cx="0" cy="4375666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277AB6-000C-F990-6F37-32A3938C4063}"/>
              </a:ext>
            </a:extLst>
          </p:cNvPr>
          <p:cNvCxnSpPr/>
          <p:nvPr/>
        </p:nvCxnSpPr>
        <p:spPr>
          <a:xfrm>
            <a:off x="7188054" y="1901185"/>
            <a:ext cx="0" cy="3857825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8A2A1C-07EB-B476-AD0B-C476BDED08AE}"/>
                  </a:ext>
                </a:extLst>
              </p:cNvPr>
              <p:cNvSpPr txBox="1"/>
              <p:nvPr/>
            </p:nvSpPr>
            <p:spPr>
              <a:xfrm>
                <a:off x="6637423" y="870542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99.72%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8A2A1C-07EB-B476-AD0B-C476BDED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23" y="870542"/>
                <a:ext cx="1101264" cy="369332"/>
              </a:xfrm>
              <a:prstGeom prst="rect">
                <a:avLst/>
              </a:prstGeom>
              <a:blipFill>
                <a:blip r:embed="rId9"/>
                <a:stretch>
                  <a:fillRect l="-5682" r="-568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903B50-4B69-9CA0-800F-7172CD49C4D7}"/>
              </a:ext>
            </a:extLst>
          </p:cNvPr>
          <p:cNvCxnSpPr>
            <a:stCxn id="24" idx="1"/>
          </p:cNvCxnSpPr>
          <p:nvPr/>
        </p:nvCxnSpPr>
        <p:spPr>
          <a:xfrm flipH="1">
            <a:off x="4140055" y="1055208"/>
            <a:ext cx="2497368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925477-DD78-B14D-DD7F-BD6B7C024294}"/>
              </a:ext>
            </a:extLst>
          </p:cNvPr>
          <p:cNvCxnSpPr/>
          <p:nvPr/>
        </p:nvCxnSpPr>
        <p:spPr>
          <a:xfrm>
            <a:off x="7736624" y="1038501"/>
            <a:ext cx="2497368" cy="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A7722C-F2C3-A5D5-3930-05736F5AC6C7}"/>
                  </a:ext>
                </a:extLst>
              </p:cNvPr>
              <p:cNvSpPr txBox="1"/>
              <p:nvPr/>
            </p:nvSpPr>
            <p:spPr>
              <a:xfrm>
                <a:off x="3733526" y="5759010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A7722C-F2C3-A5D5-3930-05736F5AC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526" y="5759010"/>
                <a:ext cx="930126" cy="331437"/>
              </a:xfrm>
              <a:prstGeom prst="rect">
                <a:avLst/>
              </a:prstGeom>
              <a:blipFill>
                <a:blip r:embed="rId10"/>
                <a:stretch>
                  <a:fillRect l="-5333" r="-1333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6ADC05-FCD3-BA9B-D7CF-9E738CF0BF62}"/>
                  </a:ext>
                </a:extLst>
              </p:cNvPr>
              <p:cNvSpPr txBox="1"/>
              <p:nvPr/>
            </p:nvSpPr>
            <p:spPr>
              <a:xfrm>
                <a:off x="9821764" y="5759010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6ADC05-FCD3-BA9B-D7CF-9E738CF0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764" y="5759010"/>
                <a:ext cx="930126" cy="331437"/>
              </a:xfrm>
              <a:prstGeom prst="rect">
                <a:avLst/>
              </a:prstGeom>
              <a:blipFill>
                <a:blip r:embed="rId11"/>
                <a:stretch>
                  <a:fillRect l="-6757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928878-469D-4A1A-398C-D20BEAA3E70D}"/>
              </a:ext>
            </a:extLst>
          </p:cNvPr>
          <p:cNvCxnSpPr/>
          <p:nvPr/>
        </p:nvCxnSpPr>
        <p:spPr>
          <a:xfrm>
            <a:off x="4140055" y="1055208"/>
            <a:ext cx="0" cy="4703802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D39FDA-D4BF-7A69-4523-2DCEA131045F}"/>
              </a:ext>
            </a:extLst>
          </p:cNvPr>
          <p:cNvCxnSpPr/>
          <p:nvPr/>
        </p:nvCxnSpPr>
        <p:spPr>
          <a:xfrm>
            <a:off x="10233992" y="1038501"/>
            <a:ext cx="2063" cy="472050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070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272156" y="2828454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95.44%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156" y="2828454"/>
                <a:ext cx="1101264" cy="369332"/>
              </a:xfrm>
              <a:prstGeom prst="rect">
                <a:avLst/>
              </a:prstGeom>
              <a:blipFill>
                <a:blip r:embed="rId5"/>
                <a:stretch>
                  <a:fillRect l="-5682" r="-56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436668" y="3036123"/>
            <a:ext cx="1047492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/>
              <p:nvPr/>
            </p:nvSpPr>
            <p:spPr>
              <a:xfrm>
                <a:off x="5591064" y="6280617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64" y="6280617"/>
                <a:ext cx="930126" cy="331437"/>
              </a:xfrm>
              <a:prstGeom prst="rect">
                <a:avLst/>
              </a:prstGeom>
              <a:blipFill>
                <a:blip r:embed="rId6"/>
                <a:stretch>
                  <a:fillRect l="-6757" r="-135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/>
              <p:nvPr/>
            </p:nvSpPr>
            <p:spPr>
              <a:xfrm>
                <a:off x="9008969" y="6290319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69" y="6290319"/>
                <a:ext cx="930126" cy="331437"/>
              </a:xfrm>
              <a:prstGeom prst="rect">
                <a:avLst/>
              </a:prstGeom>
              <a:blipFill>
                <a:blip r:embed="rId7"/>
                <a:stretch>
                  <a:fillRect l="-5405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178188-090A-4573-53D8-C28D4D7B89C9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178188-090A-4573-53D8-C28D4D7B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64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272156" y="2828454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95.44%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156" y="2828454"/>
                <a:ext cx="1101264" cy="369332"/>
              </a:xfrm>
              <a:prstGeom prst="rect">
                <a:avLst/>
              </a:prstGeom>
              <a:blipFill>
                <a:blip r:embed="rId5"/>
                <a:stretch>
                  <a:fillRect l="-5682" r="-56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436668" y="3036123"/>
            <a:ext cx="1047492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/>
              <p:nvPr/>
            </p:nvSpPr>
            <p:spPr>
              <a:xfrm>
                <a:off x="5591064" y="6280617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64" y="6280617"/>
                <a:ext cx="930126" cy="331437"/>
              </a:xfrm>
              <a:prstGeom prst="rect">
                <a:avLst/>
              </a:prstGeom>
              <a:blipFill>
                <a:blip r:embed="rId6"/>
                <a:stretch>
                  <a:fillRect l="-6757" r="-135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/>
              <p:nvPr/>
            </p:nvSpPr>
            <p:spPr>
              <a:xfrm>
                <a:off x="9008969" y="6290319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69" y="6290319"/>
                <a:ext cx="930126" cy="331437"/>
              </a:xfrm>
              <a:prstGeom prst="rect">
                <a:avLst/>
              </a:prstGeom>
              <a:blipFill>
                <a:blip r:embed="rId7"/>
                <a:stretch>
                  <a:fillRect l="-5405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124D8A-2F8A-B80F-C265-3BC365A1D4C8}"/>
                  </a:ext>
                </a:extLst>
              </p:cNvPr>
              <p:cNvSpPr txBox="1"/>
              <p:nvPr/>
            </p:nvSpPr>
            <p:spPr>
              <a:xfrm>
                <a:off x="1460776" y="5078314"/>
                <a:ext cx="2674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124D8A-2F8A-B80F-C265-3BC365A1D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776" y="5078314"/>
                <a:ext cx="2674963" cy="369332"/>
              </a:xfrm>
              <a:prstGeom prst="rect">
                <a:avLst/>
              </a:prstGeom>
              <a:blipFill>
                <a:blip r:embed="rId8"/>
                <a:stretch>
                  <a:fillRect l="-1896" t="-12903" r="-189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92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272156" y="2828454"/>
                <a:ext cx="1101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95.44%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156" y="2828454"/>
                <a:ext cx="1101264" cy="369332"/>
              </a:xfrm>
              <a:prstGeom prst="rect">
                <a:avLst/>
              </a:prstGeom>
              <a:blipFill>
                <a:blip r:embed="rId5"/>
                <a:stretch>
                  <a:fillRect l="-5682" r="-56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436668" y="3036123"/>
            <a:ext cx="1047492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/>
              <p:nvPr/>
            </p:nvSpPr>
            <p:spPr>
              <a:xfrm>
                <a:off x="5591064" y="6280617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64" y="6280617"/>
                <a:ext cx="930126" cy="331437"/>
              </a:xfrm>
              <a:prstGeom prst="rect">
                <a:avLst/>
              </a:prstGeom>
              <a:blipFill>
                <a:blip r:embed="rId6"/>
                <a:stretch>
                  <a:fillRect l="-6757" r="-135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/>
              <p:nvPr/>
            </p:nvSpPr>
            <p:spPr>
              <a:xfrm>
                <a:off x="9008969" y="6290319"/>
                <a:ext cx="93012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969" y="6290319"/>
                <a:ext cx="930126" cy="331437"/>
              </a:xfrm>
              <a:prstGeom prst="rect">
                <a:avLst/>
              </a:prstGeom>
              <a:blipFill>
                <a:blip r:embed="rId7"/>
                <a:stretch>
                  <a:fillRect l="-5405" r="-135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5289008" y="5957239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9498482" y="5930897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5001436" y="5310545"/>
                <a:ext cx="931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2.28%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36" y="5310545"/>
                <a:ext cx="931345" cy="369332"/>
              </a:xfrm>
              <a:prstGeom prst="rect">
                <a:avLst/>
              </a:prstGeom>
              <a:blipFill>
                <a:blip r:embed="rId9"/>
                <a:stretch>
                  <a:fillRect l="-5333" r="-6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5600204" y="5679877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F15289-4090-781B-A4A7-17D0079F9C66}"/>
                  </a:ext>
                </a:extLst>
              </p:cNvPr>
              <p:cNvSpPr txBox="1"/>
              <p:nvPr/>
            </p:nvSpPr>
            <p:spPr>
              <a:xfrm>
                <a:off x="10111023" y="5310545"/>
                <a:ext cx="931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2.28%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F15289-4090-781B-A4A7-17D0079F9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23" y="5310545"/>
                <a:ext cx="931345" cy="369332"/>
              </a:xfrm>
              <a:prstGeom prst="rect">
                <a:avLst/>
              </a:prstGeom>
              <a:blipFill>
                <a:blip r:embed="rId10"/>
                <a:stretch>
                  <a:fillRect l="-6757" r="-67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9793516" y="5649162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2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430055" y="2828454"/>
                <a:ext cx="814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055" y="2828454"/>
                <a:ext cx="814582" cy="369332"/>
              </a:xfrm>
              <a:prstGeom prst="rect">
                <a:avLst/>
              </a:prstGeom>
              <a:blipFill>
                <a:blip r:embed="rId5"/>
                <a:stretch>
                  <a:fillRect l="-7813" r="-3125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348870" y="3036123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/>
              <p:nvPr/>
            </p:nvSpPr>
            <p:spPr>
              <a:xfrm>
                <a:off x="5404363" y="6280617"/>
                <a:ext cx="1429046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63" y="6280617"/>
                <a:ext cx="1429046" cy="335285"/>
              </a:xfrm>
              <a:prstGeom prst="rect">
                <a:avLst/>
              </a:prstGeom>
              <a:blipFill>
                <a:blip r:embed="rId6"/>
                <a:stretch>
                  <a:fillRect l="-3509" r="-87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/>
              <p:nvPr/>
            </p:nvSpPr>
            <p:spPr>
              <a:xfrm>
                <a:off x="8769637" y="6290319"/>
                <a:ext cx="1429045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637" y="6290319"/>
                <a:ext cx="1429045" cy="335285"/>
              </a:xfrm>
              <a:prstGeom prst="rect">
                <a:avLst/>
              </a:prstGeom>
              <a:blipFill>
                <a:blip r:embed="rId7"/>
                <a:stretch>
                  <a:fillRect l="-3509" r="-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5289008" y="5957239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9498482" y="5930897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5001436" y="5310545"/>
                <a:ext cx="5992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436" y="5310545"/>
                <a:ext cx="599203" cy="369332"/>
              </a:xfrm>
              <a:prstGeom prst="rect">
                <a:avLst/>
              </a:prstGeom>
              <a:blipFill>
                <a:blip r:embed="rId9"/>
                <a:stretch>
                  <a:fillRect l="-4082" r="-81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5600204" y="5679877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F15289-4090-781B-A4A7-17D0079F9C66}"/>
                  </a:ext>
                </a:extLst>
              </p:cNvPr>
              <p:cNvSpPr txBox="1"/>
              <p:nvPr/>
            </p:nvSpPr>
            <p:spPr>
              <a:xfrm>
                <a:off x="10111023" y="5310545"/>
                <a:ext cx="5992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F15289-4090-781B-A4A7-17D0079F9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023" y="5310545"/>
                <a:ext cx="599203" cy="369332"/>
              </a:xfrm>
              <a:prstGeom prst="rect">
                <a:avLst/>
              </a:prstGeom>
              <a:blipFill>
                <a:blip r:embed="rId10"/>
                <a:stretch>
                  <a:fillRect l="-6250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9793516" y="5649162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1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549727" y="2828454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27" y="2828454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1071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348870" y="3036123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5289008" y="5957239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9498482" y="5930897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4283194" y="499972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94" y="4999729"/>
                <a:ext cx="1331518" cy="698974"/>
              </a:xfrm>
              <a:prstGeom prst="rect">
                <a:avLst/>
              </a:prstGeom>
              <a:blipFill>
                <a:blip r:embed="rId9"/>
                <a:stretch>
                  <a:fillRect l="-4717" t="-1786" r="-47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5600204" y="5679877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9793516" y="5649162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10198621" y="51076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621" y="5107695"/>
                <a:ext cx="1331518" cy="698974"/>
              </a:xfrm>
              <a:prstGeom prst="rect">
                <a:avLst/>
              </a:prstGeom>
              <a:blipFill>
                <a:blip r:embed="rId10"/>
                <a:stretch>
                  <a:fillRect l="-4762" t="-3571" r="-57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B8543-C3BD-C88A-2842-7AFE6321B1D0}"/>
                  </a:ext>
                </a:extLst>
              </p:cNvPr>
              <p:cNvSpPr txBox="1"/>
              <p:nvPr/>
            </p:nvSpPr>
            <p:spPr>
              <a:xfrm>
                <a:off x="2547636" y="6290319"/>
                <a:ext cx="1902316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B8543-C3BD-C88A-2842-7AFE6321B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36" y="6290319"/>
                <a:ext cx="1902316" cy="494815"/>
              </a:xfrm>
              <a:prstGeom prst="rect">
                <a:avLst/>
              </a:prstGeom>
              <a:blipFill>
                <a:blip r:embed="rId11"/>
                <a:stretch>
                  <a:fillRect l="-5298" t="-10000" r="-39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70FA88-CB47-3E68-87FD-E40537B9D750}"/>
              </a:ext>
            </a:extLst>
          </p:cNvPr>
          <p:cNvCxnSpPr>
            <a:stCxn id="7" idx="3"/>
          </p:cNvCxnSpPr>
          <p:nvPr/>
        </p:nvCxnSpPr>
        <p:spPr>
          <a:xfrm flipV="1">
            <a:off x="4449952" y="6537726"/>
            <a:ext cx="919002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/>
              <p:nvPr/>
            </p:nvSpPr>
            <p:spPr>
              <a:xfrm>
                <a:off x="5404363" y="6280617"/>
                <a:ext cx="1429046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63" y="6280617"/>
                <a:ext cx="1429046" cy="335285"/>
              </a:xfrm>
              <a:prstGeom prst="rect">
                <a:avLst/>
              </a:prstGeom>
              <a:blipFill>
                <a:blip r:embed="rId12"/>
                <a:stretch>
                  <a:fillRect l="-3509" r="-87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/>
              <p:nvPr/>
            </p:nvSpPr>
            <p:spPr>
              <a:xfrm>
                <a:off x="8769637" y="6290319"/>
                <a:ext cx="1429045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637" y="6290319"/>
                <a:ext cx="1429045" cy="335285"/>
              </a:xfrm>
              <a:prstGeom prst="rect">
                <a:avLst/>
              </a:prstGeom>
              <a:blipFill>
                <a:blip r:embed="rId13"/>
                <a:stretch>
                  <a:fillRect l="-3509" r="-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93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1FF74-6860-B0FB-025A-D3FDEC3744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1FF74-6860-B0FB-025A-D3FDEC374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1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A68A96-2098-1AB1-B9AE-18EF2897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90723"/>
              </p:ext>
            </p:extLst>
          </p:nvPr>
        </p:nvGraphicFramePr>
        <p:xfrm>
          <a:off x="1981196" y="2534175"/>
          <a:ext cx="8229607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F92A0-F4F5-7EE0-348B-3CFE3C7A2A59}"/>
                  </a:ext>
                </a:extLst>
              </p:cNvPr>
              <p:cNvSpPr txBox="1"/>
              <p:nvPr/>
            </p:nvSpPr>
            <p:spPr>
              <a:xfrm>
                <a:off x="4267196" y="6028710"/>
                <a:ext cx="24001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 ?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=0.025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0F92A0-F4F5-7EE0-348B-3CFE3C7A2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6" y="6028710"/>
                <a:ext cx="2400144" cy="369332"/>
              </a:xfrm>
              <a:prstGeom prst="rect">
                <a:avLst/>
              </a:prstGeom>
              <a:blipFill>
                <a:blip r:embed="rId3"/>
                <a:stretch>
                  <a:fillRect l="-2105" t="-6452" r="-2105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E17C3DED-7F05-C3D6-61F5-8472E401A51C}"/>
              </a:ext>
            </a:extLst>
          </p:cNvPr>
          <p:cNvSpPr/>
          <p:nvPr/>
        </p:nvSpPr>
        <p:spPr>
          <a:xfrm>
            <a:off x="7355229" y="2419875"/>
            <a:ext cx="457200" cy="533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32CE63-9FB9-9AC6-DAAD-C9FBFB7DB879}"/>
              </a:ext>
            </a:extLst>
          </p:cNvPr>
          <p:cNvSpPr/>
          <p:nvPr/>
        </p:nvSpPr>
        <p:spPr>
          <a:xfrm>
            <a:off x="1981196" y="3164622"/>
            <a:ext cx="572219" cy="533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CFE4B0-BD5E-F72A-2BAD-4BC707937364}"/>
              </a:ext>
            </a:extLst>
          </p:cNvPr>
          <p:cNvSpPr/>
          <p:nvPr/>
        </p:nvSpPr>
        <p:spPr>
          <a:xfrm>
            <a:off x="7221519" y="3164622"/>
            <a:ext cx="724619" cy="533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300688-6D01-DD32-9C5C-5DBD23E7191A}"/>
              </a:ext>
            </a:extLst>
          </p:cNvPr>
          <p:cNvCxnSpPr>
            <a:stCxn id="7" idx="0"/>
            <a:endCxn id="5" idx="4"/>
          </p:cNvCxnSpPr>
          <p:nvPr/>
        </p:nvCxnSpPr>
        <p:spPr>
          <a:xfrm flipV="1">
            <a:off x="7583829" y="2953275"/>
            <a:ext cx="0" cy="211347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1C39E1-C637-ACE6-162D-199CE0BC6055}"/>
              </a:ext>
            </a:extLst>
          </p:cNvPr>
          <p:cNvCxnSpPr>
            <a:stCxn id="7" idx="2"/>
            <a:endCxn id="6" idx="6"/>
          </p:cNvCxnSpPr>
          <p:nvPr/>
        </p:nvCxnSpPr>
        <p:spPr>
          <a:xfrm flipH="1">
            <a:off x="2553415" y="3431322"/>
            <a:ext cx="4668104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E1369C-487E-EE5D-E35A-AD3FAE06BDE8}"/>
              </a:ext>
            </a:extLst>
          </p:cNvPr>
          <p:cNvCxnSpPr>
            <a:stCxn id="4" idx="3"/>
            <a:endCxn id="7" idx="4"/>
          </p:cNvCxnSpPr>
          <p:nvPr/>
        </p:nvCxnSpPr>
        <p:spPr>
          <a:xfrm flipV="1">
            <a:off x="6667340" y="3698022"/>
            <a:ext cx="916489" cy="2515354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5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549727" y="2828454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27" y="2828454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1071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348870" y="3036123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/>
              <p:nvPr/>
            </p:nvSpPr>
            <p:spPr>
              <a:xfrm>
                <a:off x="5484705" y="6280617"/>
                <a:ext cx="1268361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−1.96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D14DCA-ABE2-CD9D-4728-2A01808A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05" y="6280617"/>
                <a:ext cx="1268361" cy="331437"/>
              </a:xfrm>
              <a:prstGeom prst="rect">
                <a:avLst/>
              </a:prstGeom>
              <a:blipFill>
                <a:blip r:embed="rId6"/>
                <a:stretch>
                  <a:fillRect l="-5000" r="-1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/>
              <p:nvPr/>
            </p:nvSpPr>
            <p:spPr>
              <a:xfrm>
                <a:off x="8875101" y="6290319"/>
                <a:ext cx="1268361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+1.96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D4DCBE-F2C9-8D8A-5237-AC15E742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101" y="6290319"/>
                <a:ext cx="1268361" cy="331437"/>
              </a:xfrm>
              <a:prstGeom prst="rect">
                <a:avLst/>
              </a:prstGeom>
              <a:blipFill>
                <a:blip r:embed="rId7"/>
                <a:stretch>
                  <a:fillRect l="-3960" r="-990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5289008" y="5957239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9498482" y="5930897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4283194" y="499972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94" y="4999729"/>
                <a:ext cx="1331518" cy="698974"/>
              </a:xfrm>
              <a:prstGeom prst="rect">
                <a:avLst/>
              </a:prstGeom>
              <a:blipFill>
                <a:blip r:embed="rId9"/>
                <a:stretch>
                  <a:fillRect l="-4717" t="-1786" r="-47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5600204" y="5679877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9793516" y="5649162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10198621" y="51076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621" y="5107695"/>
                <a:ext cx="1331518" cy="698974"/>
              </a:xfrm>
              <a:prstGeom prst="rect">
                <a:avLst/>
              </a:prstGeom>
              <a:blipFill>
                <a:blip r:embed="rId10"/>
                <a:stretch>
                  <a:fillRect l="-4762" t="-3571" r="-57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B8543-C3BD-C88A-2842-7AFE6321B1D0}"/>
                  </a:ext>
                </a:extLst>
              </p:cNvPr>
              <p:cNvSpPr txBox="1"/>
              <p:nvPr/>
            </p:nvSpPr>
            <p:spPr>
              <a:xfrm>
                <a:off x="2547636" y="6290319"/>
                <a:ext cx="1902316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6B8543-C3BD-C88A-2842-7AFE6321B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36" y="6290319"/>
                <a:ext cx="1902316" cy="494815"/>
              </a:xfrm>
              <a:prstGeom prst="rect">
                <a:avLst/>
              </a:prstGeom>
              <a:blipFill>
                <a:blip r:embed="rId11"/>
                <a:stretch>
                  <a:fillRect l="-5298" t="-10000" r="-39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70FA88-CB47-3E68-87FD-E40537B9D750}"/>
              </a:ext>
            </a:extLst>
          </p:cNvPr>
          <p:cNvCxnSpPr>
            <a:stCxn id="7" idx="3"/>
          </p:cNvCxnSpPr>
          <p:nvPr/>
        </p:nvCxnSpPr>
        <p:spPr>
          <a:xfrm flipV="1">
            <a:off x="4449952" y="6537726"/>
            <a:ext cx="919002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77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4565368" y="6237581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14" y="6290319"/>
                <a:ext cx="260264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5289008" y="3213990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7549727" y="2828454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27" y="2828454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1071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6118886" y="3013120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8348870" y="3036123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6118886" y="3013120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9484160" y="3036123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29" y="3170955"/>
                <a:ext cx="2224520" cy="1091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5289008" y="5957239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9498482" y="5930897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4283194" y="499972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94" y="4999729"/>
                <a:ext cx="1331518" cy="698974"/>
              </a:xfrm>
              <a:prstGeom prst="rect">
                <a:avLst/>
              </a:prstGeom>
              <a:blipFill>
                <a:blip r:embed="rId9"/>
                <a:stretch>
                  <a:fillRect l="-4717" t="-1786" r="-47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5600204" y="5679877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9793516" y="5649162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10198621" y="51076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621" y="5107695"/>
                <a:ext cx="1331518" cy="698974"/>
              </a:xfrm>
              <a:prstGeom prst="rect">
                <a:avLst/>
              </a:prstGeom>
              <a:blipFill>
                <a:blip r:embed="rId10"/>
                <a:stretch>
                  <a:fillRect l="-4762" t="-3571" r="-57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70FA88-CB47-3E68-87FD-E40537B9D750}"/>
              </a:ext>
            </a:extLst>
          </p:cNvPr>
          <p:cNvCxnSpPr>
            <a:cxnSpLocks/>
          </p:cNvCxnSpPr>
          <p:nvPr/>
        </p:nvCxnSpPr>
        <p:spPr>
          <a:xfrm flipV="1">
            <a:off x="4449952" y="6537726"/>
            <a:ext cx="919002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70EA88-1623-5A10-8C5C-F5AA20878FBB}"/>
                  </a:ext>
                </a:extLst>
              </p:cNvPr>
              <p:cNvSpPr txBox="1"/>
              <p:nvPr/>
            </p:nvSpPr>
            <p:spPr>
              <a:xfrm>
                <a:off x="1663934" y="6353060"/>
                <a:ext cx="26749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70EA88-1623-5A10-8C5C-F5AA20878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34" y="6353060"/>
                <a:ext cx="2674963" cy="369332"/>
              </a:xfrm>
              <a:prstGeom prst="rect">
                <a:avLst/>
              </a:prstGeom>
              <a:blipFill>
                <a:blip r:embed="rId11"/>
                <a:stretch>
                  <a:fillRect l="-1896" t="-16667" r="-1896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0C40A1-97CD-03F6-9778-B784E2EE26A5}"/>
                  </a:ext>
                </a:extLst>
              </p:cNvPr>
              <p:cNvSpPr txBox="1"/>
              <p:nvPr/>
            </p:nvSpPr>
            <p:spPr>
              <a:xfrm>
                <a:off x="5404363" y="6280617"/>
                <a:ext cx="1429046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0C40A1-97CD-03F6-9778-B784E2EE2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63" y="6280617"/>
                <a:ext cx="1429046" cy="335285"/>
              </a:xfrm>
              <a:prstGeom prst="rect">
                <a:avLst/>
              </a:prstGeom>
              <a:blipFill>
                <a:blip r:embed="rId12"/>
                <a:stretch>
                  <a:fillRect l="-3509" r="-87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3D12DF-30C9-4BA8-3BA5-EA3D8C3317BD}"/>
                  </a:ext>
                </a:extLst>
              </p:cNvPr>
              <p:cNvSpPr txBox="1"/>
              <p:nvPr/>
            </p:nvSpPr>
            <p:spPr>
              <a:xfrm>
                <a:off x="8769637" y="6290319"/>
                <a:ext cx="1429045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3D12DF-30C9-4BA8-3BA5-EA3D8C33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637" y="6290319"/>
                <a:ext cx="1429045" cy="335285"/>
              </a:xfrm>
              <a:prstGeom prst="rect">
                <a:avLst/>
              </a:prstGeom>
              <a:blipFill>
                <a:blip r:embed="rId13"/>
                <a:stretch>
                  <a:fillRect l="-3509" r="-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01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/>
              <p:nvPr/>
            </p:nvSpPr>
            <p:spPr>
              <a:xfrm>
                <a:off x="4605078" y="3061282"/>
                <a:ext cx="298184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078" y="3061282"/>
                <a:ext cx="2981842" cy="1273041"/>
              </a:xfrm>
              <a:prstGeom prst="rect">
                <a:avLst/>
              </a:prstGeom>
              <a:blipFill>
                <a:blip r:embed="rId4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38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9E4D-B7C9-7695-C705-3314CAE9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8356"/>
          </a:xfrm>
        </p:spPr>
        <p:txBody>
          <a:bodyPr>
            <a:normAutofit/>
          </a:bodyPr>
          <a:lstStyle/>
          <a:p>
            <a:r>
              <a:rPr lang="en-US" dirty="0"/>
              <a:t>The purpose of an interval estimate is to provide information about how close the point estimate is to the value of the parameter.</a:t>
            </a:r>
          </a:p>
          <a:p>
            <a:r>
              <a:rPr lang="en-US" dirty="0"/>
              <a:t>This </a:t>
            </a:r>
            <a:r>
              <a:rPr lang="en-US" b="1" dirty="0"/>
              <a:t>does not mean</a:t>
            </a:r>
            <a:r>
              <a:rPr lang="en-US" dirty="0"/>
              <a:t> that your interval estimates will always contain the population parameter.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</p:spTree>
    <p:extLst>
      <p:ext uri="{BB962C8B-B14F-4D97-AF65-F5344CB8AC3E}">
        <p14:creationId xmlns:p14="http://schemas.microsoft.com/office/powerpoint/2010/main" val="3004998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/>
              <p:nvPr/>
            </p:nvSpPr>
            <p:spPr>
              <a:xfrm>
                <a:off x="4605078" y="3061282"/>
                <a:ext cx="298184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078" y="3061282"/>
                <a:ext cx="2981842" cy="1273041"/>
              </a:xfrm>
              <a:prstGeom prst="rect">
                <a:avLst/>
              </a:prstGeom>
              <a:blipFill>
                <a:blip r:embed="rId4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03AC78-2987-146C-A0B0-00A78AE059F9}"/>
              </a:ext>
            </a:extLst>
          </p:cNvPr>
          <p:cNvSpPr/>
          <p:nvPr/>
        </p:nvSpPr>
        <p:spPr>
          <a:xfrm>
            <a:off x="6096000" y="3221372"/>
            <a:ext cx="1490920" cy="62078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9CDA3-E0EB-A770-0E3D-2F2B8D81C1FA}"/>
                  </a:ext>
                </a:extLst>
              </p:cNvPr>
              <p:cNvSpPr txBox="1"/>
              <p:nvPr/>
            </p:nvSpPr>
            <p:spPr>
              <a:xfrm>
                <a:off x="4443368" y="5195488"/>
                <a:ext cx="2214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Do not know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9CDA3-E0EB-A770-0E3D-2F2B8D81C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68" y="5195488"/>
                <a:ext cx="2214837" cy="461665"/>
              </a:xfrm>
              <a:prstGeom prst="rect">
                <a:avLst/>
              </a:prstGeom>
              <a:blipFill>
                <a:blip r:embed="rId5"/>
                <a:stretch>
                  <a:fillRect l="-3977" t="-7895" r="-284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07A2D7-F924-58C3-369E-CD0F22506348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5550787" y="3842158"/>
            <a:ext cx="1290673" cy="13533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86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03AC78-2987-146C-A0B0-00A78AE059F9}"/>
              </a:ext>
            </a:extLst>
          </p:cNvPr>
          <p:cNvSpPr/>
          <p:nvPr/>
        </p:nvSpPr>
        <p:spPr>
          <a:xfrm>
            <a:off x="6096000" y="3221372"/>
            <a:ext cx="1490920" cy="62078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/>
              <p:nvPr/>
            </p:nvSpPr>
            <p:spPr>
              <a:xfrm>
                <a:off x="4596689" y="3061282"/>
                <a:ext cx="308065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89" y="3061282"/>
                <a:ext cx="3080651" cy="1273041"/>
              </a:xfrm>
              <a:prstGeom prst="rect">
                <a:avLst/>
              </a:prstGeom>
              <a:blipFill>
                <a:blip r:embed="rId4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9CDA3-E0EB-A770-0E3D-2F2B8D81C1FA}"/>
                  </a:ext>
                </a:extLst>
              </p:cNvPr>
              <p:cNvSpPr txBox="1"/>
              <p:nvPr/>
            </p:nvSpPr>
            <p:spPr>
              <a:xfrm>
                <a:off x="4443368" y="5195488"/>
                <a:ext cx="2219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Estimate with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9CDA3-E0EB-A770-0E3D-2F2B8D81C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368" y="5195488"/>
                <a:ext cx="2219454" cy="461665"/>
              </a:xfrm>
              <a:prstGeom prst="rect">
                <a:avLst/>
              </a:prstGeom>
              <a:blipFill>
                <a:blip r:embed="rId5"/>
                <a:stretch>
                  <a:fillRect l="-3977" t="-7895" r="-34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07A2D7-F924-58C3-369E-CD0F22506348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5553095" y="3842158"/>
            <a:ext cx="1288365" cy="13533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84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estimate a standard deviation of a statistic (in this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) it is now called a </a:t>
                </a:r>
                <a:r>
                  <a:rPr lang="en-US" b="1" dirty="0"/>
                  <a:t>standard error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/>
              <p:nvPr/>
            </p:nvSpPr>
            <p:spPr>
              <a:xfrm>
                <a:off x="4596689" y="3061282"/>
                <a:ext cx="308065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89" y="3061282"/>
                <a:ext cx="3080651" cy="1273041"/>
              </a:xfrm>
              <a:prstGeom prst="rect">
                <a:avLst/>
              </a:prstGeom>
              <a:blipFill>
                <a:blip r:embed="rId4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89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estimate a standard deviation of a statistic (in this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) it is now called a </a:t>
                </a:r>
                <a:r>
                  <a:rPr lang="en-US" b="1" dirty="0"/>
                  <a:t>standard error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235522-A1B2-EA9A-EC85-4DD10994C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2787C39-FB31-A8D9-D740-4C068111E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/>
              <p:nvPr/>
            </p:nvSpPr>
            <p:spPr>
              <a:xfrm>
                <a:off x="4596689" y="3061282"/>
                <a:ext cx="308065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617C1D-3C68-1768-94E6-E9318A65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89" y="3061282"/>
                <a:ext cx="3080651" cy="1273041"/>
              </a:xfrm>
              <a:prstGeom prst="rect">
                <a:avLst/>
              </a:prstGeom>
              <a:blipFill>
                <a:blip r:embed="rId4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127B927-4212-602E-1323-356DAC26EABE}"/>
              </a:ext>
            </a:extLst>
          </p:cNvPr>
          <p:cNvSpPr/>
          <p:nvPr/>
        </p:nvSpPr>
        <p:spPr>
          <a:xfrm>
            <a:off x="5964572" y="2994869"/>
            <a:ext cx="1712768" cy="1434517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95B3F1-44D0-027A-9545-FD464AA5AF64}"/>
                  </a:ext>
                </a:extLst>
              </p:cNvPr>
              <p:cNvSpPr txBox="1"/>
              <p:nvPr/>
            </p:nvSpPr>
            <p:spPr>
              <a:xfrm>
                <a:off x="8666782" y="3429000"/>
                <a:ext cx="27244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Standard error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95B3F1-44D0-027A-9545-FD464AA5A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782" y="3429000"/>
                <a:ext cx="2724400" cy="461665"/>
              </a:xfrm>
              <a:prstGeom prst="rect">
                <a:avLst/>
              </a:prstGeom>
              <a:blipFill>
                <a:blip r:embed="rId5"/>
                <a:stretch>
                  <a:fillRect l="-3704" t="-13514" r="-185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C314FB-A5D5-204D-EAB8-58F1EC163E38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7677340" y="3659833"/>
            <a:ext cx="989442" cy="522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44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130852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Your data is a sample of 731 days with 63% clear or cloudy. Build a 90% confidence interval for the true proportion of clear or cloudy days where your company operates.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04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3979847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Your data is a sample of 731 days with 63% clear or cloudy. Build a 90% confidence interval for the true proportion of clear or cloudy days where your company operates.</a:t>
            </a:r>
          </a:p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405EE1-30B3-6379-5610-BA037965CD0F}"/>
              </a:ext>
            </a:extLst>
          </p:cNvPr>
          <p:cNvCxnSpPr/>
          <p:nvPr/>
        </p:nvCxnSpPr>
        <p:spPr>
          <a:xfrm>
            <a:off x="5227229" y="5474183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E9F544-5C2F-6323-6DA9-03C32B6CF789}"/>
                  </a:ext>
                </a:extLst>
              </p:cNvPr>
              <p:cNvSpPr txBox="1"/>
              <p:nvPr/>
            </p:nvSpPr>
            <p:spPr>
              <a:xfrm>
                <a:off x="8369075" y="5526921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E9F544-5C2F-6323-6DA9-03C32B6C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075" y="5526921"/>
                <a:ext cx="260264" cy="369332"/>
              </a:xfrm>
              <a:prstGeom prst="rect">
                <a:avLst/>
              </a:prstGeom>
              <a:blipFill>
                <a:blip r:embed="rId2"/>
                <a:stretch>
                  <a:fillRect l="-23810" r="-1904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17">
            <a:extLst>
              <a:ext uri="{FF2B5EF4-FFF2-40B4-BE49-F238E27FC236}">
                <a16:creationId xmlns:a16="http://schemas.microsoft.com/office/drawing/2014/main" id="{E94B46D2-4077-AF86-7627-22ACB101E051}"/>
              </a:ext>
            </a:extLst>
          </p:cNvPr>
          <p:cNvSpPr>
            <a:spLocks/>
          </p:cNvSpPr>
          <p:nvPr/>
        </p:nvSpPr>
        <p:spPr bwMode="auto">
          <a:xfrm>
            <a:off x="5950869" y="245059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F78C82-CD0A-9E4F-3909-BD6986A85F4E}"/>
                  </a:ext>
                </a:extLst>
              </p:cNvPr>
              <p:cNvSpPr txBox="1"/>
              <p:nvPr/>
            </p:nvSpPr>
            <p:spPr>
              <a:xfrm>
                <a:off x="8211588" y="2065056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90%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F78C82-CD0A-9E4F-3909-BD6986A85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88" y="2065056"/>
                <a:ext cx="698909" cy="369332"/>
              </a:xfrm>
              <a:prstGeom prst="rect">
                <a:avLst/>
              </a:prstGeom>
              <a:blipFill>
                <a:blip r:embed="rId3"/>
                <a:stretch>
                  <a:fillRect l="-8929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9D2C42-9802-1A69-8BF6-DA52EA747AF5}"/>
              </a:ext>
            </a:extLst>
          </p:cNvPr>
          <p:cNvCxnSpPr>
            <a:cxnSpLocks/>
          </p:cNvCxnSpPr>
          <p:nvPr/>
        </p:nvCxnSpPr>
        <p:spPr>
          <a:xfrm flipH="1">
            <a:off x="6780747" y="2249722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5DFB7A-2E3E-FDA9-9CB8-0D62E2FBED6F}"/>
              </a:ext>
            </a:extLst>
          </p:cNvPr>
          <p:cNvCxnSpPr>
            <a:cxnSpLocks/>
          </p:cNvCxnSpPr>
          <p:nvPr/>
        </p:nvCxnSpPr>
        <p:spPr>
          <a:xfrm>
            <a:off x="9010731" y="2272725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8C83CE-7F95-7CAF-C953-FAB34437EAB5}"/>
                  </a:ext>
                </a:extLst>
              </p:cNvPr>
              <p:cNvSpPr txBox="1"/>
              <p:nvPr/>
            </p:nvSpPr>
            <p:spPr>
              <a:xfrm>
                <a:off x="6146566" y="5517219"/>
                <a:ext cx="1246303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8C83CE-7F95-7CAF-C953-FAB34437E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566" y="5517219"/>
                <a:ext cx="1246303" cy="335285"/>
              </a:xfrm>
              <a:prstGeom prst="rect">
                <a:avLst/>
              </a:prstGeom>
              <a:blipFill>
                <a:blip r:embed="rId4"/>
                <a:stretch>
                  <a:fillRect l="-3000" r="-1000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FC093-B72D-349A-8697-0CB415D84CCA}"/>
                  </a:ext>
                </a:extLst>
              </p:cNvPr>
              <p:cNvSpPr txBox="1"/>
              <p:nvPr/>
            </p:nvSpPr>
            <p:spPr>
              <a:xfrm>
                <a:off x="9536962" y="5526921"/>
                <a:ext cx="1246303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FC093-B72D-349A-8697-0CB415D8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62" y="5526921"/>
                <a:ext cx="1246303" cy="335285"/>
              </a:xfrm>
              <a:prstGeom prst="rect">
                <a:avLst/>
              </a:prstGeom>
              <a:blipFill>
                <a:blip r:embed="rId5"/>
                <a:stretch>
                  <a:fillRect l="-4000" r="-1000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30D1A9-707D-51D4-966E-958B1EE5A3A2}"/>
              </a:ext>
            </a:extLst>
          </p:cNvPr>
          <p:cNvCxnSpPr>
            <a:cxnSpLocks/>
          </p:cNvCxnSpPr>
          <p:nvPr/>
        </p:nvCxnSpPr>
        <p:spPr>
          <a:xfrm>
            <a:off x="6780747" y="2249722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A22D9B-D76B-428C-AE48-17544FB0F446}"/>
              </a:ext>
            </a:extLst>
          </p:cNvPr>
          <p:cNvCxnSpPr>
            <a:cxnSpLocks/>
          </p:cNvCxnSpPr>
          <p:nvPr/>
        </p:nvCxnSpPr>
        <p:spPr>
          <a:xfrm>
            <a:off x="10146021" y="2272725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>
            <a:extLst>
              <a:ext uri="{FF2B5EF4-FFF2-40B4-BE49-F238E27FC236}">
                <a16:creationId xmlns:a16="http://schemas.microsoft.com/office/drawing/2014/main" id="{D8F75905-498B-E7EA-1BD5-3C693FFB5C3E}"/>
              </a:ext>
            </a:extLst>
          </p:cNvPr>
          <p:cNvSpPr/>
          <p:nvPr/>
        </p:nvSpPr>
        <p:spPr>
          <a:xfrm>
            <a:off x="5950869" y="5193841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8AF76CB-4331-8262-CC39-08E88A5A6D8A}"/>
              </a:ext>
            </a:extLst>
          </p:cNvPr>
          <p:cNvSpPr/>
          <p:nvPr/>
        </p:nvSpPr>
        <p:spPr>
          <a:xfrm>
            <a:off x="10160343" y="5167499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B78873-AC0B-6840-726F-22D6BE36CBA6}"/>
                  </a:ext>
                </a:extLst>
              </p:cNvPr>
              <p:cNvSpPr txBox="1"/>
              <p:nvPr/>
            </p:nvSpPr>
            <p:spPr>
              <a:xfrm>
                <a:off x="5311960" y="4210266"/>
                <a:ext cx="12690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B78873-AC0B-6840-726F-22D6BE36C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60" y="4210266"/>
                <a:ext cx="1269001" cy="691471"/>
              </a:xfrm>
              <a:prstGeom prst="rect">
                <a:avLst/>
              </a:prstGeom>
              <a:blipFill>
                <a:blip r:embed="rId6"/>
                <a:stretch>
                  <a:fillRect l="-4950" r="-495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4F7ADA-FACC-E6A1-492F-17E02D58E5ED}"/>
              </a:ext>
            </a:extLst>
          </p:cNvPr>
          <p:cNvCxnSpPr/>
          <p:nvPr/>
        </p:nvCxnSpPr>
        <p:spPr>
          <a:xfrm>
            <a:off x="6262065" y="4916479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2A9EAFE-0C56-4ABA-E817-32C39A65674E}"/>
              </a:ext>
            </a:extLst>
          </p:cNvPr>
          <p:cNvCxnSpPr/>
          <p:nvPr/>
        </p:nvCxnSpPr>
        <p:spPr>
          <a:xfrm flipH="1">
            <a:off x="10455377" y="4885764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767ACD-1510-FB60-75D4-1BC68AB049CF}"/>
                  </a:ext>
                </a:extLst>
              </p:cNvPr>
              <p:cNvSpPr txBox="1"/>
              <p:nvPr/>
            </p:nvSpPr>
            <p:spPr>
              <a:xfrm>
                <a:off x="10860482" y="4344297"/>
                <a:ext cx="12690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767ACD-1510-FB60-75D4-1BC68AB0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482" y="4344297"/>
                <a:ext cx="1269001" cy="691471"/>
              </a:xfrm>
              <a:prstGeom prst="rect">
                <a:avLst/>
              </a:prstGeom>
              <a:blipFill>
                <a:blip r:embed="rId7"/>
                <a:stretch>
                  <a:fillRect l="-4950" t="-1818" r="-495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53F352-00E7-400C-2DB2-D02EB0DA4849}"/>
                  </a:ext>
                </a:extLst>
              </p:cNvPr>
              <p:cNvSpPr txBox="1"/>
              <p:nvPr/>
            </p:nvSpPr>
            <p:spPr>
              <a:xfrm>
                <a:off x="7514571" y="6128342"/>
                <a:ext cx="1902316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53F352-00E7-400C-2DB2-D02EB0DA4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571" y="6128342"/>
                <a:ext cx="1902316" cy="494815"/>
              </a:xfrm>
              <a:prstGeom prst="rect">
                <a:avLst/>
              </a:prstGeom>
              <a:blipFill>
                <a:blip r:embed="rId8"/>
                <a:stretch>
                  <a:fillRect l="-4636" t="-10000" r="-39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59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Interval Bike Data Example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D79049-C533-F15F-80EF-FFBCFF37C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48664"/>
              </p:ext>
            </p:extLst>
          </p:nvPr>
        </p:nvGraphicFramePr>
        <p:xfrm>
          <a:off x="1981196" y="2534175"/>
          <a:ext cx="8229607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.0294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.0367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.0455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.0559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0D0E4-D440-FE9C-3404-6E15E085CD02}"/>
                  </a:ext>
                </a:extLst>
              </p:cNvPr>
              <p:cNvSpPr txBox="1"/>
              <p:nvPr/>
            </p:nvSpPr>
            <p:spPr>
              <a:xfrm>
                <a:off x="2799123" y="6028710"/>
                <a:ext cx="2230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 ?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80D0E4-D440-FE9C-3404-6E15E085C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123" y="6028710"/>
                <a:ext cx="2230226" cy="369332"/>
              </a:xfrm>
              <a:prstGeom prst="rect">
                <a:avLst/>
              </a:prstGeom>
              <a:blipFill>
                <a:blip r:embed="rId2"/>
                <a:stretch>
                  <a:fillRect l="-2273" t="-6452" r="-284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A764A527-1ED5-422A-EEAC-857BAB8F348E}"/>
              </a:ext>
            </a:extLst>
          </p:cNvPr>
          <p:cNvSpPr/>
          <p:nvPr/>
        </p:nvSpPr>
        <p:spPr>
          <a:xfrm>
            <a:off x="5763237" y="2419875"/>
            <a:ext cx="1333849" cy="533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3EEE9-02DA-4615-3A89-A4368A1E33A9}"/>
              </a:ext>
            </a:extLst>
          </p:cNvPr>
          <p:cNvSpPr/>
          <p:nvPr/>
        </p:nvSpPr>
        <p:spPr>
          <a:xfrm>
            <a:off x="1981196" y="4312214"/>
            <a:ext cx="572219" cy="533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3FB21B-A6D3-1C4D-0399-AD8A9178245B}"/>
              </a:ext>
            </a:extLst>
          </p:cNvPr>
          <p:cNvSpPr/>
          <p:nvPr/>
        </p:nvSpPr>
        <p:spPr>
          <a:xfrm>
            <a:off x="5627611" y="4313914"/>
            <a:ext cx="1595310" cy="533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25B81BA-44E8-6D19-E0CB-1981C1F020C6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V="1">
            <a:off x="6425266" y="2953275"/>
            <a:ext cx="4896" cy="1360639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408A5F-02AE-4D20-373F-81A5E74878F8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 flipV="1">
            <a:off x="2553415" y="4578914"/>
            <a:ext cx="3074196" cy="17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A224C2-AE9D-7528-5D0A-46D178DEDD66}"/>
              </a:ext>
            </a:extLst>
          </p:cNvPr>
          <p:cNvCxnSpPr>
            <a:cxnSpLocks/>
            <a:stCxn id="6" idx="3"/>
            <a:endCxn id="10" idx="4"/>
          </p:cNvCxnSpPr>
          <p:nvPr/>
        </p:nvCxnSpPr>
        <p:spPr>
          <a:xfrm flipV="1">
            <a:off x="5029349" y="4847314"/>
            <a:ext cx="1395917" cy="136606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0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130848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Your data is a sample of 731 days with 63% clear or cloudy. Build a 90% confidence interval for the true proportion of clear or cloudy days where your company operates.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405EE1-30B3-6379-5610-BA037965CD0F}"/>
              </a:ext>
            </a:extLst>
          </p:cNvPr>
          <p:cNvCxnSpPr/>
          <p:nvPr/>
        </p:nvCxnSpPr>
        <p:spPr>
          <a:xfrm>
            <a:off x="5227229" y="5474183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E9F544-5C2F-6323-6DA9-03C32B6CF789}"/>
                  </a:ext>
                </a:extLst>
              </p:cNvPr>
              <p:cNvSpPr txBox="1"/>
              <p:nvPr/>
            </p:nvSpPr>
            <p:spPr>
              <a:xfrm>
                <a:off x="8369075" y="5526921"/>
                <a:ext cx="260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E9F544-5C2F-6323-6DA9-03C32B6C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075" y="5526921"/>
                <a:ext cx="260264" cy="369332"/>
              </a:xfrm>
              <a:prstGeom prst="rect">
                <a:avLst/>
              </a:prstGeom>
              <a:blipFill>
                <a:blip r:embed="rId2"/>
                <a:stretch>
                  <a:fillRect l="-23810" r="-1904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17">
            <a:extLst>
              <a:ext uri="{FF2B5EF4-FFF2-40B4-BE49-F238E27FC236}">
                <a16:creationId xmlns:a16="http://schemas.microsoft.com/office/drawing/2014/main" id="{E94B46D2-4077-AF86-7627-22ACB101E051}"/>
              </a:ext>
            </a:extLst>
          </p:cNvPr>
          <p:cNvSpPr>
            <a:spLocks/>
          </p:cNvSpPr>
          <p:nvPr/>
        </p:nvSpPr>
        <p:spPr bwMode="auto">
          <a:xfrm>
            <a:off x="5950869" y="245059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F78C82-CD0A-9E4F-3909-BD6986A85F4E}"/>
                  </a:ext>
                </a:extLst>
              </p:cNvPr>
              <p:cNvSpPr txBox="1"/>
              <p:nvPr/>
            </p:nvSpPr>
            <p:spPr>
              <a:xfrm>
                <a:off x="8211588" y="2065056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90%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F78C82-CD0A-9E4F-3909-BD6986A85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88" y="2065056"/>
                <a:ext cx="698909" cy="369332"/>
              </a:xfrm>
              <a:prstGeom prst="rect">
                <a:avLst/>
              </a:prstGeom>
              <a:blipFill>
                <a:blip r:embed="rId3"/>
                <a:stretch>
                  <a:fillRect l="-8929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9D2C42-9802-1A69-8BF6-DA52EA747AF5}"/>
              </a:ext>
            </a:extLst>
          </p:cNvPr>
          <p:cNvCxnSpPr>
            <a:cxnSpLocks/>
          </p:cNvCxnSpPr>
          <p:nvPr/>
        </p:nvCxnSpPr>
        <p:spPr>
          <a:xfrm flipH="1">
            <a:off x="6780747" y="2249722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5DFB7A-2E3E-FDA9-9CB8-0D62E2FBED6F}"/>
              </a:ext>
            </a:extLst>
          </p:cNvPr>
          <p:cNvCxnSpPr>
            <a:cxnSpLocks/>
          </p:cNvCxnSpPr>
          <p:nvPr/>
        </p:nvCxnSpPr>
        <p:spPr>
          <a:xfrm>
            <a:off x="9010731" y="2272725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8C83CE-7F95-7CAF-C953-FAB34437EAB5}"/>
                  </a:ext>
                </a:extLst>
              </p:cNvPr>
              <p:cNvSpPr txBox="1"/>
              <p:nvPr/>
            </p:nvSpPr>
            <p:spPr>
              <a:xfrm>
                <a:off x="6075233" y="5517219"/>
                <a:ext cx="1411027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−1.645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8C83CE-7F95-7CAF-C953-FAB34437E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233" y="5517219"/>
                <a:ext cx="1411027" cy="331437"/>
              </a:xfrm>
              <a:prstGeom prst="rect">
                <a:avLst/>
              </a:prstGeom>
              <a:blipFill>
                <a:blip r:embed="rId4"/>
                <a:stretch>
                  <a:fillRect l="-3571" r="-893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FC093-B72D-349A-8697-0CB415D84CCA}"/>
                  </a:ext>
                </a:extLst>
              </p:cNvPr>
              <p:cNvSpPr txBox="1"/>
              <p:nvPr/>
            </p:nvSpPr>
            <p:spPr>
              <a:xfrm>
                <a:off x="9440507" y="5526921"/>
                <a:ext cx="1411027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+1.645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FC093-B72D-349A-8697-0CB415D8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507" y="5526921"/>
                <a:ext cx="1411027" cy="331437"/>
              </a:xfrm>
              <a:prstGeom prst="rect">
                <a:avLst/>
              </a:prstGeom>
              <a:blipFill>
                <a:blip r:embed="rId5"/>
                <a:stretch>
                  <a:fillRect l="-3571" r="-893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30D1A9-707D-51D4-966E-958B1EE5A3A2}"/>
              </a:ext>
            </a:extLst>
          </p:cNvPr>
          <p:cNvCxnSpPr>
            <a:cxnSpLocks/>
          </p:cNvCxnSpPr>
          <p:nvPr/>
        </p:nvCxnSpPr>
        <p:spPr>
          <a:xfrm>
            <a:off x="6780747" y="2249722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A22D9B-D76B-428C-AE48-17544FB0F446}"/>
              </a:ext>
            </a:extLst>
          </p:cNvPr>
          <p:cNvCxnSpPr>
            <a:cxnSpLocks/>
          </p:cNvCxnSpPr>
          <p:nvPr/>
        </p:nvCxnSpPr>
        <p:spPr>
          <a:xfrm>
            <a:off x="10146021" y="2272725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>
            <a:extLst>
              <a:ext uri="{FF2B5EF4-FFF2-40B4-BE49-F238E27FC236}">
                <a16:creationId xmlns:a16="http://schemas.microsoft.com/office/drawing/2014/main" id="{D8F75905-498B-E7EA-1BD5-3C693FFB5C3E}"/>
              </a:ext>
            </a:extLst>
          </p:cNvPr>
          <p:cNvSpPr/>
          <p:nvPr/>
        </p:nvSpPr>
        <p:spPr>
          <a:xfrm>
            <a:off x="5950869" y="5193841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8AF76CB-4331-8262-CC39-08E88A5A6D8A}"/>
              </a:ext>
            </a:extLst>
          </p:cNvPr>
          <p:cNvSpPr/>
          <p:nvPr/>
        </p:nvSpPr>
        <p:spPr>
          <a:xfrm>
            <a:off x="10160343" y="5167499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B78873-AC0B-6840-726F-22D6BE36CBA6}"/>
                  </a:ext>
                </a:extLst>
              </p:cNvPr>
              <p:cNvSpPr txBox="1"/>
              <p:nvPr/>
            </p:nvSpPr>
            <p:spPr>
              <a:xfrm>
                <a:off x="5311960" y="4210266"/>
                <a:ext cx="12690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AB78873-AC0B-6840-726F-22D6BE36C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960" y="4210266"/>
                <a:ext cx="1269001" cy="691471"/>
              </a:xfrm>
              <a:prstGeom prst="rect">
                <a:avLst/>
              </a:prstGeom>
              <a:blipFill>
                <a:blip r:embed="rId6"/>
                <a:stretch>
                  <a:fillRect l="-4950" r="-495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4F7ADA-FACC-E6A1-492F-17E02D58E5ED}"/>
              </a:ext>
            </a:extLst>
          </p:cNvPr>
          <p:cNvCxnSpPr/>
          <p:nvPr/>
        </p:nvCxnSpPr>
        <p:spPr>
          <a:xfrm>
            <a:off x="6262065" y="4916479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2A9EAFE-0C56-4ABA-E817-32C39A65674E}"/>
              </a:ext>
            </a:extLst>
          </p:cNvPr>
          <p:cNvCxnSpPr/>
          <p:nvPr/>
        </p:nvCxnSpPr>
        <p:spPr>
          <a:xfrm flipH="1">
            <a:off x="10455377" y="4885764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767ACD-1510-FB60-75D4-1BC68AB049CF}"/>
                  </a:ext>
                </a:extLst>
              </p:cNvPr>
              <p:cNvSpPr txBox="1"/>
              <p:nvPr/>
            </p:nvSpPr>
            <p:spPr>
              <a:xfrm>
                <a:off x="10860482" y="4344297"/>
                <a:ext cx="126900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B767ACD-1510-FB60-75D4-1BC68AB0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482" y="4344297"/>
                <a:ext cx="1269001" cy="691471"/>
              </a:xfrm>
              <a:prstGeom prst="rect">
                <a:avLst/>
              </a:prstGeom>
              <a:blipFill>
                <a:blip r:embed="rId7"/>
                <a:stretch>
                  <a:fillRect l="-4950" t="-1818" r="-495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53F352-00E7-400C-2DB2-D02EB0DA4849}"/>
                  </a:ext>
                </a:extLst>
              </p:cNvPr>
              <p:cNvSpPr txBox="1"/>
              <p:nvPr/>
            </p:nvSpPr>
            <p:spPr>
              <a:xfrm>
                <a:off x="7514571" y="6128342"/>
                <a:ext cx="2670155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 1.645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53F352-00E7-400C-2DB2-D02EB0DA4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571" y="6128342"/>
                <a:ext cx="2670155" cy="494815"/>
              </a:xfrm>
              <a:prstGeom prst="rect">
                <a:avLst/>
              </a:prstGeom>
              <a:blipFill>
                <a:blip r:embed="rId8"/>
                <a:stretch>
                  <a:fillRect l="-3302" t="-10000" r="-235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365744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Your data is a sample of 731 days with 63% clear or cloudy. Build a 90% confidence interval for the true proportion of clear or cloudy days where your company operates.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D38450-E298-7AC2-2C1D-07622D4D01AA}"/>
                  </a:ext>
                </a:extLst>
              </p:cNvPr>
              <p:cNvSpPr txBox="1"/>
              <p:nvPr/>
            </p:nvSpPr>
            <p:spPr>
              <a:xfrm>
                <a:off x="5814372" y="3657600"/>
                <a:ext cx="4604209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0.63±1.645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0.63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1−0.63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731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D38450-E298-7AC2-2C1D-07622D4D0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72" y="3657600"/>
                <a:ext cx="4604209" cy="1273041"/>
              </a:xfrm>
              <a:prstGeom prst="rect">
                <a:avLst/>
              </a:prstGeom>
              <a:blipFill>
                <a:blip r:embed="rId2"/>
                <a:stretch>
                  <a:fillRect l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74B700-EC59-64CC-B7D5-EB9FBC540597}"/>
                  </a:ext>
                </a:extLst>
              </p:cNvPr>
              <p:cNvSpPr txBox="1"/>
              <p:nvPr/>
            </p:nvSpPr>
            <p:spPr>
              <a:xfrm>
                <a:off x="7221872" y="2155959"/>
                <a:ext cx="298184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74B700-EC59-64CC-B7D5-EB9FBC54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72" y="2155959"/>
                <a:ext cx="2981842" cy="1273041"/>
              </a:xfrm>
              <a:prstGeom prst="rect">
                <a:avLst/>
              </a:prstGeom>
              <a:blipFill>
                <a:blip r:embed="rId3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773B89-6481-4407-64AA-686A52EFEB83}"/>
                  </a:ext>
                </a:extLst>
              </p:cNvPr>
              <p:cNvSpPr txBox="1"/>
              <p:nvPr/>
            </p:nvSpPr>
            <p:spPr>
              <a:xfrm>
                <a:off x="5814372" y="5159241"/>
                <a:ext cx="31908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0.63±1.645×0.018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773B89-6481-4407-64AA-686A52EF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72" y="5159241"/>
                <a:ext cx="3190810" cy="430887"/>
              </a:xfrm>
              <a:prstGeom prst="rect">
                <a:avLst/>
              </a:prstGeom>
              <a:blipFill>
                <a:blip r:embed="rId4"/>
                <a:stretch>
                  <a:fillRect l="-1587" r="-198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8B582-D6FD-13E9-43CC-AB58EB2581A4}"/>
                  </a:ext>
                </a:extLst>
              </p:cNvPr>
              <p:cNvSpPr txBox="1"/>
              <p:nvPr/>
            </p:nvSpPr>
            <p:spPr>
              <a:xfrm>
                <a:off x="5814372" y="5799305"/>
                <a:ext cx="18667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0.63±0.03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8B582-D6FD-13E9-43CC-AB58EB25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372" y="5799305"/>
                <a:ext cx="1866728" cy="430887"/>
              </a:xfrm>
              <a:prstGeom prst="rect">
                <a:avLst/>
              </a:prstGeom>
              <a:blipFill>
                <a:blip r:embed="rId5"/>
                <a:stretch>
                  <a:fillRect l="-3378" r="-405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15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365744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Your data is a sample of 731 days with 63% clear or cloudy. Build a 90% confidence interval for the true proportion of clear or cloudy days where your company operates.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8B582-D6FD-13E9-43CC-AB58EB2581A4}"/>
                  </a:ext>
                </a:extLst>
              </p:cNvPr>
              <p:cNvSpPr txBox="1"/>
              <p:nvPr/>
            </p:nvSpPr>
            <p:spPr>
              <a:xfrm>
                <a:off x="7221872" y="2998113"/>
                <a:ext cx="18667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0.63±0.03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8B582-D6FD-13E9-43CC-AB58EB25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72" y="2998113"/>
                <a:ext cx="1866728" cy="430887"/>
              </a:xfrm>
              <a:prstGeom prst="rect">
                <a:avLst/>
              </a:prstGeom>
              <a:blipFill>
                <a:blip r:embed="rId2"/>
                <a:stretch>
                  <a:fillRect l="-3378" r="-337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A3951-B9D3-5ED7-1B61-268205023128}"/>
                  </a:ext>
                </a:extLst>
              </p:cNvPr>
              <p:cNvSpPr txBox="1"/>
              <p:nvPr/>
            </p:nvSpPr>
            <p:spPr>
              <a:xfrm>
                <a:off x="7217382" y="4060689"/>
                <a:ext cx="1871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(0.60, 0.66)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A3951-B9D3-5ED7-1B61-268205023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82" y="4060689"/>
                <a:ext cx="1871218" cy="430887"/>
              </a:xfrm>
              <a:prstGeom prst="rect">
                <a:avLst/>
              </a:prstGeom>
              <a:blipFill>
                <a:blip r:embed="rId3"/>
                <a:stretch>
                  <a:fillRect l="-6081" r="-608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9D8D827-6DEA-F931-90C1-16228137D863}"/>
              </a:ext>
            </a:extLst>
          </p:cNvPr>
          <p:cNvSpPr txBox="1"/>
          <p:nvPr/>
        </p:nvSpPr>
        <p:spPr>
          <a:xfrm>
            <a:off x="7839320" y="351401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33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AC3BD-2B6B-ADEB-2F1F-57E14845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Confidence Intervals</a:t>
            </a:r>
            <a:r>
              <a:rPr lang="en-US" dirty="0"/>
              <a:t> are interval estimates where we say we have a certain level of </a:t>
            </a:r>
            <a:r>
              <a:rPr lang="en-US" b="1" dirty="0"/>
              <a:t>confidence</a:t>
            </a:r>
            <a:r>
              <a:rPr lang="en-US" dirty="0"/>
              <a:t> in the interval.</a:t>
            </a:r>
          </a:p>
          <a:p>
            <a:r>
              <a:rPr lang="en-US" dirty="0"/>
              <a:t>For example, we are </a:t>
            </a:r>
            <a:r>
              <a:rPr lang="en-US" b="1" dirty="0"/>
              <a:t>95% confident</a:t>
            </a:r>
            <a:r>
              <a:rPr lang="en-US" dirty="0"/>
              <a:t> that the population average daily number of total users of the bike rental company is between 4,000 and 5,000.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14025-5046-412E-4738-4D06562D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1616928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confidence interval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with a confidence coefficient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estimate a standard deviation of a statistic it is now called a standard error.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A1376-A0CD-6FE8-DF1F-EA9CF83C63AF}"/>
                  </a:ext>
                </a:extLst>
              </p:cNvPr>
              <p:cNvSpPr txBox="1"/>
              <p:nvPr/>
            </p:nvSpPr>
            <p:spPr>
              <a:xfrm>
                <a:off x="4555673" y="2851557"/>
                <a:ext cx="3080651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A1376-A0CD-6FE8-DF1F-EA9CF83C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73" y="2851557"/>
                <a:ext cx="3080651" cy="1273041"/>
              </a:xfrm>
              <a:prstGeom prst="rect">
                <a:avLst/>
              </a:prstGeom>
              <a:blipFill>
                <a:blip r:embed="rId3"/>
                <a:stretch>
                  <a:fillRect l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863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Interval estimation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09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Interval Estimation with Data</a:t>
            </a:r>
          </a:p>
        </p:txBody>
      </p:sp>
    </p:spTree>
    <p:extLst>
      <p:ext uri="{BB962C8B-B14F-4D97-AF65-F5344CB8AC3E}">
        <p14:creationId xmlns:p14="http://schemas.microsoft.com/office/powerpoint/2010/main" val="465323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9E4D-B7C9-7695-C705-3314CAE98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38356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interval estimate</a:t>
            </a:r>
            <a:r>
              <a:rPr lang="en-US" dirty="0"/>
              <a:t> can be computed by adding and subtracting a </a:t>
            </a:r>
            <a:r>
              <a:rPr lang="en-US" b="1" dirty="0"/>
              <a:t>margin or error</a:t>
            </a:r>
            <a:r>
              <a:rPr lang="en-US" dirty="0"/>
              <a:t> to the point estimate: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purpose of an interval estimate is to provide information about how close the point estimate is to the value of the parameter.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C45B26-57FD-BADF-0422-B878781EBC9C}"/>
                  </a:ext>
                </a:extLst>
              </p:cNvPr>
              <p:cNvSpPr txBox="1"/>
              <p:nvPr/>
            </p:nvSpPr>
            <p:spPr>
              <a:xfrm>
                <a:off x="4762172" y="3244334"/>
                <a:ext cx="2667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C45B26-57FD-BADF-0422-B878781E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72" y="3244334"/>
                <a:ext cx="2667653" cy="369332"/>
              </a:xfrm>
              <a:prstGeom prst="rect">
                <a:avLst/>
              </a:prstGeom>
              <a:blipFill>
                <a:blip r:embed="rId3"/>
                <a:stretch>
                  <a:fillRect l="-472" t="-6667" r="-141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886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plays a key role in computing the margin of error for this interval estimate.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46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828489-063D-7DCB-5A26-1356AE55CE34}"/>
              </a:ext>
            </a:extLst>
          </p:cNvPr>
          <p:cNvCxnSpPr/>
          <p:nvPr/>
        </p:nvCxnSpPr>
        <p:spPr>
          <a:xfrm>
            <a:off x="2479646" y="6270512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FBD67F-A78A-875C-30F2-4DFFAFE20399}"/>
              </a:ext>
            </a:extLst>
          </p:cNvPr>
          <p:cNvCxnSpPr/>
          <p:nvPr/>
        </p:nvCxnSpPr>
        <p:spPr>
          <a:xfrm flipH="1">
            <a:off x="5751624" y="3273106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/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/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blipFill>
                <a:blip r:embed="rId5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8521E7E1-1446-133C-F8B0-4D28322579A3}"/>
              </a:ext>
            </a:extLst>
          </p:cNvPr>
          <p:cNvSpPr>
            <a:spLocks/>
          </p:cNvSpPr>
          <p:nvPr/>
        </p:nvSpPr>
        <p:spPr bwMode="auto">
          <a:xfrm>
            <a:off x="3203286" y="323698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89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828489-063D-7DCB-5A26-1356AE55CE34}"/>
              </a:ext>
            </a:extLst>
          </p:cNvPr>
          <p:cNvCxnSpPr/>
          <p:nvPr/>
        </p:nvCxnSpPr>
        <p:spPr>
          <a:xfrm>
            <a:off x="2479646" y="6270512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FBD67F-A78A-875C-30F2-4DFFAFE20399}"/>
              </a:ext>
            </a:extLst>
          </p:cNvPr>
          <p:cNvCxnSpPr/>
          <p:nvPr/>
        </p:nvCxnSpPr>
        <p:spPr>
          <a:xfrm flipH="1">
            <a:off x="5751624" y="3273106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/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/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blipFill>
                <a:blip r:embed="rId5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8521E7E1-1446-133C-F8B0-4D28322579A3}"/>
              </a:ext>
            </a:extLst>
          </p:cNvPr>
          <p:cNvSpPr>
            <a:spLocks/>
          </p:cNvSpPr>
          <p:nvPr/>
        </p:nvSpPr>
        <p:spPr bwMode="auto">
          <a:xfrm>
            <a:off x="3203286" y="323698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F46593-6B0D-08B7-DA51-0362FC9B8936}"/>
              </a:ext>
            </a:extLst>
          </p:cNvPr>
          <p:cNvSpPr/>
          <p:nvPr/>
        </p:nvSpPr>
        <p:spPr>
          <a:xfrm>
            <a:off x="7624913" y="3010249"/>
            <a:ext cx="434512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9783F-3658-C4F1-D866-B79F2BB66253}"/>
              </a:ext>
            </a:extLst>
          </p:cNvPr>
          <p:cNvSpPr txBox="1"/>
          <p:nvPr/>
        </p:nvSpPr>
        <p:spPr>
          <a:xfrm>
            <a:off x="7927262" y="4151016"/>
            <a:ext cx="1564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PROBLEM!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EC4FB6-7A15-51A8-66A5-F9780A8458E0}"/>
              </a:ext>
            </a:extLst>
          </p:cNvPr>
          <p:cNvCxnSpPr>
            <a:stCxn id="11" idx="0"/>
            <a:endCxn id="10" idx="5"/>
          </p:cNvCxnSpPr>
          <p:nvPr/>
        </p:nvCxnSpPr>
        <p:spPr>
          <a:xfrm flipH="1" flipV="1">
            <a:off x="7995792" y="3335453"/>
            <a:ext cx="713479" cy="81556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84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1768E-603D-80E5-4287-327A6D0BB88E}"/>
                  </a:ext>
                </a:extLst>
              </p:cNvPr>
              <p:cNvSpPr txBox="1"/>
              <p:nvPr/>
            </p:nvSpPr>
            <p:spPr>
              <a:xfrm>
                <a:off x="6883532" y="2828567"/>
                <a:ext cx="2224520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C1768E-603D-80E5-4287-327A6D0BB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532" y="2828567"/>
                <a:ext cx="2224520" cy="1091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933198-B85D-AB2D-3D4F-823F4B7D9A80}"/>
              </a:ext>
            </a:extLst>
          </p:cNvPr>
          <p:cNvCxnSpPr/>
          <p:nvPr/>
        </p:nvCxnSpPr>
        <p:spPr>
          <a:xfrm>
            <a:off x="2479646" y="6270512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7AB882-92BC-AFF1-A9C2-2F2D8EE76E0A}"/>
              </a:ext>
            </a:extLst>
          </p:cNvPr>
          <p:cNvCxnSpPr/>
          <p:nvPr/>
        </p:nvCxnSpPr>
        <p:spPr>
          <a:xfrm flipH="1">
            <a:off x="5751624" y="3273106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468A53-DD06-D7E7-7E65-9962DF57AB69}"/>
                  </a:ext>
                </a:extLst>
              </p:cNvPr>
              <p:cNvSpPr txBox="1"/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468A53-DD06-D7E7-7E65-9962DF57A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blipFill>
                <a:blip r:embed="rId5"/>
                <a:stretch>
                  <a:fillRect l="-22727" r="-1818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D69563F2-1560-363B-CDFC-6F82F64B6F20}"/>
              </a:ext>
            </a:extLst>
          </p:cNvPr>
          <p:cNvSpPr>
            <a:spLocks/>
          </p:cNvSpPr>
          <p:nvPr/>
        </p:nvSpPr>
        <p:spPr bwMode="auto">
          <a:xfrm>
            <a:off x="3203286" y="323698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1074B-7733-0C62-3107-8AE563FAAACD}"/>
                  </a:ext>
                </a:extLst>
              </p:cNvPr>
              <p:cNvSpPr txBox="1"/>
              <p:nvPr/>
            </p:nvSpPr>
            <p:spPr>
              <a:xfrm>
                <a:off x="8600993" y="4813073"/>
                <a:ext cx="29418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Already have estimate</a:t>
                </a:r>
                <a:br>
                  <a:rPr lang="en-US" sz="2400" dirty="0">
                    <a:solidFill>
                      <a:schemeClr val="accent2"/>
                    </a:solidFill>
                  </a:rPr>
                </a:br>
                <a:r>
                  <a:rPr lang="en-US" sz="2400" dirty="0">
                    <a:solidFill>
                      <a:schemeClr val="accent2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C1074B-7733-0C62-3107-8AE563FAA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93" y="4813073"/>
                <a:ext cx="2941831" cy="830997"/>
              </a:xfrm>
              <a:prstGeom prst="rect">
                <a:avLst/>
              </a:prstGeom>
              <a:blipFill>
                <a:blip r:embed="rId6"/>
                <a:stretch>
                  <a:fillRect l="-3433" t="-7576" r="-128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00F02E-8074-99B0-8630-B2E7FE9CC7A8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9028224" y="3595303"/>
            <a:ext cx="1043685" cy="121777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6DE73C7-574E-3EAD-8873-95461F3D7F92}"/>
              </a:ext>
            </a:extLst>
          </p:cNvPr>
          <p:cNvSpPr/>
          <p:nvPr/>
        </p:nvSpPr>
        <p:spPr>
          <a:xfrm>
            <a:off x="7801761" y="2994870"/>
            <a:ext cx="1306291" cy="4341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55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828489-063D-7DCB-5A26-1356AE55CE34}"/>
              </a:ext>
            </a:extLst>
          </p:cNvPr>
          <p:cNvCxnSpPr/>
          <p:nvPr/>
        </p:nvCxnSpPr>
        <p:spPr>
          <a:xfrm>
            <a:off x="2479646" y="6270512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FBD67F-A78A-875C-30F2-4DFFAFE20399}"/>
              </a:ext>
            </a:extLst>
          </p:cNvPr>
          <p:cNvCxnSpPr/>
          <p:nvPr/>
        </p:nvCxnSpPr>
        <p:spPr>
          <a:xfrm flipH="1">
            <a:off x="5751624" y="3273106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/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/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blipFill>
                <a:blip r:embed="rId5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8521E7E1-1446-133C-F8B0-4D28322579A3}"/>
              </a:ext>
            </a:extLst>
          </p:cNvPr>
          <p:cNvSpPr>
            <a:spLocks/>
          </p:cNvSpPr>
          <p:nvPr/>
        </p:nvSpPr>
        <p:spPr bwMode="auto">
          <a:xfrm>
            <a:off x="3203286" y="323698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F46593-6B0D-08B7-DA51-0362FC9B8936}"/>
              </a:ext>
            </a:extLst>
          </p:cNvPr>
          <p:cNvSpPr/>
          <p:nvPr/>
        </p:nvSpPr>
        <p:spPr>
          <a:xfrm>
            <a:off x="7624913" y="3010249"/>
            <a:ext cx="434512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9783F-3658-C4F1-D866-B79F2BB66253}"/>
              </a:ext>
            </a:extLst>
          </p:cNvPr>
          <p:cNvSpPr txBox="1"/>
          <p:nvPr/>
        </p:nvSpPr>
        <p:spPr>
          <a:xfrm>
            <a:off x="7927262" y="4151016"/>
            <a:ext cx="2374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Need to estimate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still with </a:t>
            </a:r>
            <a:r>
              <a:rPr lang="en-US" sz="2400" i="1" dirty="0">
                <a:solidFill>
                  <a:schemeClr val="accent2"/>
                </a:solidFill>
              </a:rPr>
              <a:t>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EC4FB6-7A15-51A8-66A5-F9780A8458E0}"/>
              </a:ext>
            </a:extLst>
          </p:cNvPr>
          <p:cNvCxnSpPr>
            <a:stCxn id="11" idx="0"/>
            <a:endCxn id="10" idx="5"/>
          </p:cNvCxnSpPr>
          <p:nvPr/>
        </p:nvCxnSpPr>
        <p:spPr>
          <a:xfrm flipH="1" flipV="1">
            <a:off x="7995792" y="3335453"/>
            <a:ext cx="1118654" cy="81556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63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9213FC-61D3-6CE9-286F-CD83B8237C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CF02468-2ED5-73F6-A255-3906149C6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828489-063D-7DCB-5A26-1356AE55CE34}"/>
              </a:ext>
            </a:extLst>
          </p:cNvPr>
          <p:cNvCxnSpPr/>
          <p:nvPr/>
        </p:nvCxnSpPr>
        <p:spPr>
          <a:xfrm>
            <a:off x="2479646" y="6270512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FBD67F-A78A-875C-30F2-4DFFAFE20399}"/>
              </a:ext>
            </a:extLst>
          </p:cNvPr>
          <p:cNvCxnSpPr/>
          <p:nvPr/>
        </p:nvCxnSpPr>
        <p:spPr>
          <a:xfrm flipH="1">
            <a:off x="5751624" y="3273106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/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788853-BE5A-2A55-175B-BDC415853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492" y="6298982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2727" r="-1818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/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DAF7B7-EEA1-3170-ACFC-044C5D2D2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589" y="3100636"/>
                <a:ext cx="1179169" cy="699102"/>
              </a:xfrm>
              <a:prstGeom prst="rect">
                <a:avLst/>
              </a:prstGeom>
              <a:blipFill>
                <a:blip r:embed="rId5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8521E7E1-1446-133C-F8B0-4D28322579A3}"/>
              </a:ext>
            </a:extLst>
          </p:cNvPr>
          <p:cNvSpPr>
            <a:spLocks/>
          </p:cNvSpPr>
          <p:nvPr/>
        </p:nvSpPr>
        <p:spPr bwMode="auto">
          <a:xfrm>
            <a:off x="3203286" y="3236982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F46593-6B0D-08B7-DA51-0362FC9B8936}"/>
              </a:ext>
            </a:extLst>
          </p:cNvPr>
          <p:cNvSpPr/>
          <p:nvPr/>
        </p:nvSpPr>
        <p:spPr>
          <a:xfrm>
            <a:off x="7624913" y="3010249"/>
            <a:ext cx="434512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49783F-3658-C4F1-D866-B79F2BB66253}"/>
                  </a:ext>
                </a:extLst>
              </p:cNvPr>
              <p:cNvSpPr txBox="1"/>
              <p:nvPr/>
            </p:nvSpPr>
            <p:spPr>
              <a:xfrm>
                <a:off x="7927262" y="4151016"/>
                <a:ext cx="22431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Now estimating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49783F-3658-C4F1-D866-B79F2BB66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262" y="4151016"/>
                <a:ext cx="2243115" cy="830997"/>
              </a:xfrm>
              <a:prstGeom prst="rect">
                <a:avLst/>
              </a:prstGeom>
              <a:blipFill>
                <a:blip r:embed="rId6"/>
                <a:stretch>
                  <a:fillRect l="-4520" t="-4478" r="-339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EC4FB6-7A15-51A8-66A5-F9780A8458E0}"/>
              </a:ext>
            </a:extLst>
          </p:cNvPr>
          <p:cNvCxnSpPr>
            <a:stCxn id="11" idx="0"/>
            <a:endCxn id="10" idx="5"/>
          </p:cNvCxnSpPr>
          <p:nvPr/>
        </p:nvCxnSpPr>
        <p:spPr>
          <a:xfrm flipH="1" flipV="1">
            <a:off x="7995792" y="3335453"/>
            <a:ext cx="1053028" cy="81556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77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CBBE13-43BC-9B71-A2FA-DCE2CA671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we do not know the population standard deviation and need to estimate it with the sample standard deviation, we have added extra error into our calculations.</a:t>
                </a:r>
              </a:p>
              <a:p>
                <a:r>
                  <a:rPr lang="en-US" dirty="0"/>
                  <a:t>Estimating two statistics has more error than just estimating one.</a:t>
                </a:r>
              </a:p>
              <a:p>
                <a:r>
                  <a:rPr lang="en-US" dirty="0"/>
                  <a:t>Normal distribution is no longer a good approximation for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because it doesn’t account for this extra error.</a:t>
                </a:r>
              </a:p>
              <a:p>
                <a:r>
                  <a:rPr lang="en-US" dirty="0"/>
                  <a:t>Need to use another distribution.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CBBE13-43BC-9B71-A2FA-DCE2CA671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48E4895-8AC9-4D04-70A6-410354BE94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Unknown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48E4895-8AC9-4D04-70A6-410354BE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95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AC3BD-2B6B-ADEB-2F1F-57E14845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Confidence Intervals</a:t>
            </a:r>
            <a:r>
              <a:rPr lang="en-US" dirty="0"/>
              <a:t> are interval estimates where we say we have a certain level of </a:t>
            </a:r>
            <a:r>
              <a:rPr lang="en-US" b="1" dirty="0"/>
              <a:t>confidence</a:t>
            </a:r>
            <a:r>
              <a:rPr lang="en-US" dirty="0"/>
              <a:t> in the interval.</a:t>
            </a:r>
          </a:p>
          <a:p>
            <a:r>
              <a:rPr lang="en-US" dirty="0"/>
              <a:t>For example, we are </a:t>
            </a:r>
            <a:r>
              <a:rPr lang="en-US" b="1" dirty="0"/>
              <a:t>95% confident</a:t>
            </a:r>
            <a:r>
              <a:rPr lang="en-US" dirty="0"/>
              <a:t> that the population average daily number of total users of the bike rental company is between 4,000 and 5,000.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14025-5046-412E-4738-4D06562D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C5AEB-9D24-8229-ABB9-EC91B32A8477}"/>
              </a:ext>
            </a:extLst>
          </p:cNvPr>
          <p:cNvSpPr/>
          <p:nvPr/>
        </p:nvSpPr>
        <p:spPr>
          <a:xfrm>
            <a:off x="3518452" y="3071191"/>
            <a:ext cx="2097158" cy="437322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2DCE2-D719-5A13-DDC8-D7FCC5B22692}"/>
              </a:ext>
            </a:extLst>
          </p:cNvPr>
          <p:cNvSpPr txBox="1"/>
          <p:nvPr/>
        </p:nvSpPr>
        <p:spPr>
          <a:xfrm>
            <a:off x="965942" y="4464910"/>
            <a:ext cx="6399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If we were to take many samples (same size) that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each produced different confidence intervals, then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95% of them would contain the true parameter.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40DA3B-78F7-01AF-3357-0144E3CAA688}"/>
              </a:ext>
            </a:extLst>
          </p:cNvPr>
          <p:cNvCxnSpPr/>
          <p:nvPr/>
        </p:nvCxnSpPr>
        <p:spPr>
          <a:xfrm flipV="1">
            <a:off x="4041079" y="3508513"/>
            <a:ext cx="497790" cy="95639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999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CBBE13-43BC-9B71-A2FA-DCE2CA671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4048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i="1" dirty="0"/>
                  <a:t>t</a:t>
                </a:r>
                <a:r>
                  <a:rPr lang="en-US" b="1" dirty="0"/>
                  <a:t> distribution</a:t>
                </a:r>
                <a:r>
                  <a:rPr lang="en-US" dirty="0"/>
                  <a:t> is a family of similar probability distributions.</a:t>
                </a:r>
              </a:p>
              <a:p>
                <a:r>
                  <a:rPr lang="en-US" dirty="0"/>
                  <a:t>The </a:t>
                </a:r>
                <a:r>
                  <a:rPr lang="en-US" i="1" dirty="0"/>
                  <a:t>t </a:t>
                </a:r>
                <a:r>
                  <a:rPr lang="en-US" dirty="0"/>
                  <a:t>distribution is symmetric but has thicker tails than the Normal distribution.</a:t>
                </a:r>
              </a:p>
              <a:p>
                <a:r>
                  <a:rPr lang="en-US" dirty="0"/>
                  <a:t>The </a:t>
                </a:r>
                <a:r>
                  <a:rPr lang="en-US" i="1" dirty="0"/>
                  <a:t>t </a:t>
                </a:r>
                <a:r>
                  <a:rPr lang="en-US" dirty="0"/>
                  <a:t>distribution has degrees of freedom: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</m:t>
                    </m:r>
                    <m:r>
                      <a:rPr lang="en-US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.=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Degrees of freedom are the number of independent pieces of information that go into the computation of </a:t>
                </a:r>
                <a:r>
                  <a:rPr lang="en-US" i="1" dirty="0"/>
                  <a:t>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More degrees of freedom leads to less dispersion in the distribution.</a:t>
                </a:r>
              </a:p>
              <a:p>
                <a:r>
                  <a:rPr lang="en-US" dirty="0"/>
                  <a:t>For larger samples, the </a:t>
                </a:r>
                <a:r>
                  <a:rPr lang="en-US" i="1" dirty="0"/>
                  <a:t>t</a:t>
                </a:r>
                <a:r>
                  <a:rPr lang="en-US" dirty="0"/>
                  <a:t> distribution is </a:t>
                </a:r>
                <a:r>
                  <a:rPr lang="en-US" b="1" dirty="0"/>
                  <a:t>approximately</a:t>
                </a:r>
                <a:r>
                  <a:rPr lang="en-US" dirty="0"/>
                  <a:t> the standard Normal distribution.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CBBE13-43BC-9B71-A2FA-DCE2CA671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404862"/>
              </a:xfrm>
              <a:blipFill>
                <a:blip r:embed="rId2"/>
                <a:stretch>
                  <a:fillRect l="-460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48E4895-8AC9-4D04-70A6-410354BE94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Student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- Distribution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848E4895-8AC9-4D04-70A6-410354BE9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651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274C8C-2177-26B0-806F-2C534438E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larger samples, the </a:t>
            </a:r>
            <a:r>
              <a:rPr lang="en-US" i="1" dirty="0"/>
              <a:t>t</a:t>
            </a:r>
            <a:r>
              <a:rPr lang="en-US" dirty="0"/>
              <a:t> distribution is </a:t>
            </a:r>
            <a:r>
              <a:rPr lang="en-US" b="1" dirty="0"/>
              <a:t>approximately</a:t>
            </a:r>
            <a:r>
              <a:rPr lang="en-US" dirty="0"/>
              <a:t> the standard Normal distribution.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8490BF-6245-1344-8A97-5644E267FA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Standard Normal vs.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D8490BF-6245-1344-8A97-5644E267FA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93D49C-B82A-818C-EF9D-4ABED5653320}"/>
              </a:ext>
            </a:extLst>
          </p:cNvPr>
          <p:cNvCxnSpPr/>
          <p:nvPr/>
        </p:nvCxnSpPr>
        <p:spPr>
          <a:xfrm flipH="1">
            <a:off x="5894236" y="3231160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A3B7CB-AC0C-39A8-0425-094961BEA0C1}"/>
                  </a:ext>
                </a:extLst>
              </p:cNvPr>
              <p:cNvSpPr txBox="1"/>
              <p:nvPr/>
            </p:nvSpPr>
            <p:spPr>
              <a:xfrm>
                <a:off x="5764104" y="6257036"/>
                <a:ext cx="2615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A3B7CB-AC0C-39A8-0425-094961BEA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104" y="6257036"/>
                <a:ext cx="261545" cy="369332"/>
              </a:xfrm>
              <a:prstGeom prst="rect">
                <a:avLst/>
              </a:prstGeom>
              <a:blipFill>
                <a:blip r:embed="rId3"/>
                <a:stretch>
                  <a:fillRect l="-2381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17">
            <a:extLst>
              <a:ext uri="{FF2B5EF4-FFF2-40B4-BE49-F238E27FC236}">
                <a16:creationId xmlns:a16="http://schemas.microsoft.com/office/drawing/2014/main" id="{17332FC1-6AD7-CE7E-8BB9-A0456D07CDDC}"/>
              </a:ext>
            </a:extLst>
          </p:cNvPr>
          <p:cNvSpPr>
            <a:spLocks/>
          </p:cNvSpPr>
          <p:nvPr/>
        </p:nvSpPr>
        <p:spPr bwMode="auto">
          <a:xfrm>
            <a:off x="3345898" y="3195036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923EF136-BA8B-0A61-6641-104C963447A0}"/>
              </a:ext>
            </a:extLst>
          </p:cNvPr>
          <p:cNvSpPr>
            <a:spLocks/>
          </p:cNvSpPr>
          <p:nvPr/>
        </p:nvSpPr>
        <p:spPr bwMode="auto">
          <a:xfrm>
            <a:off x="2012658" y="4145559"/>
            <a:ext cx="7696200" cy="2092838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C60CC8A2-E91A-356C-C21C-B4F3475098F1}"/>
              </a:ext>
            </a:extLst>
          </p:cNvPr>
          <p:cNvSpPr>
            <a:spLocks/>
          </p:cNvSpPr>
          <p:nvPr/>
        </p:nvSpPr>
        <p:spPr bwMode="auto">
          <a:xfrm>
            <a:off x="2681827" y="3440498"/>
            <a:ext cx="6357862" cy="278069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E59A9-DCAD-BCC2-DA26-1897C472C9E2}"/>
              </a:ext>
            </a:extLst>
          </p:cNvPr>
          <p:cNvSpPr txBox="1"/>
          <p:nvPr/>
        </p:nvSpPr>
        <p:spPr>
          <a:xfrm>
            <a:off x="7326248" y="4961145"/>
            <a:ext cx="350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t</a:t>
            </a:r>
            <a:r>
              <a:rPr lang="en-US" sz="2400" dirty="0">
                <a:solidFill>
                  <a:schemeClr val="accent5"/>
                </a:solidFill>
              </a:rPr>
              <a:t> distribution with </a:t>
            </a:r>
            <a:r>
              <a:rPr lang="en-US" sz="2400" dirty="0" err="1">
                <a:solidFill>
                  <a:schemeClr val="accent5"/>
                </a:solidFill>
              </a:rPr>
              <a:t>d.f.</a:t>
            </a:r>
            <a:r>
              <a:rPr lang="en-US" sz="2400" dirty="0">
                <a:solidFill>
                  <a:schemeClr val="accent5"/>
                </a:solidFill>
              </a:rPr>
              <a:t> = 10</a:t>
            </a:r>
            <a:endParaRPr lang="en-US" sz="2400" i="1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726AF-4818-2AF4-D245-3901366C07A1}"/>
              </a:ext>
            </a:extLst>
          </p:cNvPr>
          <p:cNvSpPr txBox="1"/>
          <p:nvPr/>
        </p:nvSpPr>
        <p:spPr>
          <a:xfrm>
            <a:off x="1579228" y="4019647"/>
            <a:ext cx="353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</a:rPr>
              <a:t>t</a:t>
            </a:r>
            <a:r>
              <a:rPr lang="en-US" sz="2400" dirty="0">
                <a:solidFill>
                  <a:schemeClr val="accent3"/>
                </a:solidFill>
              </a:rPr>
              <a:t> distribution with </a:t>
            </a:r>
            <a:r>
              <a:rPr lang="en-US" sz="2400" dirty="0" err="1">
                <a:solidFill>
                  <a:schemeClr val="accent3"/>
                </a:solidFill>
              </a:rPr>
              <a:t>d.f.</a:t>
            </a:r>
            <a:r>
              <a:rPr lang="en-US" sz="2400" dirty="0">
                <a:solidFill>
                  <a:schemeClr val="accent3"/>
                </a:solidFill>
              </a:rPr>
              <a:t> = 20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E15CE-70C4-8A45-1C27-CDB36CC1DF38}"/>
              </a:ext>
            </a:extLst>
          </p:cNvPr>
          <p:cNvSpPr txBox="1"/>
          <p:nvPr/>
        </p:nvSpPr>
        <p:spPr>
          <a:xfrm>
            <a:off x="5919394" y="2848400"/>
            <a:ext cx="393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Standard Normal distribution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0B069C-43C1-E702-6D0B-8FFED472FA01}"/>
              </a:ext>
            </a:extLst>
          </p:cNvPr>
          <p:cNvCxnSpPr/>
          <p:nvPr/>
        </p:nvCxnSpPr>
        <p:spPr>
          <a:xfrm>
            <a:off x="1707858" y="6234914"/>
            <a:ext cx="838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02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use the </a:t>
                </a:r>
                <a:r>
                  <a:rPr lang="en-US" i="1" dirty="0"/>
                  <a:t>t </a:t>
                </a:r>
                <a:r>
                  <a:rPr lang="en-US" dirty="0"/>
                  <a:t>distribution instead for the confidence intervals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2598924" y="6144010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3810" r="-1904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3322564" y="3120419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5464044" y="2734883"/>
                <a:ext cx="814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044" y="2734883"/>
                <a:ext cx="814582" cy="369332"/>
              </a:xfrm>
              <a:prstGeom prst="rect">
                <a:avLst/>
              </a:prstGeom>
              <a:blipFill>
                <a:blip r:embed="rId5"/>
                <a:stretch>
                  <a:fillRect l="-7692" r="-153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4152442" y="2919549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6382426" y="2942552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4152442" y="2919549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7517716" y="2942552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blipFill>
                <a:blip r:embed="rId6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3322564" y="5863668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7532038" y="5837326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2992702" y="5167065"/>
                <a:ext cx="5992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02" y="5167065"/>
                <a:ext cx="599203" cy="369332"/>
              </a:xfrm>
              <a:prstGeom prst="rect">
                <a:avLst/>
              </a:prstGeom>
              <a:blipFill>
                <a:blip r:embed="rId7"/>
                <a:stretch>
                  <a:fillRect l="-4167" r="-10417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3633760" y="5586306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7827072" y="5555591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8245200" y="5123500"/>
                <a:ext cx="5992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00" y="5123500"/>
                <a:ext cx="599203" cy="369332"/>
              </a:xfrm>
              <a:prstGeom prst="rect">
                <a:avLst/>
              </a:prstGeom>
              <a:blipFill>
                <a:blip r:embed="rId8"/>
                <a:stretch>
                  <a:fillRect l="-4167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/>
              <p:nvPr/>
            </p:nvSpPr>
            <p:spPr>
              <a:xfrm>
                <a:off x="3437919" y="6187046"/>
                <a:ext cx="1442574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19" y="6187046"/>
                <a:ext cx="1442574" cy="335285"/>
              </a:xfrm>
              <a:prstGeom prst="rect">
                <a:avLst/>
              </a:prstGeom>
              <a:blipFill>
                <a:blip r:embed="rId9"/>
                <a:stretch>
                  <a:fillRect l="-173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/>
              <p:nvPr/>
            </p:nvSpPr>
            <p:spPr>
              <a:xfrm>
                <a:off x="6803193" y="6196748"/>
                <a:ext cx="140589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93" y="6196748"/>
                <a:ext cx="1405898" cy="335285"/>
              </a:xfrm>
              <a:prstGeom prst="rect">
                <a:avLst/>
              </a:prstGeom>
              <a:blipFill>
                <a:blip r:embed="rId10"/>
                <a:stretch>
                  <a:fillRect l="-267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799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use the </a:t>
                </a:r>
                <a:r>
                  <a:rPr lang="en-US" i="1" dirty="0"/>
                  <a:t>t </a:t>
                </a:r>
                <a:r>
                  <a:rPr lang="en-US" dirty="0"/>
                  <a:t>distribution instead for the confidence intervals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2598924" y="6144010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3810" r="-1904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3322564" y="3120419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4152442" y="2919549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6382426" y="2942552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4152442" y="2919549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7517716" y="2942552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blipFill>
                <a:blip r:embed="rId6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3322564" y="5863668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7532038" y="5837326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blipFill>
                <a:blip r:embed="rId7"/>
                <a:stretch>
                  <a:fillRect l="-3738" t="-3636" r="-467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3633760" y="5586306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7827072" y="5555591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blipFill>
                <a:blip r:embed="rId8"/>
                <a:stretch>
                  <a:fillRect l="-4717" t="-3571" r="-471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/>
              <p:nvPr/>
            </p:nvSpPr>
            <p:spPr>
              <a:xfrm>
                <a:off x="3437919" y="6187046"/>
                <a:ext cx="1442574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19" y="6187046"/>
                <a:ext cx="1442574" cy="335285"/>
              </a:xfrm>
              <a:prstGeom prst="rect">
                <a:avLst/>
              </a:prstGeom>
              <a:blipFill>
                <a:blip r:embed="rId9"/>
                <a:stretch>
                  <a:fillRect l="-173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/>
              <p:nvPr/>
            </p:nvSpPr>
            <p:spPr>
              <a:xfrm>
                <a:off x="6803193" y="6196748"/>
                <a:ext cx="1405898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93" y="6196748"/>
                <a:ext cx="1405898" cy="335285"/>
              </a:xfrm>
              <a:prstGeom prst="rect">
                <a:avLst/>
              </a:prstGeom>
              <a:blipFill>
                <a:blip r:embed="rId10"/>
                <a:stretch>
                  <a:fillRect l="-267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20425-959B-9CC6-D3C2-20AB3A7F5AE3}"/>
                  </a:ext>
                </a:extLst>
              </p:cNvPr>
              <p:cNvSpPr txBox="1"/>
              <p:nvPr/>
            </p:nvSpPr>
            <p:spPr>
              <a:xfrm>
                <a:off x="499098" y="3531450"/>
                <a:ext cx="344408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20425-959B-9CC6-D3C2-20AB3A7F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8" y="3531450"/>
                <a:ext cx="3444084" cy="494815"/>
              </a:xfrm>
              <a:prstGeom prst="rect">
                <a:avLst/>
              </a:prstGeom>
              <a:blipFill>
                <a:blip r:embed="rId11"/>
                <a:stretch>
                  <a:fillRect l="-2941" t="-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8179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EA33C4-4748-5D5A-62F9-C40164B13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3EA33C4-4748-5D5A-62F9-C40164B13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1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B4EA6F-C6F3-4FD5-CC9B-5433514C9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51385"/>
              </p:ext>
            </p:extLst>
          </p:nvPr>
        </p:nvGraphicFramePr>
        <p:xfrm>
          <a:off x="1752598" y="2693565"/>
          <a:ext cx="8686804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d.f.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6422F343-74D4-DA1C-DED0-4893337A3269}"/>
              </a:ext>
            </a:extLst>
          </p:cNvPr>
          <p:cNvSpPr/>
          <p:nvPr/>
        </p:nvSpPr>
        <p:spPr>
          <a:xfrm>
            <a:off x="6400802" y="2622608"/>
            <a:ext cx="724619" cy="533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5FA103-0F5D-B60C-663D-303E329EB08B}"/>
              </a:ext>
            </a:extLst>
          </p:cNvPr>
          <p:cNvSpPr/>
          <p:nvPr/>
        </p:nvSpPr>
        <p:spPr>
          <a:xfrm>
            <a:off x="1735820" y="4465739"/>
            <a:ext cx="572219" cy="533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9D8CD2-DBED-A35A-2B78-7BD29189D856}"/>
              </a:ext>
            </a:extLst>
          </p:cNvPr>
          <p:cNvSpPr/>
          <p:nvPr/>
        </p:nvSpPr>
        <p:spPr>
          <a:xfrm>
            <a:off x="6400802" y="4465739"/>
            <a:ext cx="724619" cy="5334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AA8AED-034A-7B01-651D-EC08267DFCEF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6763112" y="3156008"/>
            <a:ext cx="0" cy="130973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52802F-B0FD-C4D0-083C-38C37E2D0A6C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308039" y="4732439"/>
            <a:ext cx="409276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40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use the </a:t>
                </a:r>
                <a:r>
                  <a:rPr lang="en-US" i="1" dirty="0"/>
                  <a:t>t </a:t>
                </a:r>
                <a:r>
                  <a:rPr lang="en-US" dirty="0"/>
                  <a:t>distribution instead for the confidence intervals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2598924" y="6144010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3810" r="-1904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3322564" y="3120419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4152442" y="2919549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6382426" y="2942552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4152442" y="2919549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7517716" y="2942552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blipFill>
                <a:blip r:embed="rId6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3322564" y="5863668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7532038" y="5837326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blipFill>
                <a:blip r:embed="rId7"/>
                <a:stretch>
                  <a:fillRect l="-3738" t="-3636" r="-467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3633760" y="5586306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7827072" y="5555591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blipFill>
                <a:blip r:embed="rId8"/>
                <a:stretch>
                  <a:fillRect l="-4717" t="-3571" r="-471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/>
              <p:nvPr/>
            </p:nvSpPr>
            <p:spPr>
              <a:xfrm>
                <a:off x="3357160" y="6187046"/>
                <a:ext cx="15905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−2.045×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60" y="6187046"/>
                <a:ext cx="1590564" cy="307777"/>
              </a:xfrm>
              <a:prstGeom prst="rect">
                <a:avLst/>
              </a:prstGeom>
              <a:blipFill>
                <a:blip r:embed="rId9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/>
              <p:nvPr/>
            </p:nvSpPr>
            <p:spPr>
              <a:xfrm>
                <a:off x="6736756" y="6196748"/>
                <a:ext cx="15905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+2.045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756" y="6196748"/>
                <a:ext cx="1590564" cy="307777"/>
              </a:xfrm>
              <a:prstGeom prst="rect">
                <a:avLst/>
              </a:prstGeom>
              <a:blipFill>
                <a:blip r:embed="rId10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20425-959B-9CC6-D3C2-20AB3A7F5AE3}"/>
                  </a:ext>
                </a:extLst>
              </p:cNvPr>
              <p:cNvSpPr txBox="1"/>
              <p:nvPr/>
            </p:nvSpPr>
            <p:spPr>
              <a:xfrm>
                <a:off x="499098" y="3531450"/>
                <a:ext cx="3444084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20425-959B-9CC6-D3C2-20AB3A7F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8" y="3531450"/>
                <a:ext cx="3444084" cy="494815"/>
              </a:xfrm>
              <a:prstGeom prst="rect">
                <a:avLst/>
              </a:prstGeom>
              <a:blipFill>
                <a:blip r:embed="rId11"/>
                <a:stretch>
                  <a:fillRect l="-2941" t="-7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581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use the </a:t>
                </a:r>
                <a:r>
                  <a:rPr lang="en-US" i="1" dirty="0"/>
                  <a:t>t </a:t>
                </a:r>
                <a:r>
                  <a:rPr lang="en-US" dirty="0"/>
                  <a:t>distribution instead for the confidence intervals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2598924" y="6144010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3810" r="-1904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3322564" y="3120419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4152442" y="2919549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6382426" y="2942552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4152442" y="2919549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7517716" y="2942552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blipFill>
                <a:blip r:embed="rId6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3322564" y="5863668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7532038" y="5837326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blipFill>
                <a:blip r:embed="rId7"/>
                <a:stretch>
                  <a:fillRect l="-3738" t="-3636" r="-467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3633760" y="5586306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7827072" y="5555591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blipFill>
                <a:blip r:embed="rId8"/>
                <a:stretch>
                  <a:fillRect l="-4717" t="-3571" r="-471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/>
              <p:nvPr/>
            </p:nvSpPr>
            <p:spPr>
              <a:xfrm>
                <a:off x="3357160" y="6187046"/>
                <a:ext cx="15905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−2.045×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60" y="6187046"/>
                <a:ext cx="1590564" cy="307777"/>
              </a:xfrm>
              <a:prstGeom prst="rect">
                <a:avLst/>
              </a:prstGeom>
              <a:blipFill>
                <a:blip r:embed="rId9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/>
              <p:nvPr/>
            </p:nvSpPr>
            <p:spPr>
              <a:xfrm>
                <a:off x="6736756" y="6196748"/>
                <a:ext cx="15905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+2.045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756" y="6196748"/>
                <a:ext cx="1590564" cy="307777"/>
              </a:xfrm>
              <a:prstGeom prst="rect">
                <a:avLst/>
              </a:prstGeom>
              <a:blipFill>
                <a:blip r:embed="rId10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570561-9FC9-0641-8C70-BA8C277ADFD3}"/>
                  </a:ext>
                </a:extLst>
              </p:cNvPr>
              <p:cNvSpPr txBox="1"/>
              <p:nvPr/>
            </p:nvSpPr>
            <p:spPr>
              <a:xfrm>
                <a:off x="1032991" y="3575966"/>
                <a:ext cx="2667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Margin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570561-9FC9-0641-8C70-BA8C277AD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91" y="3575966"/>
                <a:ext cx="2667653" cy="369332"/>
              </a:xfrm>
              <a:prstGeom prst="rect">
                <a:avLst/>
              </a:prstGeom>
              <a:blipFill>
                <a:blip r:embed="rId11"/>
                <a:stretch>
                  <a:fillRect l="-948" t="-6667" r="-189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297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3934A8-DE2F-DDF1-F83C-E96BA58A1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3934A8-DE2F-DDF1-F83C-E96BA58A1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3F25337-6974-F2C7-58B2-E84D9A4E2E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3F25337-6974-F2C7-58B2-E84D9A4E2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3AF3F7-D8C4-1EBC-A2AF-55CACE239E4F}"/>
                  </a:ext>
                </a:extLst>
              </p:cNvPr>
              <p:cNvSpPr txBox="1"/>
              <p:nvPr/>
            </p:nvSpPr>
            <p:spPr>
              <a:xfrm>
                <a:off x="4992523" y="3019849"/>
                <a:ext cx="2107244" cy="8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3AF3F7-D8C4-1EBC-A2AF-55CACE23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23" y="3019849"/>
                <a:ext cx="2107244" cy="818301"/>
              </a:xfrm>
              <a:prstGeom prst="rect">
                <a:avLst/>
              </a:prstGeom>
              <a:blipFill>
                <a:blip r:embed="rId4"/>
                <a:stretch>
                  <a:fillRect l="-1198" r="-599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841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3934A8-DE2F-DDF1-F83C-E96BA58A1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with a </a:t>
                </a:r>
                <a:r>
                  <a:rPr lang="en-US" b="1" dirty="0"/>
                  <a:t>confidence coefficient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estimate a standard deviation of a statistic (in this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) it is now called a </a:t>
                </a:r>
                <a:r>
                  <a:rPr lang="en-US" b="1" dirty="0"/>
                  <a:t>standard error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3934A8-DE2F-DDF1-F83C-E96BA58A1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3F25337-6974-F2C7-58B2-E84D9A4E2E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03F25337-6974-F2C7-58B2-E84D9A4E2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3AF3F7-D8C4-1EBC-A2AF-55CACE239E4F}"/>
                  </a:ext>
                </a:extLst>
              </p:cNvPr>
              <p:cNvSpPr txBox="1"/>
              <p:nvPr/>
            </p:nvSpPr>
            <p:spPr>
              <a:xfrm>
                <a:off x="4992523" y="3019849"/>
                <a:ext cx="2107244" cy="8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3AF3F7-D8C4-1EBC-A2AF-55CACE23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23" y="3019849"/>
                <a:ext cx="2107244" cy="818301"/>
              </a:xfrm>
              <a:prstGeom prst="rect">
                <a:avLst/>
              </a:prstGeom>
              <a:blipFill>
                <a:blip r:embed="rId4"/>
                <a:stretch>
                  <a:fillRect l="-1198" r="-599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666D3E-5828-0BB2-CD75-CA378B7E7D37}"/>
              </a:ext>
            </a:extLst>
          </p:cNvPr>
          <p:cNvSpPr/>
          <p:nvPr/>
        </p:nvSpPr>
        <p:spPr>
          <a:xfrm>
            <a:off x="6451816" y="2963410"/>
            <a:ext cx="697700" cy="93117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164A6C-D37B-5553-EEAE-5D63501C3323}"/>
                  </a:ext>
                </a:extLst>
              </p:cNvPr>
              <p:cNvSpPr txBox="1"/>
              <p:nvPr/>
            </p:nvSpPr>
            <p:spPr>
              <a:xfrm>
                <a:off x="8372213" y="3198167"/>
                <a:ext cx="2701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Standard error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164A6C-D37B-5553-EEAE-5D63501C3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213" y="3198167"/>
                <a:ext cx="2701255" cy="461665"/>
              </a:xfrm>
              <a:prstGeom prst="rect">
                <a:avLst/>
              </a:prstGeom>
              <a:blipFill>
                <a:blip r:embed="rId5"/>
                <a:stretch>
                  <a:fillRect l="-3738" t="-11111" r="-233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31FD89-8849-EEA0-0D6C-851672929262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flipH="1">
            <a:off x="7149516" y="3429000"/>
            <a:ext cx="12226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54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CAC11F-DCEA-1506-098D-29E7BE9BD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large samples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), you can calculate the confidence interval for the mean </a:t>
                </a:r>
                <a:r>
                  <a:rPr lang="en-US" b="1" dirty="0"/>
                  <a:t>from any population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small samples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&lt;50</m:t>
                    </m:r>
                  </m:oMath>
                </a14:m>
                <a:r>
                  <a:rPr lang="en-US" dirty="0"/>
                  <a:t>), you need to assume that the </a:t>
                </a:r>
                <a:r>
                  <a:rPr lang="en-US" b="1" dirty="0"/>
                  <a:t>population follows a Normal distribution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CAC11F-DCEA-1506-098D-29E7BE9BD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179156C-5D85-1E94-B8B4-1D80DF31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Assumptions</a:t>
            </a:r>
          </a:p>
        </p:txBody>
      </p:sp>
    </p:spTree>
    <p:extLst>
      <p:ext uri="{BB962C8B-B14F-4D97-AF65-F5344CB8AC3E}">
        <p14:creationId xmlns:p14="http://schemas.microsoft.com/office/powerpoint/2010/main" val="118166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AC3BD-2B6B-ADEB-2F1F-57E14845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Confidence Intervals</a:t>
            </a:r>
            <a:r>
              <a:rPr lang="en-US" dirty="0"/>
              <a:t> are interval estimates where we say we have a certain level of </a:t>
            </a:r>
            <a:r>
              <a:rPr lang="en-US" b="1" dirty="0"/>
              <a:t>confidence</a:t>
            </a:r>
            <a:r>
              <a:rPr lang="en-US" dirty="0"/>
              <a:t> in the interval.</a:t>
            </a:r>
          </a:p>
          <a:p>
            <a:r>
              <a:rPr lang="en-US" dirty="0"/>
              <a:t>For example, we are </a:t>
            </a:r>
            <a:r>
              <a:rPr lang="en-US" b="1" dirty="0"/>
              <a:t>95% confident</a:t>
            </a:r>
            <a:r>
              <a:rPr lang="en-US" dirty="0"/>
              <a:t> that the population average daily number of total users of the bike rental company is between 4,000 and 5,000.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614025-5046-412E-4738-4D06562D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0C5AEB-9D24-8229-ABB9-EC91B32A8477}"/>
              </a:ext>
            </a:extLst>
          </p:cNvPr>
          <p:cNvSpPr/>
          <p:nvPr/>
        </p:nvSpPr>
        <p:spPr>
          <a:xfrm>
            <a:off x="3518452" y="3071191"/>
            <a:ext cx="2097158" cy="437322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2DCE2-D719-5A13-DDC8-D7FCC5B22692}"/>
              </a:ext>
            </a:extLst>
          </p:cNvPr>
          <p:cNvSpPr txBox="1"/>
          <p:nvPr/>
        </p:nvSpPr>
        <p:spPr>
          <a:xfrm>
            <a:off x="965942" y="4464910"/>
            <a:ext cx="615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95% of the time, our confidence intervals would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contain the true parameter of interest.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218656-C803-A4F4-F018-CC3155E82E62}"/>
              </a:ext>
            </a:extLst>
          </p:cNvPr>
          <p:cNvCxnSpPr>
            <a:stCxn id="5" idx="0"/>
          </p:cNvCxnSpPr>
          <p:nvPr/>
        </p:nvCxnSpPr>
        <p:spPr>
          <a:xfrm flipV="1">
            <a:off x="4041079" y="3508513"/>
            <a:ext cx="497790" cy="95639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955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F93CD9-3230-8404-1FBA-7CB4A800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daily number of total users is 4,504 with a standard deviation of 1,937 in our sample of 731 days. Build a 95% confidence interval for the average daily number of total users.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DD5B4-292E-F2E0-4BD8-8337B405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</p:spTree>
    <p:extLst>
      <p:ext uri="{BB962C8B-B14F-4D97-AF65-F5344CB8AC3E}">
        <p14:creationId xmlns:p14="http://schemas.microsoft.com/office/powerpoint/2010/main" val="33579906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to use the </a:t>
                </a:r>
                <a:r>
                  <a:rPr lang="en-US" i="1" dirty="0"/>
                  <a:t>t </a:t>
                </a:r>
                <a:r>
                  <a:rPr lang="en-US" dirty="0"/>
                  <a:t>distribution instead for the confidence intervals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FDC0E0-A79A-D1FF-4151-2FD8ADEA69E4}"/>
              </a:ext>
            </a:extLst>
          </p:cNvPr>
          <p:cNvCxnSpPr/>
          <p:nvPr/>
        </p:nvCxnSpPr>
        <p:spPr>
          <a:xfrm>
            <a:off x="2598924" y="6144010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/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FBAA89-BFDA-2228-4310-8672733D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70" y="6196748"/>
                <a:ext cx="261545" cy="369332"/>
              </a:xfrm>
              <a:prstGeom prst="rect">
                <a:avLst/>
              </a:prstGeom>
              <a:blipFill>
                <a:blip r:embed="rId4"/>
                <a:stretch>
                  <a:fillRect l="-23810" r="-19048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A3C112C-DC40-E501-76D1-BADF79507F6F}"/>
              </a:ext>
            </a:extLst>
          </p:cNvPr>
          <p:cNvSpPr>
            <a:spLocks/>
          </p:cNvSpPr>
          <p:nvPr/>
        </p:nvSpPr>
        <p:spPr bwMode="auto">
          <a:xfrm>
            <a:off x="3322564" y="3120419"/>
            <a:ext cx="50675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/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DBDCE-7553-925A-CE69-5632FE6F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94" y="2734883"/>
                <a:ext cx="698909" cy="369332"/>
              </a:xfrm>
              <a:prstGeom prst="rect">
                <a:avLst/>
              </a:prstGeom>
              <a:blipFill>
                <a:blip r:embed="rId5"/>
                <a:stretch>
                  <a:fillRect l="-10714" r="-892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503A-C52F-1213-E2F1-3E82AD963930}"/>
              </a:ext>
            </a:extLst>
          </p:cNvPr>
          <p:cNvCxnSpPr>
            <a:cxnSpLocks/>
          </p:cNvCxnSpPr>
          <p:nvPr/>
        </p:nvCxnSpPr>
        <p:spPr>
          <a:xfrm flipH="1">
            <a:off x="4152442" y="2919549"/>
            <a:ext cx="115327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0E40D0-E139-746F-A65A-D50A471F4061}"/>
              </a:ext>
            </a:extLst>
          </p:cNvPr>
          <p:cNvCxnSpPr>
            <a:cxnSpLocks/>
          </p:cNvCxnSpPr>
          <p:nvPr/>
        </p:nvCxnSpPr>
        <p:spPr>
          <a:xfrm>
            <a:off x="6382426" y="2942552"/>
            <a:ext cx="1135290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A58E5D-BE82-D16A-DB81-1F7444376FF1}"/>
              </a:ext>
            </a:extLst>
          </p:cNvPr>
          <p:cNvCxnSpPr>
            <a:cxnSpLocks/>
          </p:cNvCxnSpPr>
          <p:nvPr/>
        </p:nvCxnSpPr>
        <p:spPr>
          <a:xfrm>
            <a:off x="4152442" y="2919549"/>
            <a:ext cx="0" cy="316581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899FB8-796F-2ECE-869C-3562F19D3E13}"/>
              </a:ext>
            </a:extLst>
          </p:cNvPr>
          <p:cNvCxnSpPr>
            <a:cxnSpLocks/>
          </p:cNvCxnSpPr>
          <p:nvPr/>
        </p:nvCxnSpPr>
        <p:spPr>
          <a:xfrm>
            <a:off x="7517716" y="2942552"/>
            <a:ext cx="0" cy="31428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/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B5294A-CDBB-EC37-6543-ADEDB26D3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85" y="3077384"/>
                <a:ext cx="1179169" cy="701474"/>
              </a:xfrm>
              <a:prstGeom prst="rect">
                <a:avLst/>
              </a:prstGeom>
              <a:blipFill>
                <a:blip r:embed="rId6"/>
                <a:stretch>
                  <a:fillRect l="-2128" r="-2128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5C48509B-1CA1-6595-D4C4-D8BD5AE3FE55}"/>
              </a:ext>
            </a:extLst>
          </p:cNvPr>
          <p:cNvSpPr/>
          <p:nvPr/>
        </p:nvSpPr>
        <p:spPr>
          <a:xfrm>
            <a:off x="3322564" y="5863668"/>
            <a:ext cx="829878" cy="261313"/>
          </a:xfrm>
          <a:custGeom>
            <a:avLst/>
            <a:gdLst>
              <a:gd name="connsiteX0" fmla="*/ 829878 w 829878"/>
              <a:gd name="connsiteY0" fmla="*/ 0 h 261313"/>
              <a:gd name="connsiteX1" fmla="*/ 829878 w 829878"/>
              <a:gd name="connsiteY1" fmla="*/ 261313 h 261313"/>
              <a:gd name="connsiteX2" fmla="*/ 0 w 829878"/>
              <a:gd name="connsiteY2" fmla="*/ 260654 h 261313"/>
              <a:gd name="connsiteX3" fmla="*/ 86698 w 829878"/>
              <a:gd name="connsiteY3" fmla="*/ 218430 h 261313"/>
              <a:gd name="connsiteX4" fmla="*/ 159796 w 829878"/>
              <a:gd name="connsiteY4" fmla="*/ 194303 h 261313"/>
              <a:gd name="connsiteX5" fmla="*/ 222694 w 829878"/>
              <a:gd name="connsiteY5" fmla="*/ 180228 h 261313"/>
              <a:gd name="connsiteX6" fmla="*/ 271993 w 829878"/>
              <a:gd name="connsiteY6" fmla="*/ 168164 h 261313"/>
              <a:gd name="connsiteX7" fmla="*/ 322991 w 829878"/>
              <a:gd name="connsiteY7" fmla="*/ 154090 h 261313"/>
              <a:gd name="connsiteX8" fmla="*/ 390989 w 829878"/>
              <a:gd name="connsiteY8" fmla="*/ 138005 h 261313"/>
              <a:gd name="connsiteX9" fmla="*/ 465787 w 829878"/>
              <a:gd name="connsiteY9" fmla="*/ 117898 h 261313"/>
              <a:gd name="connsiteX10" fmla="*/ 530386 w 829878"/>
              <a:gd name="connsiteY10" fmla="*/ 101813 h 261313"/>
              <a:gd name="connsiteX11" fmla="*/ 579684 w 829878"/>
              <a:gd name="connsiteY11" fmla="*/ 85728 h 261313"/>
              <a:gd name="connsiteX12" fmla="*/ 635783 w 829878"/>
              <a:gd name="connsiteY12" fmla="*/ 67632 h 261313"/>
              <a:gd name="connsiteX13" fmla="*/ 681681 w 829878"/>
              <a:gd name="connsiteY13" fmla="*/ 51547 h 261313"/>
              <a:gd name="connsiteX14" fmla="*/ 742880 w 829878"/>
              <a:gd name="connsiteY14" fmla="*/ 33451 h 261313"/>
              <a:gd name="connsiteX15" fmla="*/ 804078 w 829878"/>
              <a:gd name="connsiteY15" fmla="*/ 11334 h 26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9878" h="261313">
                <a:moveTo>
                  <a:pt x="829878" y="0"/>
                </a:moveTo>
                <a:lnTo>
                  <a:pt x="829878" y="261313"/>
                </a:lnTo>
                <a:lnTo>
                  <a:pt x="0" y="260654"/>
                </a:lnTo>
                <a:lnTo>
                  <a:pt x="86698" y="218430"/>
                </a:lnTo>
                <a:lnTo>
                  <a:pt x="159796" y="194303"/>
                </a:lnTo>
                <a:lnTo>
                  <a:pt x="222694" y="180228"/>
                </a:lnTo>
                <a:lnTo>
                  <a:pt x="271993" y="168164"/>
                </a:lnTo>
                <a:lnTo>
                  <a:pt x="322991" y="154090"/>
                </a:lnTo>
                <a:lnTo>
                  <a:pt x="390989" y="138005"/>
                </a:lnTo>
                <a:lnTo>
                  <a:pt x="465787" y="117898"/>
                </a:lnTo>
                <a:lnTo>
                  <a:pt x="530386" y="101813"/>
                </a:lnTo>
                <a:lnTo>
                  <a:pt x="579684" y="85728"/>
                </a:lnTo>
                <a:lnTo>
                  <a:pt x="635783" y="67632"/>
                </a:lnTo>
                <a:lnTo>
                  <a:pt x="681681" y="51547"/>
                </a:lnTo>
                <a:lnTo>
                  <a:pt x="742880" y="33451"/>
                </a:lnTo>
                <a:lnTo>
                  <a:pt x="804078" y="11334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9679938-6E42-FF0E-98B3-B53C7FBE7E27}"/>
              </a:ext>
            </a:extLst>
          </p:cNvPr>
          <p:cNvSpPr/>
          <p:nvPr/>
        </p:nvSpPr>
        <p:spPr>
          <a:xfrm>
            <a:off x="7532038" y="5837326"/>
            <a:ext cx="858087" cy="291017"/>
          </a:xfrm>
          <a:custGeom>
            <a:avLst/>
            <a:gdLst>
              <a:gd name="connsiteX0" fmla="*/ 0 w 858087"/>
              <a:gd name="connsiteY0" fmla="*/ 0 h 291017"/>
              <a:gd name="connsiteX1" fmla="*/ 3011 w 858087"/>
              <a:gd name="connsiteY1" fmla="*/ 1484 h 291017"/>
              <a:gd name="connsiteX2" fmla="*/ 76109 w 858087"/>
              <a:gd name="connsiteY2" fmla="*/ 31644 h 291017"/>
              <a:gd name="connsiteX3" fmla="*/ 140707 w 858087"/>
              <a:gd name="connsiteY3" fmla="*/ 57782 h 291017"/>
              <a:gd name="connsiteX4" fmla="*/ 208705 w 858087"/>
              <a:gd name="connsiteY4" fmla="*/ 85931 h 291017"/>
              <a:gd name="connsiteX5" fmla="*/ 290303 w 858087"/>
              <a:gd name="connsiteY5" fmla="*/ 118102 h 291017"/>
              <a:gd name="connsiteX6" fmla="*/ 380400 w 858087"/>
              <a:gd name="connsiteY6" fmla="*/ 148261 h 291017"/>
              <a:gd name="connsiteX7" fmla="*/ 433099 w 858087"/>
              <a:gd name="connsiteY7" fmla="*/ 164347 h 291017"/>
              <a:gd name="connsiteX8" fmla="*/ 526596 w 858087"/>
              <a:gd name="connsiteY8" fmla="*/ 194506 h 291017"/>
              <a:gd name="connsiteX9" fmla="*/ 484097 w 858087"/>
              <a:gd name="connsiteY9" fmla="*/ 180432 h 291017"/>
              <a:gd name="connsiteX10" fmla="*/ 565695 w 858087"/>
              <a:gd name="connsiteY10" fmla="*/ 204559 h 291017"/>
              <a:gd name="connsiteX11" fmla="*/ 633693 w 858087"/>
              <a:gd name="connsiteY11" fmla="*/ 220645 h 291017"/>
              <a:gd name="connsiteX12" fmla="*/ 691491 w 858087"/>
              <a:gd name="connsiteY12" fmla="*/ 232708 h 291017"/>
              <a:gd name="connsiteX13" fmla="*/ 776489 w 858087"/>
              <a:gd name="connsiteY13" fmla="*/ 254826 h 291017"/>
              <a:gd name="connsiteX14" fmla="*/ 858087 w 858087"/>
              <a:gd name="connsiteY14" fmla="*/ 291017 h 291017"/>
              <a:gd name="connsiteX15" fmla="*/ 0 w 858087"/>
              <a:gd name="connsiteY15" fmla="*/ 290336 h 29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087" h="291017">
                <a:moveTo>
                  <a:pt x="0" y="0"/>
                </a:moveTo>
                <a:lnTo>
                  <a:pt x="3011" y="1484"/>
                </a:lnTo>
                <a:lnTo>
                  <a:pt x="76109" y="31644"/>
                </a:lnTo>
                <a:lnTo>
                  <a:pt x="140707" y="57782"/>
                </a:lnTo>
                <a:lnTo>
                  <a:pt x="208705" y="85931"/>
                </a:lnTo>
                <a:lnTo>
                  <a:pt x="290303" y="118102"/>
                </a:lnTo>
                <a:lnTo>
                  <a:pt x="380400" y="148261"/>
                </a:lnTo>
                <a:lnTo>
                  <a:pt x="433099" y="164347"/>
                </a:lnTo>
                <a:lnTo>
                  <a:pt x="526596" y="194506"/>
                </a:lnTo>
                <a:lnTo>
                  <a:pt x="484097" y="180432"/>
                </a:lnTo>
                <a:lnTo>
                  <a:pt x="565695" y="204559"/>
                </a:lnTo>
                <a:lnTo>
                  <a:pt x="633693" y="220645"/>
                </a:lnTo>
                <a:lnTo>
                  <a:pt x="691491" y="232708"/>
                </a:lnTo>
                <a:lnTo>
                  <a:pt x="776489" y="254826"/>
                </a:lnTo>
                <a:lnTo>
                  <a:pt x="858087" y="291017"/>
                </a:lnTo>
                <a:lnTo>
                  <a:pt x="0" y="290336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/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168411-D357-2294-F218-B82C26462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089" y="4978395"/>
                <a:ext cx="1331518" cy="698974"/>
              </a:xfrm>
              <a:prstGeom prst="rect">
                <a:avLst/>
              </a:prstGeom>
              <a:blipFill>
                <a:blip r:embed="rId7"/>
                <a:stretch>
                  <a:fillRect l="-3738" t="-3636" r="-4673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F59B0A-5A4C-7DC5-034D-8B85999FFC08}"/>
              </a:ext>
            </a:extLst>
          </p:cNvPr>
          <p:cNvCxnSpPr/>
          <p:nvPr/>
        </p:nvCxnSpPr>
        <p:spPr>
          <a:xfrm>
            <a:off x="3633760" y="5586306"/>
            <a:ext cx="309422" cy="253585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3CCAAF-831C-A2EA-1B5A-503FC599D311}"/>
              </a:ext>
            </a:extLst>
          </p:cNvPr>
          <p:cNvCxnSpPr/>
          <p:nvPr/>
        </p:nvCxnSpPr>
        <p:spPr>
          <a:xfrm flipH="1">
            <a:off x="7827072" y="5555591"/>
            <a:ext cx="305954" cy="2843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/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=2.5%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5463F8-78D8-3A55-B803-C758393E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200" y="4907099"/>
                <a:ext cx="1331518" cy="698974"/>
              </a:xfrm>
              <a:prstGeom prst="rect">
                <a:avLst/>
              </a:prstGeom>
              <a:blipFill>
                <a:blip r:embed="rId8"/>
                <a:stretch>
                  <a:fillRect l="-4717" t="-3571" r="-471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/>
              <p:nvPr/>
            </p:nvSpPr>
            <p:spPr>
              <a:xfrm>
                <a:off x="3357160" y="6187046"/>
                <a:ext cx="15905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−1.965×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FCB7AE-11ED-63F7-26B1-F4C662A2D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60" y="6187046"/>
                <a:ext cx="1590564" cy="307777"/>
              </a:xfrm>
              <a:prstGeom prst="rect">
                <a:avLst/>
              </a:prstGeom>
              <a:blipFill>
                <a:blip r:embed="rId9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/>
              <p:nvPr/>
            </p:nvSpPr>
            <p:spPr>
              <a:xfrm>
                <a:off x="6736756" y="6196748"/>
                <a:ext cx="15905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+1.965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F33E62-CD22-1147-70A0-7DDBACA42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756" y="6196748"/>
                <a:ext cx="1590564" cy="307777"/>
              </a:xfrm>
              <a:prstGeom prst="rect">
                <a:avLst/>
              </a:prstGeom>
              <a:blipFill>
                <a:blip r:embed="rId10"/>
                <a:stretch>
                  <a:fillRect l="-238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20425-959B-9CC6-D3C2-20AB3A7F5AE3}"/>
                  </a:ext>
                </a:extLst>
              </p:cNvPr>
              <p:cNvSpPr txBox="1"/>
              <p:nvPr/>
            </p:nvSpPr>
            <p:spPr>
              <a:xfrm>
                <a:off x="499098" y="3531450"/>
                <a:ext cx="3505190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=731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320425-959B-9CC6-D3C2-20AB3A7F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8" y="3531450"/>
                <a:ext cx="3505190" cy="494815"/>
              </a:xfrm>
              <a:prstGeom prst="rect">
                <a:avLst/>
              </a:prstGeom>
              <a:blipFill>
                <a:blip r:embed="rId11"/>
                <a:stretch>
                  <a:fillRect l="-2888" t="-7500" r="-1805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141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F93CD9-3230-8404-1FBA-7CB4A800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daily number of total users is 4,504 with a standard deviation of 1,937 in our sample of 731 days. Build a 95% confidence interval for the average daily number of total users.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DD5B4-292E-F2E0-4BD8-8337B405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612910-2E86-DCE6-320E-9E162EF7AB44}"/>
                  </a:ext>
                </a:extLst>
              </p:cNvPr>
              <p:cNvSpPr txBox="1"/>
              <p:nvPr/>
            </p:nvSpPr>
            <p:spPr>
              <a:xfrm>
                <a:off x="4810763" y="3429000"/>
                <a:ext cx="2107244" cy="8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612910-2E86-DCE6-320E-9E162EF7A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63" y="3429000"/>
                <a:ext cx="2107244" cy="818301"/>
              </a:xfrm>
              <a:prstGeom prst="rect">
                <a:avLst/>
              </a:prstGeom>
              <a:blipFill>
                <a:blip r:embed="rId2"/>
                <a:stretch>
                  <a:fillRect l="-1198" r="-1198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127D50-5AB9-C960-8708-926B103E5FC4}"/>
                  </a:ext>
                </a:extLst>
              </p:cNvPr>
              <p:cNvSpPr txBox="1"/>
              <p:nvPr/>
            </p:nvSpPr>
            <p:spPr>
              <a:xfrm>
                <a:off x="4176550" y="4323501"/>
                <a:ext cx="3412729" cy="889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4,504±1.965×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1937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731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127D50-5AB9-C960-8708-926B103E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50" y="4323501"/>
                <a:ext cx="3412729" cy="889987"/>
              </a:xfrm>
              <a:prstGeom prst="rect">
                <a:avLst/>
              </a:prstGeom>
              <a:blipFill>
                <a:blip r:embed="rId3"/>
                <a:stretch>
                  <a:fillRect l="-1481" t="-1408" r="-1481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189F3-0A3B-F045-8A25-B70B208B71B6}"/>
                  </a:ext>
                </a:extLst>
              </p:cNvPr>
              <p:cNvSpPr txBox="1"/>
              <p:nvPr/>
            </p:nvSpPr>
            <p:spPr>
              <a:xfrm>
                <a:off x="3194928" y="5529802"/>
                <a:ext cx="22642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4,504±140.8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6189F3-0A3B-F045-8A25-B70B208B7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28" y="5529802"/>
                <a:ext cx="2264274" cy="430887"/>
              </a:xfrm>
              <a:prstGeom prst="rect">
                <a:avLst/>
              </a:prstGeom>
              <a:blipFill>
                <a:blip r:embed="rId4"/>
                <a:stretch>
                  <a:fillRect l="-2778" r="-22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E6D55D-343A-D877-362D-7FD6AD17421B}"/>
                  </a:ext>
                </a:extLst>
              </p:cNvPr>
              <p:cNvSpPr txBox="1"/>
              <p:nvPr/>
            </p:nvSpPr>
            <p:spPr>
              <a:xfrm>
                <a:off x="6789413" y="5529802"/>
                <a:ext cx="28137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(4,363.2, 4,644.8)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E6D55D-343A-D877-362D-7FD6AD17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413" y="5529802"/>
                <a:ext cx="2813784" cy="430887"/>
              </a:xfrm>
              <a:prstGeom prst="rect">
                <a:avLst/>
              </a:prstGeom>
              <a:blipFill>
                <a:blip r:embed="rId5"/>
                <a:stretch>
                  <a:fillRect l="-3604" r="-405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A3DD2EF-DFE6-AA1E-A0C7-F2B8E6EDCAC5}"/>
              </a:ext>
            </a:extLst>
          </p:cNvPr>
          <p:cNvSpPr txBox="1"/>
          <p:nvPr/>
        </p:nvSpPr>
        <p:spPr>
          <a:xfrm>
            <a:off x="5812363" y="5564809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108831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confidence interval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with a confidence coefficient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(error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following: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When you estimate a standard deviation of a statistic it is now called a standard error.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A1376-A0CD-6FE8-DF1F-EA9CF83C63AF}"/>
                  </a:ext>
                </a:extLst>
              </p:cNvPr>
              <p:cNvSpPr txBox="1"/>
              <p:nvPr/>
            </p:nvSpPr>
            <p:spPr>
              <a:xfrm>
                <a:off x="4555673" y="3019849"/>
                <a:ext cx="1850763" cy="8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AA1376-A0CD-6FE8-DF1F-EA9CF83C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73" y="3019849"/>
                <a:ext cx="1850763" cy="818301"/>
              </a:xfrm>
              <a:prstGeom prst="rect">
                <a:avLst/>
              </a:prstGeom>
              <a:blipFill>
                <a:blip r:embed="rId3"/>
                <a:stretch>
                  <a:fillRect l="-1361" r="-680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664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84DC-FC55-B055-7DDE-AEAD84DB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Interval Estimation with Data</a:t>
            </a:r>
          </a:p>
        </p:txBody>
      </p:sp>
    </p:spTree>
    <p:extLst>
      <p:ext uri="{BB962C8B-B14F-4D97-AF65-F5344CB8AC3E}">
        <p14:creationId xmlns:p14="http://schemas.microsoft.com/office/powerpoint/2010/main" val="492159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0AF4DC-EF09-2104-FB13-5E57B688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wanted to know what sample size I would need to collect to get a desired margin of error?</a:t>
            </a:r>
          </a:p>
          <a:p>
            <a:r>
              <a:rPr lang="en-US" dirty="0"/>
              <a:t>Instead of calculating a confidence interval (or margin of error) after a sample is taken, we can look at the problem in reverse. </a:t>
            </a:r>
          </a:p>
          <a:p>
            <a:r>
              <a:rPr lang="en-US" dirty="0"/>
              <a:t>For example, your boss allows a margin of error of </a:t>
            </a:r>
            <a:r>
              <a:rPr lang="en-US" i="1" dirty="0"/>
              <a:t>E</a:t>
            </a:r>
            <a:r>
              <a:rPr lang="en-US" dirty="0"/>
              <a:t>, but wants you to take as small of a sample as needed to have at least that margin of error.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A9C0A-19C3-2117-3487-B7F41B14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11298259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078C5-6CC4-87F4-26E2-CD45438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margin of error: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9D93CC-B51A-623B-78CB-DD0D769BC743}"/>
                  </a:ext>
                </a:extLst>
              </p:cNvPr>
              <p:cNvSpPr txBox="1"/>
              <p:nvPr/>
            </p:nvSpPr>
            <p:spPr>
              <a:xfrm>
                <a:off x="3928844" y="2400650"/>
                <a:ext cx="305558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9D93CC-B51A-623B-78CB-DD0D769BC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44" y="2400650"/>
                <a:ext cx="3055580" cy="1273041"/>
              </a:xfrm>
              <a:prstGeom prst="rect">
                <a:avLst/>
              </a:prstGeom>
              <a:blipFill>
                <a:blip r:embed="rId3"/>
                <a:stretch>
                  <a:fillRect l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7C0D6-6ADB-4FD9-3328-8476A997EF64}"/>
                  </a:ext>
                </a:extLst>
              </p:cNvPr>
              <p:cNvSpPr txBox="1"/>
              <p:nvPr/>
            </p:nvSpPr>
            <p:spPr>
              <a:xfrm>
                <a:off x="3913769" y="4458050"/>
                <a:ext cx="3078150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87C0D6-6ADB-4FD9-3328-8476A997E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69" y="4458050"/>
                <a:ext cx="3078150" cy="915892"/>
              </a:xfrm>
              <a:prstGeom prst="rect">
                <a:avLst/>
              </a:prstGeom>
              <a:blipFill>
                <a:blip r:embed="rId4"/>
                <a:stretch>
                  <a:fillRect l="-823" t="-2703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403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4815DC-D1B2-652E-F834-23C42314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0E0128-5D34-102F-9E72-2C7566C5E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0E0128-5D34-102F-9E72-2C7566C5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C3636C-3756-EDA6-CF48-27048C7C74CB}"/>
                  </a:ext>
                </a:extLst>
              </p:cNvPr>
              <p:cNvSpPr txBox="1"/>
              <p:nvPr/>
            </p:nvSpPr>
            <p:spPr>
              <a:xfrm>
                <a:off x="3474441" y="2830585"/>
                <a:ext cx="3078150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C3636C-3756-EDA6-CF48-27048C7C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41" y="2830585"/>
                <a:ext cx="3078150" cy="915892"/>
              </a:xfrm>
              <a:prstGeom prst="rect">
                <a:avLst/>
              </a:prstGeom>
              <a:blipFill>
                <a:blip r:embed="rId3"/>
                <a:stretch>
                  <a:fillRect l="-823" t="-4054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668A5-A670-9D28-9026-4875D760794D}"/>
                  </a:ext>
                </a:extLst>
              </p:cNvPr>
              <p:cNvSpPr txBox="1"/>
              <p:nvPr/>
            </p:nvSpPr>
            <p:spPr>
              <a:xfrm>
                <a:off x="4395300" y="4789279"/>
                <a:ext cx="431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Don’t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ahead of sampling!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668A5-A670-9D28-9026-4875D760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00" y="4789279"/>
                <a:ext cx="4314579" cy="461665"/>
              </a:xfrm>
              <a:prstGeom prst="rect">
                <a:avLst/>
              </a:prstGeom>
              <a:blipFill>
                <a:blip r:embed="rId4"/>
                <a:stretch>
                  <a:fillRect l="-2353" t="-10811" r="-88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71EBA07-41D3-1EF9-C973-933D181B7549}"/>
              </a:ext>
            </a:extLst>
          </p:cNvPr>
          <p:cNvSpPr/>
          <p:nvPr/>
        </p:nvSpPr>
        <p:spPr>
          <a:xfrm>
            <a:off x="5117283" y="2830585"/>
            <a:ext cx="1435307" cy="525011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AAA166-014B-6F3C-847E-5DFD37AC92A8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H="1" flipV="1">
            <a:off x="5834937" y="3355596"/>
            <a:ext cx="717653" cy="14336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250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4815DC-D1B2-652E-F834-23C42314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0E0128-5D34-102F-9E72-2C7566C5E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0E0128-5D34-102F-9E72-2C7566C5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C3636C-3756-EDA6-CF48-27048C7C74CB}"/>
                  </a:ext>
                </a:extLst>
              </p:cNvPr>
              <p:cNvSpPr txBox="1"/>
              <p:nvPr/>
            </p:nvSpPr>
            <p:spPr>
              <a:xfrm>
                <a:off x="3474441" y="2830585"/>
                <a:ext cx="3368230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C3636C-3756-EDA6-CF48-27048C7C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41" y="2830585"/>
                <a:ext cx="3368230" cy="915892"/>
              </a:xfrm>
              <a:prstGeom prst="rect">
                <a:avLst/>
              </a:prstGeom>
              <a:blipFill>
                <a:blip r:embed="rId3"/>
                <a:stretch>
                  <a:fillRect l="-3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668A5-A670-9D28-9026-4875D760794D}"/>
                  </a:ext>
                </a:extLst>
              </p:cNvPr>
              <p:cNvSpPr txBox="1"/>
              <p:nvPr/>
            </p:nvSpPr>
            <p:spPr>
              <a:xfrm>
                <a:off x="4395300" y="4789279"/>
                <a:ext cx="5035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as best guess ahead of sampling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668A5-A670-9D28-9026-4875D7607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00" y="4789279"/>
                <a:ext cx="5035674" cy="461665"/>
              </a:xfrm>
              <a:prstGeom prst="rect">
                <a:avLst/>
              </a:prstGeom>
              <a:blipFill>
                <a:blip r:embed="rId4"/>
                <a:stretch>
                  <a:fillRect l="-2015" t="-10811" r="-10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71EBA07-41D3-1EF9-C973-933D181B7549}"/>
              </a:ext>
            </a:extLst>
          </p:cNvPr>
          <p:cNvSpPr/>
          <p:nvPr/>
        </p:nvSpPr>
        <p:spPr>
          <a:xfrm>
            <a:off x="5117283" y="2830585"/>
            <a:ext cx="1725388" cy="525011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AAA166-014B-6F3C-847E-5DFD37AC92A8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flipH="1" flipV="1">
            <a:off x="5979977" y="3355596"/>
            <a:ext cx="933160" cy="14336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1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4815DC-D1B2-652E-F834-23C42314B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4551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Sample size calculation: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practice, typically 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as that will provide us the largest sample size for any true value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can put any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and no value will be larger than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4815DC-D1B2-652E-F834-23C42314B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455196"/>
              </a:xfrm>
              <a:blipFill>
                <a:blip r:embed="rId2"/>
                <a:stretch>
                  <a:fillRect l="-460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0E0128-5D34-102F-9E72-2C7566C5E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F0E0128-5D34-102F-9E72-2C7566C5E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C3636C-3756-EDA6-CF48-27048C7C74CB}"/>
                  </a:ext>
                </a:extLst>
              </p:cNvPr>
              <p:cNvSpPr txBox="1"/>
              <p:nvPr/>
            </p:nvSpPr>
            <p:spPr>
              <a:xfrm>
                <a:off x="3474441" y="2830585"/>
                <a:ext cx="3368230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C3636C-3756-EDA6-CF48-27048C7C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41" y="2830585"/>
                <a:ext cx="3368230" cy="915892"/>
              </a:xfrm>
              <a:prstGeom prst="rect">
                <a:avLst/>
              </a:prstGeom>
              <a:blipFill>
                <a:blip r:embed="rId4"/>
                <a:stretch>
                  <a:fillRect l="-37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307-2DB7-8440-96AB-E47308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Example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092542-F318-6E83-827D-85F263E722DD}"/>
              </a:ext>
            </a:extLst>
          </p:cNvPr>
          <p:cNvSpPr>
            <a:spLocks/>
          </p:cNvSpPr>
          <p:nvPr/>
        </p:nvSpPr>
        <p:spPr bwMode="auto">
          <a:xfrm>
            <a:off x="2643678" y="2050910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CB18F1-F355-0247-84F8-52A3BB4559A0}"/>
              </a:ext>
            </a:extLst>
          </p:cNvPr>
          <p:cNvCxnSpPr/>
          <p:nvPr/>
        </p:nvCxnSpPr>
        <p:spPr>
          <a:xfrm>
            <a:off x="6116011" y="205091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/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blipFill>
                <a:blip r:embed="rId2"/>
                <a:stretch>
                  <a:fillRect l="-23529" r="-1764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696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365744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Your data is a sample of 731 days with 63% clear or cloudy. Build a 90% confidence interval for the true proportion of clear or cloudy days where your company operates.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8B582-D6FD-13E9-43CC-AB58EB2581A4}"/>
                  </a:ext>
                </a:extLst>
              </p:cNvPr>
              <p:cNvSpPr txBox="1"/>
              <p:nvPr/>
            </p:nvSpPr>
            <p:spPr>
              <a:xfrm>
                <a:off x="7221872" y="2998113"/>
                <a:ext cx="18667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0.63±0.03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8B582-D6FD-13E9-43CC-AB58EB25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72" y="2998113"/>
                <a:ext cx="1866728" cy="430887"/>
              </a:xfrm>
              <a:prstGeom prst="rect">
                <a:avLst/>
              </a:prstGeom>
              <a:blipFill>
                <a:blip r:embed="rId2"/>
                <a:stretch>
                  <a:fillRect l="-3378" r="-337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A3951-B9D3-5ED7-1B61-268205023128}"/>
                  </a:ext>
                </a:extLst>
              </p:cNvPr>
              <p:cNvSpPr txBox="1"/>
              <p:nvPr/>
            </p:nvSpPr>
            <p:spPr>
              <a:xfrm>
                <a:off x="7217382" y="4060689"/>
                <a:ext cx="18712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(0.60, 0.66)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3A3951-B9D3-5ED7-1B61-268205023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82" y="4060689"/>
                <a:ext cx="1871218" cy="430887"/>
              </a:xfrm>
              <a:prstGeom prst="rect">
                <a:avLst/>
              </a:prstGeom>
              <a:blipFill>
                <a:blip r:embed="rId3"/>
                <a:stretch>
                  <a:fillRect l="-6081" r="-608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9D8D827-6DEA-F931-90C1-16228137D863}"/>
              </a:ext>
            </a:extLst>
          </p:cNvPr>
          <p:cNvSpPr txBox="1"/>
          <p:nvPr/>
        </p:nvSpPr>
        <p:spPr>
          <a:xfrm>
            <a:off x="7839320" y="351401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C4FD42-45DB-17BB-907C-F7AF27FCAAC0}"/>
              </a:ext>
            </a:extLst>
          </p:cNvPr>
          <p:cNvSpPr/>
          <p:nvPr/>
        </p:nvSpPr>
        <p:spPr>
          <a:xfrm>
            <a:off x="7080308" y="2877424"/>
            <a:ext cx="2097248" cy="1803633"/>
          </a:xfrm>
          <a:prstGeom prst="roundRect">
            <a:avLst>
              <a:gd name="adj" fmla="val 6900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AAB8E-156D-8884-AF6F-4529787E4F9D}"/>
              </a:ext>
            </a:extLst>
          </p:cNvPr>
          <p:cNvSpPr txBox="1"/>
          <p:nvPr/>
        </p:nvSpPr>
        <p:spPr>
          <a:xfrm>
            <a:off x="5461233" y="5424992"/>
            <a:ext cx="4950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What if that margin of error is too big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for what the company wants?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03D3C7-01D9-4D62-6B26-33F690EFD190}"/>
              </a:ext>
            </a:extLst>
          </p:cNvPr>
          <p:cNvCxnSpPr>
            <a:stCxn id="5" idx="0"/>
            <a:endCxn id="4" idx="2"/>
          </p:cNvCxnSpPr>
          <p:nvPr/>
        </p:nvCxnSpPr>
        <p:spPr>
          <a:xfrm flipV="1">
            <a:off x="7936687" y="4681057"/>
            <a:ext cx="192245" cy="7439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22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365744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 want to know the proportion of clear or cloudy days within 2% error. What sample size would we need for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511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BF1439-C7F8-685E-AB00-A97B6942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Bike Data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524F9-296F-8171-BE51-A8D678ACB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4388937" cy="4365744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You want to know the proportion of clear or cloudy days within 2% error for a 90% confidence interval.  What sample size would we need for that?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F3D130-E87F-E1CD-8920-4D39DE23179B}"/>
                  </a:ext>
                </a:extLst>
              </p:cNvPr>
              <p:cNvSpPr txBox="1"/>
              <p:nvPr/>
            </p:nvSpPr>
            <p:spPr>
              <a:xfrm>
                <a:off x="6339280" y="2295787"/>
                <a:ext cx="3368230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F3D130-E87F-E1CD-8920-4D39DE231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80" y="2295787"/>
                <a:ext cx="3368230" cy="915892"/>
              </a:xfrm>
              <a:prstGeom prst="rect">
                <a:avLst/>
              </a:prstGeom>
              <a:blipFill>
                <a:blip r:embed="rId2"/>
                <a:stretch>
                  <a:fillRect l="-752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DCC06F-27F8-A22B-02F5-8680D73DAB2E}"/>
                  </a:ext>
                </a:extLst>
              </p:cNvPr>
              <p:cNvSpPr txBox="1"/>
              <p:nvPr/>
            </p:nvSpPr>
            <p:spPr>
              <a:xfrm>
                <a:off x="6339280" y="3399941"/>
                <a:ext cx="3980192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1.645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1−0.5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DCC06F-27F8-A22B-02F5-8680D73DA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80" y="3399941"/>
                <a:ext cx="3980192" cy="864596"/>
              </a:xfrm>
              <a:prstGeom prst="rect">
                <a:avLst/>
              </a:prstGeom>
              <a:blipFill>
                <a:blip r:embed="rId3"/>
                <a:stretch>
                  <a:fillRect l="-63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4D028-F03E-3868-31BD-B1356EC5814E}"/>
                  </a:ext>
                </a:extLst>
              </p:cNvPr>
              <p:cNvSpPr txBox="1"/>
              <p:nvPr/>
            </p:nvSpPr>
            <p:spPr>
              <a:xfrm>
                <a:off x="6339280" y="4533392"/>
                <a:ext cx="231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=1,691.266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4D028-F03E-3868-31BD-B1356EC58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80" y="4533392"/>
                <a:ext cx="2318455" cy="430887"/>
              </a:xfrm>
              <a:prstGeom prst="rect">
                <a:avLst/>
              </a:prstGeom>
              <a:blipFill>
                <a:blip r:embed="rId4"/>
                <a:stretch>
                  <a:fillRect l="-1093" r="-273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1FFC5-3B05-2A3D-FCC8-20271E60CEFD}"/>
                  </a:ext>
                </a:extLst>
              </p:cNvPr>
              <p:cNvSpPr txBox="1"/>
              <p:nvPr/>
            </p:nvSpPr>
            <p:spPr>
              <a:xfrm>
                <a:off x="6339280" y="5177362"/>
                <a:ext cx="16451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≈1,692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1FFC5-3B05-2A3D-FCC8-20271E60C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80" y="5177362"/>
                <a:ext cx="1645194" cy="430887"/>
              </a:xfrm>
              <a:prstGeom prst="rect">
                <a:avLst/>
              </a:prstGeom>
              <a:blipFill>
                <a:blip r:embed="rId5"/>
                <a:stretch>
                  <a:fillRect l="-2308" r="-461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422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078C5-6CC4-87F4-26E2-CD45438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margin of error: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C57CC-CD35-32D1-1E8B-D68F9AF7219E}"/>
                  </a:ext>
                </a:extLst>
              </p:cNvPr>
              <p:cNvSpPr txBox="1"/>
              <p:nvPr/>
            </p:nvSpPr>
            <p:spPr>
              <a:xfrm>
                <a:off x="4176715" y="2738306"/>
                <a:ext cx="2184059" cy="818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C57CC-CD35-32D1-1E8B-D68F9AF72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715" y="2738306"/>
                <a:ext cx="2184059" cy="818301"/>
              </a:xfrm>
              <a:prstGeom prst="rect">
                <a:avLst/>
              </a:prstGeom>
              <a:blipFill>
                <a:blip r:embed="rId3"/>
                <a:stretch>
                  <a:fillRect l="-2312" r="-115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170A97-CEDB-98DE-F603-7A6C8470DC26}"/>
                  </a:ext>
                </a:extLst>
              </p:cNvPr>
              <p:cNvSpPr txBox="1"/>
              <p:nvPr/>
            </p:nvSpPr>
            <p:spPr>
              <a:xfrm>
                <a:off x="4157050" y="4567106"/>
                <a:ext cx="2065373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170A97-CEDB-98DE-F603-7A6C8470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50" y="4567106"/>
                <a:ext cx="2065373" cy="915892"/>
              </a:xfrm>
              <a:prstGeom prst="rect">
                <a:avLst/>
              </a:prstGeom>
              <a:blipFill>
                <a:blip r:embed="rId4"/>
                <a:stretch>
                  <a:fillRect l="-1220" r="-6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612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078C5-6CC4-87F4-26E2-CD45438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9072D35-9CBF-7B80-9E2D-671AD738EF5D}"/>
              </a:ext>
            </a:extLst>
          </p:cNvPr>
          <p:cNvSpPr/>
          <p:nvPr/>
        </p:nvSpPr>
        <p:spPr>
          <a:xfrm>
            <a:off x="5603147" y="2620860"/>
            <a:ext cx="602498" cy="5334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F51409-D35F-D67B-2F3A-F20CDCA8739F}"/>
                  </a:ext>
                </a:extLst>
              </p:cNvPr>
              <p:cNvSpPr txBox="1"/>
              <p:nvPr/>
            </p:nvSpPr>
            <p:spPr>
              <a:xfrm>
                <a:off x="5063456" y="4245626"/>
                <a:ext cx="44237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Don’t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ahead of sampling!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F51409-D35F-D67B-2F3A-F20CDCA8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56" y="4245626"/>
                <a:ext cx="4423775" cy="461665"/>
              </a:xfrm>
              <a:prstGeom prst="rect">
                <a:avLst/>
              </a:prstGeom>
              <a:blipFill>
                <a:blip r:embed="rId3"/>
                <a:stretch>
                  <a:fillRect l="-2006" t="-10811" r="-143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FDA96-C8E9-8A3F-6420-4C282AC8939D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6095999" y="3097838"/>
            <a:ext cx="1179345" cy="114778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/>
              <p:nvPr/>
            </p:nvSpPr>
            <p:spPr>
              <a:xfrm>
                <a:off x="4140272" y="2639892"/>
                <a:ext cx="2065373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72" y="2639892"/>
                <a:ext cx="2065373" cy="915892"/>
              </a:xfrm>
              <a:prstGeom prst="rect">
                <a:avLst/>
              </a:prstGeom>
              <a:blipFill>
                <a:blip r:embed="rId4"/>
                <a:stretch>
                  <a:fillRect l="-610" r="-61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99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078C5-6CC4-87F4-26E2-CD45438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9072D35-9CBF-7B80-9E2D-671AD738EF5D}"/>
              </a:ext>
            </a:extLst>
          </p:cNvPr>
          <p:cNvSpPr/>
          <p:nvPr/>
        </p:nvSpPr>
        <p:spPr>
          <a:xfrm>
            <a:off x="5603146" y="2620860"/>
            <a:ext cx="744011" cy="5334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F51409-D35F-D67B-2F3A-F20CDCA8739F}"/>
                  </a:ext>
                </a:extLst>
              </p:cNvPr>
              <p:cNvSpPr txBox="1"/>
              <p:nvPr/>
            </p:nvSpPr>
            <p:spPr>
              <a:xfrm>
                <a:off x="5063456" y="4245626"/>
                <a:ext cx="5240537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as best guess ahead of sampling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F51409-D35F-D67B-2F3A-F20CDCA87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56" y="4245626"/>
                <a:ext cx="5240537" cy="497124"/>
              </a:xfrm>
              <a:prstGeom prst="rect">
                <a:avLst/>
              </a:prstGeom>
              <a:blipFill>
                <a:blip r:embed="rId3"/>
                <a:stretch>
                  <a:fillRect l="-1691" t="-25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FDA96-C8E9-8A3F-6420-4C282AC8939D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6095999" y="3097838"/>
            <a:ext cx="1587726" cy="114778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/>
              <p:nvPr/>
            </p:nvSpPr>
            <p:spPr>
              <a:xfrm>
                <a:off x="4140272" y="2639892"/>
                <a:ext cx="2206886" cy="936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72" y="2639892"/>
                <a:ext cx="2206886" cy="936282"/>
              </a:xfrm>
              <a:prstGeom prst="rect">
                <a:avLst/>
              </a:prstGeom>
              <a:blipFill>
                <a:blip r:embed="rId4"/>
                <a:stretch>
                  <a:fillRect l="-571" r="-57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1080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078C5-6CC4-87F4-26E2-CD45438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9072D35-9CBF-7B80-9E2D-671AD738EF5D}"/>
              </a:ext>
            </a:extLst>
          </p:cNvPr>
          <p:cNvSpPr/>
          <p:nvPr/>
        </p:nvSpPr>
        <p:spPr>
          <a:xfrm>
            <a:off x="4973971" y="2639892"/>
            <a:ext cx="744011" cy="5334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51409-D35F-D67B-2F3A-F20CDCA8739F}"/>
              </a:ext>
            </a:extLst>
          </p:cNvPr>
          <p:cNvSpPr txBox="1"/>
          <p:nvPr/>
        </p:nvSpPr>
        <p:spPr>
          <a:xfrm>
            <a:off x="4434281" y="4264658"/>
            <a:ext cx="5028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Don’t know ahead of sampling because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it depends on sample size!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FDA96-C8E9-8A3F-6420-4C282AC8939D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5466824" y="3116870"/>
            <a:ext cx="1481479" cy="114778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/>
              <p:nvPr/>
            </p:nvSpPr>
            <p:spPr>
              <a:xfrm>
                <a:off x="4140272" y="2639892"/>
                <a:ext cx="2206886" cy="936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72" y="2639892"/>
                <a:ext cx="2206886" cy="936282"/>
              </a:xfrm>
              <a:prstGeom prst="rect">
                <a:avLst/>
              </a:prstGeom>
              <a:blipFill>
                <a:blip r:embed="rId3"/>
                <a:stretch>
                  <a:fillRect l="-571" r="-571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0075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5078C5-6CC4-87F4-26E2-CD45438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for sample size: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9072D35-9CBF-7B80-9E2D-671AD738EF5D}"/>
              </a:ext>
            </a:extLst>
          </p:cNvPr>
          <p:cNvSpPr/>
          <p:nvPr/>
        </p:nvSpPr>
        <p:spPr>
          <a:xfrm>
            <a:off x="4973971" y="2639892"/>
            <a:ext cx="744011" cy="53340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51409-D35F-D67B-2F3A-F20CDCA8739F}"/>
              </a:ext>
            </a:extLst>
          </p:cNvPr>
          <p:cNvSpPr txBox="1"/>
          <p:nvPr/>
        </p:nvSpPr>
        <p:spPr>
          <a:xfrm>
            <a:off x="4434281" y="4264658"/>
            <a:ext cx="618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Typically use Normal distribution approximation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FDA96-C8E9-8A3F-6420-4C282AC8939D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5466824" y="3116870"/>
            <a:ext cx="2059426" cy="114778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/>
              <p:nvPr/>
            </p:nvSpPr>
            <p:spPr>
              <a:xfrm>
                <a:off x="4140272" y="2639892"/>
                <a:ext cx="2235420" cy="936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72" y="2639892"/>
                <a:ext cx="2235420" cy="936282"/>
              </a:xfrm>
              <a:prstGeom prst="rect">
                <a:avLst/>
              </a:prstGeom>
              <a:blipFill>
                <a:blip r:embed="rId3"/>
                <a:stretch>
                  <a:fillRect l="-562" r="-56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2648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5078C5-6CC4-87F4-26E2-CD4543865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Solve for sample size: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practice, typically we take a pilot sample or use previous information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E5078C5-6CC4-87F4-26E2-CD4543865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Sample Size Needed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0BE4C64-1305-14EA-9069-B6A6FA96E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/>
              <p:nvPr/>
            </p:nvSpPr>
            <p:spPr>
              <a:xfrm>
                <a:off x="4140272" y="2639892"/>
                <a:ext cx="2235420" cy="936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50A88A-6E1F-53B6-A9DA-497765930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272" y="2639892"/>
                <a:ext cx="2235420" cy="936282"/>
              </a:xfrm>
              <a:prstGeom prst="rect">
                <a:avLst/>
              </a:prstGeom>
              <a:blipFill>
                <a:blip r:embed="rId4"/>
                <a:stretch>
                  <a:fillRect l="-562" r="-56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1029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calculate the sample size needed for a confidence interval to have a certain margin of error, we can reverse the confidence interval equation to solve for sample size.</a:t>
                </a:r>
              </a:p>
              <a:p>
                <a:r>
                  <a:rPr lang="en-US" dirty="0"/>
                  <a:t>Due to not knowing certain information ahead of time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), we need to use estimates of these values.</a:t>
                </a:r>
              </a:p>
              <a:p>
                <a:pPr lvl="1"/>
                <a:r>
                  <a:rPr lang="en-US" dirty="0"/>
                  <a:t>The best estimate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0.5.</a:t>
                </a:r>
              </a:p>
              <a:p>
                <a:pPr lvl="1"/>
                <a:r>
                  <a:rPr lang="en-US" dirty="0"/>
                  <a:t>The best estimate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typically taken from previous studies or a pilot study.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6148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307-2DB7-8440-96AB-E47308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Example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092542-F318-6E83-827D-85F263E722DD}"/>
              </a:ext>
            </a:extLst>
          </p:cNvPr>
          <p:cNvSpPr>
            <a:spLocks/>
          </p:cNvSpPr>
          <p:nvPr/>
        </p:nvSpPr>
        <p:spPr bwMode="auto">
          <a:xfrm>
            <a:off x="2643678" y="2050910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CB18F1-F355-0247-84F8-52A3BB4559A0}"/>
              </a:ext>
            </a:extLst>
          </p:cNvPr>
          <p:cNvCxnSpPr>
            <a:cxnSpLocks/>
          </p:cNvCxnSpPr>
          <p:nvPr/>
        </p:nvCxnSpPr>
        <p:spPr>
          <a:xfrm>
            <a:off x="6116011" y="2050910"/>
            <a:ext cx="0" cy="43896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0E0575-2057-1BF6-AC84-4F08B676FA5B}"/>
              </a:ext>
            </a:extLst>
          </p:cNvPr>
          <p:cNvCxnSpPr/>
          <p:nvPr/>
        </p:nvCxnSpPr>
        <p:spPr>
          <a:xfrm>
            <a:off x="5506278" y="4505226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/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blipFill>
                <a:blip r:embed="rId2"/>
                <a:stretch>
                  <a:fillRect l="-23529" r="-1764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/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blipFill>
                <a:blip r:embed="rId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94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B307-2DB7-8440-96AB-E473088A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 Example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C3092542-F318-6E83-827D-85F263E722DD}"/>
              </a:ext>
            </a:extLst>
          </p:cNvPr>
          <p:cNvSpPr>
            <a:spLocks/>
          </p:cNvSpPr>
          <p:nvPr/>
        </p:nvSpPr>
        <p:spPr bwMode="auto">
          <a:xfrm>
            <a:off x="2643678" y="2050910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CB18F1-F355-0247-84F8-52A3BB4559A0}"/>
              </a:ext>
            </a:extLst>
          </p:cNvPr>
          <p:cNvCxnSpPr>
            <a:cxnSpLocks/>
          </p:cNvCxnSpPr>
          <p:nvPr/>
        </p:nvCxnSpPr>
        <p:spPr>
          <a:xfrm>
            <a:off x="6116011" y="2050910"/>
            <a:ext cx="0" cy="438964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0E0575-2057-1BF6-AC84-4F08B676FA5B}"/>
              </a:ext>
            </a:extLst>
          </p:cNvPr>
          <p:cNvCxnSpPr/>
          <p:nvPr/>
        </p:nvCxnSpPr>
        <p:spPr>
          <a:xfrm>
            <a:off x="5506278" y="4505226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/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69872D-73EF-BA08-D5B5-4AB00D32C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522" y="3965849"/>
                <a:ext cx="196977" cy="276999"/>
              </a:xfrm>
              <a:prstGeom prst="rect">
                <a:avLst/>
              </a:prstGeom>
              <a:blipFill>
                <a:blip r:embed="rId2"/>
                <a:stretch>
                  <a:fillRect l="-23529" r="-17647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/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D0949-76B6-D4B4-B4FA-9A9AD6DE0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121" y="4366727"/>
                <a:ext cx="287322" cy="276999"/>
              </a:xfrm>
              <a:prstGeom prst="rect">
                <a:avLst/>
              </a:prstGeom>
              <a:blipFill>
                <a:blip r:embed="rId3"/>
                <a:stretch>
                  <a:fillRect l="-13043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763BB5-CA16-A395-2805-3584133F56A5}"/>
              </a:ext>
            </a:extLst>
          </p:cNvPr>
          <p:cNvCxnSpPr/>
          <p:nvPr/>
        </p:nvCxnSpPr>
        <p:spPr>
          <a:xfrm>
            <a:off x="3113490" y="4866348"/>
            <a:ext cx="310100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/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667789-06CD-AAFF-B5FE-B4DAE3655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33" y="4727849"/>
                <a:ext cx="292644" cy="276999"/>
              </a:xfrm>
              <a:prstGeom prst="rect">
                <a:avLst/>
              </a:prstGeom>
              <a:blipFill>
                <a:blip r:embed="rId4"/>
                <a:stretch>
                  <a:fillRect l="-125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1975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{EA9BD258-1D0C-9C41-8308-7D8383778504}tf10001123</Template>
  <TotalTime>47979</TotalTime>
  <Words>3675</Words>
  <Application>Microsoft Macintosh PowerPoint</Application>
  <PresentationFormat>Widescreen</PresentationFormat>
  <Paragraphs>718</Paragraphs>
  <Slides>79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Calibri</vt:lpstr>
      <vt:lpstr>Cambria Math</vt:lpstr>
      <vt:lpstr>Gill Sans MT</vt:lpstr>
      <vt:lpstr>Wingdings 2</vt:lpstr>
      <vt:lpstr>Dividend</vt:lpstr>
      <vt:lpstr>Interval Estimation with Data</vt:lpstr>
      <vt:lpstr>Margin of Error</vt:lpstr>
      <vt:lpstr>Margin of Error</vt:lpstr>
      <vt:lpstr>Confidence Intervals</vt:lpstr>
      <vt:lpstr>Confidence Intervals</vt:lpstr>
      <vt:lpstr>Confidence Intervals</vt:lpstr>
      <vt:lpstr>Confidence Intervals Example</vt:lpstr>
      <vt:lpstr>Confidence Intervals Example</vt:lpstr>
      <vt:lpstr>Confidence Intervals Example</vt:lpstr>
      <vt:lpstr>Confidence Intervals Example</vt:lpstr>
      <vt:lpstr>Confidence Intervals Example</vt:lpstr>
      <vt:lpstr>Confidence Intervals Example</vt:lpstr>
      <vt:lpstr>Confidence Intervals</vt:lpstr>
      <vt:lpstr>Summary</vt:lpstr>
      <vt:lpstr>Interval estimation of p ̂</vt:lpstr>
      <vt:lpstr>Margin of Error</vt:lpstr>
      <vt:lpstr>Sampling Distribution of p ̂</vt:lpstr>
      <vt:lpstr>Sampling Distribution of p ̂</vt:lpstr>
      <vt:lpstr>Empirical Rule</vt:lpstr>
      <vt:lpstr>Empirical Rule</vt:lpstr>
      <vt:lpstr>Sampling Distribution of p ̂</vt:lpstr>
      <vt:lpstr>Sampling Distribution of p ̂</vt:lpstr>
      <vt:lpstr>Sampling Distribution of p ̂</vt:lpstr>
      <vt:lpstr>Sampling Distribution of p ̂</vt:lpstr>
      <vt:lpstr>Sampling Distribution of p ̂</vt:lpstr>
      <vt:lpstr>How to Calculate z_(α/2)</vt:lpstr>
      <vt:lpstr>Sampling Distribution of p ̂</vt:lpstr>
      <vt:lpstr>Sampling Distribution of p ̂</vt:lpstr>
      <vt:lpstr>Confidence Interval for p ̂</vt:lpstr>
      <vt:lpstr>Confidence Interval for p ̂</vt:lpstr>
      <vt:lpstr>Confidence Interval for p ̂</vt:lpstr>
      <vt:lpstr>Confidence Interval for p ̂</vt:lpstr>
      <vt:lpstr>Confidence Interval for p ̂</vt:lpstr>
      <vt:lpstr>Confidence Interval Bike Data Example</vt:lpstr>
      <vt:lpstr>Confidence Interval Bike Data Example</vt:lpstr>
      <vt:lpstr>Confidence Interval Bike Data Example</vt:lpstr>
      <vt:lpstr>Confidence Interval Bike Data Example</vt:lpstr>
      <vt:lpstr>Confidence Interval Bike Data Example</vt:lpstr>
      <vt:lpstr>Confidence Interval Bike Data Example</vt:lpstr>
      <vt:lpstr>Summary</vt:lpstr>
      <vt:lpstr>Interval estimation of x ̅</vt:lpstr>
      <vt:lpstr>Margin of Error</vt:lpstr>
      <vt:lpstr>Sampling Distribution of x ̅</vt:lpstr>
      <vt:lpstr>Sampling Distribution of x ̅</vt:lpstr>
      <vt:lpstr>Sampling Distribution of x ̅</vt:lpstr>
      <vt:lpstr>Sampling Distribution of p ̂</vt:lpstr>
      <vt:lpstr>Sampling Distribution of x ̅</vt:lpstr>
      <vt:lpstr>Sampling Distribution of x ̅</vt:lpstr>
      <vt:lpstr>Unknown σ</vt:lpstr>
      <vt:lpstr>Student t - Distribution</vt:lpstr>
      <vt:lpstr>Standard Normal vs. t Distribution</vt:lpstr>
      <vt:lpstr>Sampling Distribution of x ̅</vt:lpstr>
      <vt:lpstr>Sampling Distribution of x ̅</vt:lpstr>
      <vt:lpstr>How to Calculate t_(α/2)</vt:lpstr>
      <vt:lpstr>Sampling Distribution of x ̅</vt:lpstr>
      <vt:lpstr>Sampling Distribution of x ̅</vt:lpstr>
      <vt:lpstr>Confidence Interval for x ̅</vt:lpstr>
      <vt:lpstr>Confidence Interval for x ̅</vt:lpstr>
      <vt:lpstr>Additional Assumptions</vt:lpstr>
      <vt:lpstr>Confidence Interval Bike Data Example</vt:lpstr>
      <vt:lpstr>Sampling Distribution of x ̅</vt:lpstr>
      <vt:lpstr>Confidence Interval Bike Data Example</vt:lpstr>
      <vt:lpstr>Summary</vt:lpstr>
      <vt:lpstr>Sample Size Calculation</vt:lpstr>
      <vt:lpstr>Reversing the Problem</vt:lpstr>
      <vt:lpstr>Sample Size Needed for p ̂</vt:lpstr>
      <vt:lpstr>Sample Size Needed for p ̂</vt:lpstr>
      <vt:lpstr>Sample Size Needed for p ̂</vt:lpstr>
      <vt:lpstr>Sample Size Needed for p ̂</vt:lpstr>
      <vt:lpstr>Confidence Interval Bike Data Example</vt:lpstr>
      <vt:lpstr>Confidence Interval Bike Data Example</vt:lpstr>
      <vt:lpstr>Confidence Interval Bike Data Example</vt:lpstr>
      <vt:lpstr>Sample Size Needed for x ̅</vt:lpstr>
      <vt:lpstr>Sample Size Needed for x ̅</vt:lpstr>
      <vt:lpstr>Sample Size Needed for x ̅</vt:lpstr>
      <vt:lpstr>Sample Size Needed for x ̅</vt:lpstr>
      <vt:lpstr>Sample Size Needed for x ̅</vt:lpstr>
      <vt:lpstr>Sample Size Needed for x ̅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Data?</dc:title>
  <dc:creator>Aric LaBarr</dc:creator>
  <cp:lastModifiedBy>Aric LaBarr</cp:lastModifiedBy>
  <cp:revision>363</cp:revision>
  <dcterms:created xsi:type="dcterms:W3CDTF">2022-04-04T02:16:16Z</dcterms:created>
  <dcterms:modified xsi:type="dcterms:W3CDTF">2022-09-08T18:56:58Z</dcterms:modified>
</cp:coreProperties>
</file>