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11"/>
  </p:notesMasterIdLst>
  <p:sldIdLst>
    <p:sldId id="256" r:id="rId2"/>
    <p:sldId id="257" r:id="rId3"/>
    <p:sldId id="265" r:id="rId4"/>
    <p:sldId id="272" r:id="rId5"/>
    <p:sldId id="259" r:id="rId6"/>
    <p:sldId id="273" r:id="rId7"/>
    <p:sldId id="263" r:id="rId8"/>
    <p:sldId id="260" r:id="rId9"/>
    <p:sldId id="278" r:id="rId10"/>
  </p:sldIdLst>
  <p:sldSz cx="9144000" cy="5143500" type="screen16x9"/>
  <p:notesSz cx="6858000" cy="9144000"/>
  <p:embeddedFontLst>
    <p:embeddedFont>
      <p:font typeface="Calibri" pitchFamily="34" charset="0"/>
      <p:regular r:id="rId12"/>
      <p:bold r:id="rId13"/>
      <p:italic r:id="rId14"/>
      <p:boldItalic r:id="rId15"/>
    </p:embeddedFont>
    <p:embeddedFont>
      <p:font typeface="Nixie One" charset="0"/>
      <p:regular r:id="rId16"/>
    </p:embeddedFont>
    <p:embeddedFont>
      <p:font typeface="BrowalliaUPC" pitchFamily="34" charset="-34"/>
      <p:regular r:id="rId17"/>
      <p:bold r:id="rId18"/>
      <p:italic r:id="rId19"/>
      <p:boldItalic r:id="rId20"/>
    </p:embeddedFont>
    <p:embeddedFont>
      <p:font typeface="Impact" pitchFamily="34" charset="0"/>
      <p:regular r:id="rId21"/>
    </p:embeddedFont>
    <p:embeddedFont>
      <p:font typeface="Roboto Slab" charset="0"/>
      <p:regular r:id="rId22"/>
      <p:bold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98CEBAF2-A0B9-41F5-855D-340B4F70AB4A}">
  <a:tblStyle styleId="{98CEBAF2-A0B9-41F5-855D-340B4F70AB4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00ED7BB8-C791-43B9-B544-FB8657F4FD4F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70" d="100"/>
          <a:sy n="70" d="100"/>
        </p:scale>
        <p:origin x="-516" y="-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8373296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35ed75ccf_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" name="Google Shape;311;g35ed75ccf_0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35ed75ccf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3" name="Google Shape;323;g35ed75ccf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2" name="Google Shape;402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chemeClr val="accen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4288500"/>
            <a:ext cx="9144000" cy="24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12" name="Google Shape;12;p2"/>
          <p:cNvSpPr/>
          <p:nvPr/>
        </p:nvSpPr>
        <p:spPr>
          <a:xfrm>
            <a:off x="0" y="4493605"/>
            <a:ext cx="9144000" cy="11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0" y="4584075"/>
            <a:ext cx="9144000" cy="55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685800" y="2601425"/>
            <a:ext cx="58104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4113600" y="2878750"/>
            <a:ext cx="45057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4113600" y="3983050"/>
            <a:ext cx="45057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/>
          <p:nvPr/>
        </p:nvSpPr>
        <p:spPr>
          <a:xfrm>
            <a:off x="0" y="4288499"/>
            <a:ext cx="3474300" cy="24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3"/>
          <p:cNvSpPr/>
          <p:nvPr/>
        </p:nvSpPr>
        <p:spPr>
          <a:xfrm>
            <a:off x="0" y="0"/>
            <a:ext cx="34743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20" name="Google Shape;20;p3"/>
          <p:cNvSpPr/>
          <p:nvPr/>
        </p:nvSpPr>
        <p:spPr>
          <a:xfrm>
            <a:off x="0" y="500626"/>
            <a:ext cx="3474300" cy="3824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3"/>
          <p:cNvSpPr/>
          <p:nvPr/>
        </p:nvSpPr>
        <p:spPr>
          <a:xfrm>
            <a:off x="0" y="4493604"/>
            <a:ext cx="3474300" cy="11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3"/>
          <p:cNvSpPr/>
          <p:nvPr/>
        </p:nvSpPr>
        <p:spPr>
          <a:xfrm>
            <a:off x="0" y="4584075"/>
            <a:ext cx="3474300" cy="55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bg>
      <p:bgPr>
        <a:solidFill>
          <a:schemeClr val="accent4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/>
          <p:nvPr/>
        </p:nvSpPr>
        <p:spPr>
          <a:xfrm>
            <a:off x="3398538" y="1599538"/>
            <a:ext cx="2346925" cy="194442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E3142">
                    <a:alpha val="26820"/>
                  </a:srgbClr>
                </a:solidFill>
                <a:latin typeface="Impact"/>
              </a:rPr>
              <a:t>“</a:t>
            </a:r>
          </a:p>
        </p:txBody>
      </p:sp>
      <p:sp>
        <p:nvSpPr>
          <p:cNvPr id="26" name="Google Shape;26;p4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27" name="Google Shape;27;p4"/>
          <p:cNvSpPr/>
          <p:nvPr/>
        </p:nvSpPr>
        <p:spPr>
          <a:xfrm>
            <a:off x="0" y="500625"/>
            <a:ext cx="9144000" cy="73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4"/>
          <p:cNvSpPr/>
          <p:nvPr/>
        </p:nvSpPr>
        <p:spPr>
          <a:xfrm>
            <a:off x="0" y="3962800"/>
            <a:ext cx="9144000" cy="370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4"/>
          <p:cNvSpPr/>
          <p:nvPr/>
        </p:nvSpPr>
        <p:spPr>
          <a:xfrm>
            <a:off x="0" y="4333125"/>
            <a:ext cx="9144000" cy="810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body" idx="1"/>
          </p:nvPr>
        </p:nvSpPr>
        <p:spPr>
          <a:xfrm>
            <a:off x="1556175" y="2300275"/>
            <a:ext cx="6031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55600" algn="ctr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Char char="▪"/>
              <a:defRPr sz="2000">
                <a:solidFill>
                  <a:schemeClr val="lt1"/>
                </a:solidFill>
              </a:defRPr>
            </a:lvl1pPr>
            <a:lvl2pPr marL="914400" lvl="1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▫"/>
              <a:defRPr sz="2000">
                <a:solidFill>
                  <a:schemeClr val="lt1"/>
                </a:solidFill>
              </a:defRPr>
            </a:lvl2pPr>
            <a:lvl3pPr marL="1371600" lvl="2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3pPr>
            <a:lvl4pPr marL="1828800" lvl="3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  <a:defRPr sz="2000">
                <a:solidFill>
                  <a:schemeClr val="lt1"/>
                </a:solidFill>
              </a:defRPr>
            </a:lvl4pPr>
            <a:lvl5pPr marL="2286000" lvl="4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○"/>
              <a:defRPr sz="2000">
                <a:solidFill>
                  <a:schemeClr val="lt1"/>
                </a:solidFill>
              </a:defRPr>
            </a:lvl5pPr>
            <a:lvl6pPr marL="2743200" lvl="5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6pPr>
            <a:lvl7pPr marL="3200400" lvl="6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  <a:defRPr sz="2000">
                <a:solidFill>
                  <a:schemeClr val="lt1"/>
                </a:solidFill>
              </a:defRPr>
            </a:lvl7pPr>
            <a:lvl8pPr marL="3657600" lvl="7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○"/>
              <a:defRPr sz="2000">
                <a:solidFill>
                  <a:schemeClr val="lt1"/>
                </a:solidFill>
              </a:defRPr>
            </a:lvl8pPr>
            <a:lvl9pPr marL="4114800" lvl="8" indent="-355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34" name="Google Shape;34;p5"/>
          <p:cNvSpPr/>
          <p:nvPr/>
        </p:nvSpPr>
        <p:spPr>
          <a:xfrm>
            <a:off x="0" y="500625"/>
            <a:ext cx="4572000" cy="105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5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5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5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8" name="Google Shape;38;p5"/>
          <p:cNvCxnSpPr/>
          <p:nvPr/>
        </p:nvCxnSpPr>
        <p:spPr>
          <a:xfrm>
            <a:off x="1037450" y="809725"/>
            <a:ext cx="0" cy="4707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9" name="Google Shape;39;p5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body" idx="1"/>
          </p:nvPr>
        </p:nvSpPr>
        <p:spPr>
          <a:xfrm>
            <a:off x="1146025" y="1767275"/>
            <a:ext cx="7540800" cy="31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06400">
              <a:spcBef>
                <a:spcPts val="600"/>
              </a:spcBef>
              <a:spcAft>
                <a:spcPts val="0"/>
              </a:spcAft>
              <a:buSzPts val="2800"/>
              <a:buChar char="▪"/>
              <a:defRPr sz="2800"/>
            </a:lvl1pPr>
            <a:lvl2pPr marL="914400" lvl="1" indent="-406400">
              <a:spcBef>
                <a:spcPts val="0"/>
              </a:spcBef>
              <a:spcAft>
                <a:spcPts val="0"/>
              </a:spcAft>
              <a:buSzPts val="2800"/>
              <a:buChar char="▫"/>
              <a:defRPr sz="2800"/>
            </a:lvl2pPr>
            <a:lvl3pPr marL="1371600" lvl="2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3pPr>
            <a:lvl4pPr marL="1828800" lvl="3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4pPr>
            <a:lvl5pPr marL="2286000" lvl="4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 sz="2800"/>
            </a:lvl5pPr>
            <a:lvl6pPr marL="2743200" lvl="5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6pPr>
            <a:lvl7pPr marL="3200400" lvl="6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7pPr>
            <a:lvl8pPr marL="3657600" lvl="7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 sz="2800"/>
            </a:lvl8pPr>
            <a:lvl9pPr marL="4114800" lvl="8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9pPr>
          </a:lstStyle>
          <a:p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44" name="Google Shape;44;p6"/>
          <p:cNvSpPr/>
          <p:nvPr/>
        </p:nvSpPr>
        <p:spPr>
          <a:xfrm>
            <a:off x="0" y="500625"/>
            <a:ext cx="4572000" cy="105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45;p6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6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6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8" name="Google Shape;48;p6"/>
          <p:cNvCxnSpPr/>
          <p:nvPr/>
        </p:nvCxnSpPr>
        <p:spPr>
          <a:xfrm>
            <a:off x="1037450" y="809725"/>
            <a:ext cx="0" cy="4707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9" name="Google Shape;49;p6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"/>
          <p:cNvSpPr txBox="1">
            <a:spLocks noGrp="1"/>
          </p:cNvSpPr>
          <p:nvPr>
            <p:ph type="body" idx="1"/>
          </p:nvPr>
        </p:nvSpPr>
        <p:spPr>
          <a:xfrm>
            <a:off x="1146025" y="1767275"/>
            <a:ext cx="3660300" cy="31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51" name="Google Shape;51;p6"/>
          <p:cNvSpPr txBox="1">
            <a:spLocks noGrp="1"/>
          </p:cNvSpPr>
          <p:nvPr>
            <p:ph type="body" idx="2"/>
          </p:nvPr>
        </p:nvSpPr>
        <p:spPr>
          <a:xfrm>
            <a:off x="5026623" y="1767275"/>
            <a:ext cx="3660300" cy="31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52" name="Google Shape;52;p6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7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55" name="Google Shape;55;p7"/>
          <p:cNvSpPr/>
          <p:nvPr/>
        </p:nvSpPr>
        <p:spPr>
          <a:xfrm>
            <a:off x="0" y="500625"/>
            <a:ext cx="4572000" cy="105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7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7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7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59" name="Google Shape;59;p7"/>
          <p:cNvCxnSpPr/>
          <p:nvPr/>
        </p:nvCxnSpPr>
        <p:spPr>
          <a:xfrm>
            <a:off x="1037450" y="809725"/>
            <a:ext cx="0" cy="4707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0" name="Google Shape;60;p7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7"/>
          <p:cNvSpPr txBox="1">
            <a:spLocks noGrp="1"/>
          </p:cNvSpPr>
          <p:nvPr>
            <p:ph type="body" idx="1"/>
          </p:nvPr>
        </p:nvSpPr>
        <p:spPr>
          <a:xfrm>
            <a:off x="1146025" y="1773300"/>
            <a:ext cx="2409900" cy="315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▪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p7"/>
          <p:cNvSpPr txBox="1">
            <a:spLocks noGrp="1"/>
          </p:cNvSpPr>
          <p:nvPr>
            <p:ph type="body" idx="2"/>
          </p:nvPr>
        </p:nvSpPr>
        <p:spPr>
          <a:xfrm>
            <a:off x="3679388" y="1773300"/>
            <a:ext cx="2409900" cy="315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▪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63" name="Google Shape;63;p7"/>
          <p:cNvSpPr txBox="1">
            <a:spLocks noGrp="1"/>
          </p:cNvSpPr>
          <p:nvPr>
            <p:ph type="body" idx="3"/>
          </p:nvPr>
        </p:nvSpPr>
        <p:spPr>
          <a:xfrm>
            <a:off x="6212750" y="1773300"/>
            <a:ext cx="2409900" cy="315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▪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64" name="Google Shape;64;p7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8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67" name="Google Shape;67;p8"/>
          <p:cNvSpPr/>
          <p:nvPr/>
        </p:nvSpPr>
        <p:spPr>
          <a:xfrm>
            <a:off x="0" y="500625"/>
            <a:ext cx="4572000" cy="105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8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8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8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71" name="Google Shape;71;p8"/>
          <p:cNvCxnSpPr/>
          <p:nvPr/>
        </p:nvCxnSpPr>
        <p:spPr>
          <a:xfrm>
            <a:off x="1037450" y="809725"/>
            <a:ext cx="0" cy="4707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2" name="Google Shape;72;p8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8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tyle B">
  <p:cSld name="BLANK_1_1_1">
    <p:bg>
      <p:bgPr>
        <a:solidFill>
          <a:schemeClr val="accent1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2"/>
          <p:cNvSpPr/>
          <p:nvPr/>
        </p:nvSpPr>
        <p:spPr>
          <a:xfrm>
            <a:off x="0" y="4294550"/>
            <a:ext cx="9144000" cy="241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12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98" name="Google Shape;98;p12"/>
          <p:cNvSpPr/>
          <p:nvPr/>
        </p:nvSpPr>
        <p:spPr>
          <a:xfrm>
            <a:off x="0" y="4493605"/>
            <a:ext cx="9144000" cy="11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12"/>
          <p:cNvSpPr/>
          <p:nvPr/>
        </p:nvSpPr>
        <p:spPr>
          <a:xfrm>
            <a:off x="0" y="4584075"/>
            <a:ext cx="9144000" cy="55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12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146025" y="1767275"/>
            <a:ext cx="7540800" cy="31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8" r:id="rId8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microsoft.com/office/2007/relationships/hdphoto" Target="../media/hdphoto2.wdp"/><Relationship Id="rId5" Type="http://schemas.openxmlformats.org/officeDocument/2006/relationships/image" Target="../media/image7.png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3"/>
          <p:cNvSpPr txBox="1">
            <a:spLocks noGrp="1"/>
          </p:cNvSpPr>
          <p:nvPr>
            <p:ph type="ctrTitle"/>
          </p:nvPr>
        </p:nvSpPr>
        <p:spPr>
          <a:xfrm>
            <a:off x="1189856" y="2211710"/>
            <a:ext cx="676652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Evangelismo: Presentando la Gracia</a:t>
            </a:r>
            <a:endParaRPr dirty="0">
              <a:latin typeface="Calibri" pitchFamily="34" charset="0"/>
            </a:endParaRPr>
          </a:p>
        </p:txBody>
      </p:sp>
      <p:grpSp>
        <p:nvGrpSpPr>
          <p:cNvPr id="106" name="Google Shape;106;p13"/>
          <p:cNvGrpSpPr/>
          <p:nvPr/>
        </p:nvGrpSpPr>
        <p:grpSpPr>
          <a:xfrm>
            <a:off x="753267" y="1029785"/>
            <a:ext cx="964541" cy="1011307"/>
            <a:chOff x="5961125" y="1623900"/>
            <a:chExt cx="427450" cy="448175"/>
          </a:xfrm>
        </p:grpSpPr>
        <p:sp>
          <p:nvSpPr>
            <p:cNvPr id="107" name="Google Shape;107;p13"/>
            <p:cNvSpPr/>
            <p:nvPr/>
          </p:nvSpPr>
          <p:spPr>
            <a:xfrm>
              <a:off x="5961125" y="1678700"/>
              <a:ext cx="376925" cy="376925"/>
            </a:xfrm>
            <a:custGeom>
              <a:avLst/>
              <a:gdLst/>
              <a:ahLst/>
              <a:cxnLst/>
              <a:rect l="l" t="t" r="r" b="b"/>
              <a:pathLst>
                <a:path w="15077" h="15077" fill="none" extrusionOk="0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13"/>
            <p:cNvSpPr/>
            <p:nvPr/>
          </p:nvSpPr>
          <p:spPr>
            <a:xfrm>
              <a:off x="6009825" y="1727425"/>
              <a:ext cx="279500" cy="279500"/>
            </a:xfrm>
            <a:custGeom>
              <a:avLst/>
              <a:gdLst/>
              <a:ahLst/>
              <a:cxnLst/>
              <a:rect l="l" t="t" r="r" b="b"/>
              <a:pathLst>
                <a:path w="11180" h="11180" fill="none" extrusionOk="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13"/>
            <p:cNvSpPr/>
            <p:nvPr/>
          </p:nvSpPr>
          <p:spPr>
            <a:xfrm>
              <a:off x="6107250" y="1824850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13"/>
            <p:cNvSpPr/>
            <p:nvPr/>
          </p:nvSpPr>
          <p:spPr>
            <a:xfrm>
              <a:off x="6058550" y="1776125"/>
              <a:ext cx="182075" cy="182075"/>
            </a:xfrm>
            <a:custGeom>
              <a:avLst/>
              <a:gdLst/>
              <a:ahLst/>
              <a:cxnLst/>
              <a:rect l="l" t="t" r="r" b="b"/>
              <a:pathLst>
                <a:path w="7283" h="7283" fill="none" extrusionOk="0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13"/>
            <p:cNvSpPr/>
            <p:nvPr/>
          </p:nvSpPr>
          <p:spPr>
            <a:xfrm>
              <a:off x="5971475" y="2001400"/>
              <a:ext cx="74925" cy="70675"/>
            </a:xfrm>
            <a:custGeom>
              <a:avLst/>
              <a:gdLst/>
              <a:ahLst/>
              <a:cxnLst/>
              <a:rect l="l" t="t" r="r" b="b"/>
              <a:pathLst>
                <a:path w="2997" h="2827" fill="none" extrusionOk="0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13"/>
            <p:cNvSpPr/>
            <p:nvPr/>
          </p:nvSpPr>
          <p:spPr>
            <a:xfrm>
              <a:off x="6253375" y="2001400"/>
              <a:ext cx="74325" cy="70675"/>
            </a:xfrm>
            <a:custGeom>
              <a:avLst/>
              <a:gdLst/>
              <a:ahLst/>
              <a:cxnLst/>
              <a:rect l="l" t="t" r="r" b="b"/>
              <a:pathLst>
                <a:path w="2973" h="2827" fill="none" extrusionOk="0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3"/>
            <p:cNvSpPr/>
            <p:nvPr/>
          </p:nvSpPr>
          <p:spPr>
            <a:xfrm>
              <a:off x="6137700" y="1623900"/>
              <a:ext cx="250875" cy="255150"/>
            </a:xfrm>
            <a:custGeom>
              <a:avLst/>
              <a:gdLst/>
              <a:ahLst/>
              <a:cxnLst/>
              <a:rect l="l" t="t" r="r" b="b"/>
              <a:pathLst>
                <a:path w="10035" h="10206" fill="none" extrusionOk="0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" name="Google Shape;135;p15"/>
          <p:cNvSpPr txBox="1">
            <a:spLocks/>
          </p:cNvSpPr>
          <p:nvPr/>
        </p:nvSpPr>
        <p:spPr>
          <a:xfrm>
            <a:off x="0" y="123478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>
              <a:buFont typeface="Nixie One"/>
              <a:buNone/>
            </a:pPr>
            <a:r>
              <a:rPr lang="en-US" sz="1600" b="1" dirty="0" err="1" smtClean="0">
                <a:solidFill>
                  <a:srgbClr val="FFFFFF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rgbClr val="FFFFFF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rgbClr val="FFFFFF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rgbClr val="FFFFFF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rgbClr val="FFFFFF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rgbClr val="FFFFFF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4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Introducción al Curso</a:t>
            </a:r>
            <a:endParaRPr dirty="0">
              <a:latin typeface="Calibri" pitchFamily="34" charset="0"/>
            </a:endParaRPr>
          </a:p>
        </p:txBody>
      </p:sp>
      <p:grpSp>
        <p:nvGrpSpPr>
          <p:cNvPr id="119" name="Google Shape;119;p14"/>
          <p:cNvGrpSpPr/>
          <p:nvPr/>
        </p:nvGrpSpPr>
        <p:grpSpPr>
          <a:xfrm>
            <a:off x="333623" y="861852"/>
            <a:ext cx="366458" cy="366437"/>
            <a:chOff x="1923675" y="1633650"/>
            <a:chExt cx="436000" cy="435975"/>
          </a:xfrm>
        </p:grpSpPr>
        <p:sp>
          <p:nvSpPr>
            <p:cNvPr id="120" name="Google Shape;120;p14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l" t="t" r="r" b="b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14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14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l" t="t" r="r" b="b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14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14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l" t="t" r="r" b="b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14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l" t="t" r="r" b="b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6" name="Google Shape;126;p14"/>
          <p:cNvSpPr txBox="1"/>
          <p:nvPr/>
        </p:nvSpPr>
        <p:spPr>
          <a:xfrm>
            <a:off x="1146025" y="1926668"/>
            <a:ext cx="3460500" cy="19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s-MX" sz="1600" b="1" dirty="0" smtClean="0">
                <a:solidFill>
                  <a:srgbClr val="114454"/>
                </a:solidFill>
                <a:highlight>
                  <a:schemeClr val="accent6"/>
                </a:highlight>
                <a:latin typeface="Calibri" pitchFamily="34" charset="0"/>
                <a:ea typeface="Nixie One"/>
                <a:cs typeface="Nixie One"/>
                <a:sym typeface="Nixie One"/>
              </a:rPr>
              <a:t>Objetivo:</a:t>
            </a:r>
            <a:endParaRPr sz="1600" b="1" dirty="0">
              <a:solidFill>
                <a:srgbClr val="114454"/>
              </a:solidFill>
              <a:highlight>
                <a:schemeClr val="accent6"/>
              </a:highlight>
              <a:latin typeface="Calibri" pitchFamily="34" charset="0"/>
              <a:ea typeface="Nixie One"/>
              <a:cs typeface="Nixie One"/>
              <a:sym typeface="Nixie One"/>
            </a:endParaRPr>
          </a:p>
          <a:p>
            <a:pPr lvl="0">
              <a:spcBef>
                <a:spcPts val="600"/>
              </a:spcBef>
              <a:buClr>
                <a:schemeClr val="dk1"/>
              </a:buClr>
              <a:buSzPts val="1100"/>
            </a:pPr>
            <a:r>
              <a:rPr lang="es-MX" b="1" dirty="0">
                <a:solidFill>
                  <a:srgbClr val="114454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Que el estudiante reflexione en el concepto bíblico de la gracia para así reconocer la importancia de la obra de Dios en su vida individual y guiarlo a presentarla a otros como parte del ministerio de evangelismo del que la iglesia es partícipe por el llamado divino. </a:t>
            </a:r>
            <a:endParaRPr b="1" dirty="0">
              <a:solidFill>
                <a:srgbClr val="114454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</p:txBody>
      </p:sp>
      <p:sp>
        <p:nvSpPr>
          <p:cNvPr id="127" name="Google Shape;127;p14"/>
          <p:cNvSpPr txBox="1"/>
          <p:nvPr/>
        </p:nvSpPr>
        <p:spPr>
          <a:xfrm>
            <a:off x="5074909" y="1926668"/>
            <a:ext cx="3611700" cy="19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s-MX" sz="1600" b="1" dirty="0" smtClean="0">
                <a:solidFill>
                  <a:srgbClr val="114454"/>
                </a:solidFill>
                <a:highlight>
                  <a:schemeClr val="accent6"/>
                </a:highlight>
                <a:latin typeface="Calibri" pitchFamily="34" charset="0"/>
                <a:ea typeface="Nixie One"/>
                <a:cs typeface="Nixie One"/>
                <a:sym typeface="Nixie One"/>
              </a:rPr>
              <a:t>Aclaración:</a:t>
            </a:r>
            <a:endParaRPr sz="1600" b="1" dirty="0">
              <a:solidFill>
                <a:srgbClr val="114454"/>
              </a:solidFill>
              <a:highlight>
                <a:schemeClr val="accent6"/>
              </a:highlight>
              <a:latin typeface="Calibri" pitchFamily="34" charset="0"/>
              <a:ea typeface="Nixie One"/>
              <a:cs typeface="Nixie One"/>
              <a:sym typeface="Nixie One"/>
            </a:endParaRPr>
          </a:p>
          <a:p>
            <a:pPr lvl="0">
              <a:spcBef>
                <a:spcPts val="600"/>
              </a:spcBef>
            </a:pPr>
            <a:r>
              <a:rPr lang="es-MX" b="1" dirty="0">
                <a:solidFill>
                  <a:srgbClr val="114454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E</a:t>
            </a:r>
            <a:r>
              <a:rPr lang="es-MX" b="1" dirty="0" smtClean="0">
                <a:solidFill>
                  <a:srgbClr val="114454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ste </a:t>
            </a:r>
            <a:r>
              <a:rPr lang="es-MX" b="1" dirty="0">
                <a:solidFill>
                  <a:srgbClr val="114454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curso no es un estudio sobre métodos </a:t>
            </a:r>
            <a:r>
              <a:rPr lang="es-MX" b="1" dirty="0" err="1">
                <a:solidFill>
                  <a:srgbClr val="114454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evangelísticos</a:t>
            </a:r>
            <a:r>
              <a:rPr lang="es-MX" b="1" dirty="0">
                <a:solidFill>
                  <a:srgbClr val="114454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; más bien presenta las bases bíblicas y teológicas que le permiten al estudiante conocer la naturaleza del evangelismo: las Buenas Nuevas de Salvación, y esto conlleva la reflexión personal para que cada uno de los participantes busquen maneras creativas de compartir estas Buenas Nuevas de la gracia de Dios. </a:t>
            </a:r>
            <a:endParaRPr b="1" dirty="0">
              <a:solidFill>
                <a:srgbClr val="114454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</p:txBody>
      </p:sp>
      <p:sp>
        <p:nvSpPr>
          <p:cNvPr id="129" name="Google Shape;129;p14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sp>
        <p:nvSpPr>
          <p:cNvPr id="14" name="Google Shape;135;p15"/>
          <p:cNvSpPr txBox="1">
            <a:spLocks/>
          </p:cNvSpPr>
          <p:nvPr/>
        </p:nvSpPr>
        <p:spPr>
          <a:xfrm>
            <a:off x="5652120" y="72008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2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Literatura para el curso</a:t>
            </a:r>
            <a:endParaRPr dirty="0">
              <a:latin typeface="Calibri" pitchFamily="34" charset="0"/>
            </a:endParaRPr>
          </a:p>
        </p:txBody>
      </p:sp>
      <p:grpSp>
        <p:nvGrpSpPr>
          <p:cNvPr id="222" name="Google Shape;222;p22"/>
          <p:cNvGrpSpPr/>
          <p:nvPr/>
        </p:nvGrpSpPr>
        <p:grpSpPr>
          <a:xfrm>
            <a:off x="371633" y="913341"/>
            <a:ext cx="316516" cy="263466"/>
            <a:chOff x="1247825" y="322750"/>
            <a:chExt cx="443300" cy="369000"/>
          </a:xfrm>
        </p:grpSpPr>
        <p:sp>
          <p:nvSpPr>
            <p:cNvPr id="223" name="Google Shape;223;p22"/>
            <p:cNvSpPr/>
            <p:nvPr/>
          </p:nvSpPr>
          <p:spPr>
            <a:xfrm>
              <a:off x="1247825" y="322750"/>
              <a:ext cx="443300" cy="369000"/>
            </a:xfrm>
            <a:custGeom>
              <a:avLst/>
              <a:gdLst/>
              <a:ahLst/>
              <a:cxnLst/>
              <a:rect l="l" t="t" r="r" b="b"/>
              <a:pathLst>
                <a:path w="17732" h="14760" fill="none" extrusionOk="0">
                  <a:moveTo>
                    <a:pt x="16952" y="2558"/>
                  </a:moveTo>
                  <a:lnTo>
                    <a:pt x="13664" y="2558"/>
                  </a:lnTo>
                  <a:lnTo>
                    <a:pt x="13226" y="755"/>
                  </a:lnTo>
                  <a:lnTo>
                    <a:pt x="13226" y="755"/>
                  </a:lnTo>
                  <a:lnTo>
                    <a:pt x="13177" y="609"/>
                  </a:lnTo>
                  <a:lnTo>
                    <a:pt x="13104" y="463"/>
                  </a:lnTo>
                  <a:lnTo>
                    <a:pt x="13006" y="317"/>
                  </a:lnTo>
                  <a:lnTo>
                    <a:pt x="12885" y="220"/>
                  </a:lnTo>
                  <a:lnTo>
                    <a:pt x="12739" y="122"/>
                  </a:lnTo>
                  <a:lnTo>
                    <a:pt x="12592" y="49"/>
                  </a:lnTo>
                  <a:lnTo>
                    <a:pt x="12446" y="0"/>
                  </a:lnTo>
                  <a:lnTo>
                    <a:pt x="12276" y="0"/>
                  </a:lnTo>
                  <a:lnTo>
                    <a:pt x="5456" y="0"/>
                  </a:lnTo>
                  <a:lnTo>
                    <a:pt x="5456" y="0"/>
                  </a:lnTo>
                  <a:lnTo>
                    <a:pt x="5286" y="0"/>
                  </a:lnTo>
                  <a:lnTo>
                    <a:pt x="5140" y="49"/>
                  </a:lnTo>
                  <a:lnTo>
                    <a:pt x="4994" y="122"/>
                  </a:lnTo>
                  <a:lnTo>
                    <a:pt x="4848" y="220"/>
                  </a:lnTo>
                  <a:lnTo>
                    <a:pt x="4726" y="317"/>
                  </a:lnTo>
                  <a:lnTo>
                    <a:pt x="4628" y="463"/>
                  </a:lnTo>
                  <a:lnTo>
                    <a:pt x="4555" y="609"/>
                  </a:lnTo>
                  <a:lnTo>
                    <a:pt x="4507" y="755"/>
                  </a:lnTo>
                  <a:lnTo>
                    <a:pt x="4068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460"/>
                  </a:lnTo>
                  <a:lnTo>
                    <a:pt x="3216" y="2363"/>
                  </a:lnTo>
                  <a:lnTo>
                    <a:pt x="3167" y="2290"/>
                  </a:lnTo>
                  <a:lnTo>
                    <a:pt x="3094" y="2217"/>
                  </a:lnTo>
                  <a:lnTo>
                    <a:pt x="3045" y="2144"/>
                  </a:lnTo>
                  <a:lnTo>
                    <a:pt x="2948" y="2119"/>
                  </a:lnTo>
                  <a:lnTo>
                    <a:pt x="2850" y="2071"/>
                  </a:lnTo>
                  <a:lnTo>
                    <a:pt x="2753" y="2071"/>
                  </a:lnTo>
                  <a:lnTo>
                    <a:pt x="2047" y="2071"/>
                  </a:lnTo>
                  <a:lnTo>
                    <a:pt x="2047" y="2071"/>
                  </a:lnTo>
                  <a:lnTo>
                    <a:pt x="1949" y="2071"/>
                  </a:lnTo>
                  <a:lnTo>
                    <a:pt x="1852" y="2119"/>
                  </a:lnTo>
                  <a:lnTo>
                    <a:pt x="1779" y="2144"/>
                  </a:lnTo>
                  <a:lnTo>
                    <a:pt x="1706" y="2217"/>
                  </a:lnTo>
                  <a:lnTo>
                    <a:pt x="1633" y="2290"/>
                  </a:lnTo>
                  <a:lnTo>
                    <a:pt x="1608" y="2363"/>
                  </a:lnTo>
                  <a:lnTo>
                    <a:pt x="1560" y="2460"/>
                  </a:lnTo>
                  <a:lnTo>
                    <a:pt x="1560" y="2558"/>
                  </a:lnTo>
                  <a:lnTo>
                    <a:pt x="1560" y="2558"/>
                  </a:lnTo>
                  <a:lnTo>
                    <a:pt x="780" y="2558"/>
                  </a:lnTo>
                  <a:lnTo>
                    <a:pt x="780" y="2558"/>
                  </a:lnTo>
                  <a:lnTo>
                    <a:pt x="634" y="2582"/>
                  </a:lnTo>
                  <a:lnTo>
                    <a:pt x="488" y="2631"/>
                  </a:lnTo>
                  <a:lnTo>
                    <a:pt x="342" y="2679"/>
                  </a:lnTo>
                  <a:lnTo>
                    <a:pt x="220" y="2777"/>
                  </a:lnTo>
                  <a:lnTo>
                    <a:pt x="123" y="2899"/>
                  </a:lnTo>
                  <a:lnTo>
                    <a:pt x="74" y="3045"/>
                  </a:lnTo>
                  <a:lnTo>
                    <a:pt x="25" y="3191"/>
                  </a:lnTo>
                  <a:lnTo>
                    <a:pt x="1" y="3337"/>
                  </a:lnTo>
                  <a:lnTo>
                    <a:pt x="1" y="13980"/>
                  </a:lnTo>
                  <a:lnTo>
                    <a:pt x="1" y="13980"/>
                  </a:lnTo>
                  <a:lnTo>
                    <a:pt x="25" y="14151"/>
                  </a:lnTo>
                  <a:lnTo>
                    <a:pt x="74" y="14297"/>
                  </a:lnTo>
                  <a:lnTo>
                    <a:pt x="123" y="14418"/>
                  </a:lnTo>
                  <a:lnTo>
                    <a:pt x="220" y="14540"/>
                  </a:lnTo>
                  <a:lnTo>
                    <a:pt x="342" y="14638"/>
                  </a:lnTo>
                  <a:lnTo>
                    <a:pt x="488" y="14711"/>
                  </a:lnTo>
                  <a:lnTo>
                    <a:pt x="634" y="14759"/>
                  </a:lnTo>
                  <a:lnTo>
                    <a:pt x="780" y="14759"/>
                  </a:lnTo>
                  <a:lnTo>
                    <a:pt x="16952" y="14759"/>
                  </a:lnTo>
                  <a:lnTo>
                    <a:pt x="16952" y="14759"/>
                  </a:lnTo>
                  <a:lnTo>
                    <a:pt x="17098" y="14759"/>
                  </a:lnTo>
                  <a:lnTo>
                    <a:pt x="17244" y="14711"/>
                  </a:lnTo>
                  <a:lnTo>
                    <a:pt x="17390" y="14638"/>
                  </a:lnTo>
                  <a:lnTo>
                    <a:pt x="17512" y="14540"/>
                  </a:lnTo>
                  <a:lnTo>
                    <a:pt x="17610" y="14418"/>
                  </a:lnTo>
                  <a:lnTo>
                    <a:pt x="17658" y="14297"/>
                  </a:lnTo>
                  <a:lnTo>
                    <a:pt x="17707" y="14151"/>
                  </a:lnTo>
                  <a:lnTo>
                    <a:pt x="17731" y="13980"/>
                  </a:lnTo>
                  <a:lnTo>
                    <a:pt x="17731" y="3337"/>
                  </a:lnTo>
                  <a:lnTo>
                    <a:pt x="17731" y="3337"/>
                  </a:lnTo>
                  <a:lnTo>
                    <a:pt x="17707" y="3191"/>
                  </a:lnTo>
                  <a:lnTo>
                    <a:pt x="17658" y="3045"/>
                  </a:lnTo>
                  <a:lnTo>
                    <a:pt x="17610" y="2899"/>
                  </a:lnTo>
                  <a:lnTo>
                    <a:pt x="17512" y="2777"/>
                  </a:lnTo>
                  <a:lnTo>
                    <a:pt x="17390" y="2679"/>
                  </a:lnTo>
                  <a:lnTo>
                    <a:pt x="17244" y="2631"/>
                  </a:lnTo>
                  <a:lnTo>
                    <a:pt x="17098" y="2582"/>
                  </a:lnTo>
                  <a:lnTo>
                    <a:pt x="16952" y="2558"/>
                  </a:lnTo>
                  <a:lnTo>
                    <a:pt x="16952" y="2558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2"/>
            <p:cNvSpPr/>
            <p:nvPr/>
          </p:nvSpPr>
          <p:spPr>
            <a:xfrm>
              <a:off x="1398225" y="386675"/>
              <a:ext cx="142500" cy="25"/>
            </a:xfrm>
            <a:custGeom>
              <a:avLst/>
              <a:gdLst/>
              <a:ahLst/>
              <a:cxnLst/>
              <a:rect l="l" t="t" r="r" b="b"/>
              <a:pathLst>
                <a:path w="5700" h="1" fill="none" extrusionOk="0">
                  <a:moveTo>
                    <a:pt x="5700" y="1"/>
                  </a:moveTo>
                  <a:lnTo>
                    <a:pt x="1" y="1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2"/>
            <p:cNvSpPr/>
            <p:nvPr/>
          </p:nvSpPr>
          <p:spPr>
            <a:xfrm>
              <a:off x="1370225" y="450000"/>
              <a:ext cx="198500" cy="197900"/>
            </a:xfrm>
            <a:custGeom>
              <a:avLst/>
              <a:gdLst/>
              <a:ahLst/>
              <a:cxnLst/>
              <a:rect l="l" t="t" r="r" b="b"/>
              <a:pathLst>
                <a:path w="7940" h="7916" fill="none" extrusionOk="0">
                  <a:moveTo>
                    <a:pt x="3970" y="7916"/>
                  </a:moveTo>
                  <a:lnTo>
                    <a:pt x="3970" y="7916"/>
                  </a:lnTo>
                  <a:lnTo>
                    <a:pt x="3556" y="7892"/>
                  </a:lnTo>
                  <a:lnTo>
                    <a:pt x="3166" y="7843"/>
                  </a:lnTo>
                  <a:lnTo>
                    <a:pt x="2801" y="7745"/>
                  </a:lnTo>
                  <a:lnTo>
                    <a:pt x="2436" y="7624"/>
                  </a:lnTo>
                  <a:lnTo>
                    <a:pt x="2070" y="7453"/>
                  </a:lnTo>
                  <a:lnTo>
                    <a:pt x="1754" y="7258"/>
                  </a:lnTo>
                  <a:lnTo>
                    <a:pt x="1462" y="7015"/>
                  </a:lnTo>
                  <a:lnTo>
                    <a:pt x="1169" y="6771"/>
                  </a:lnTo>
                  <a:lnTo>
                    <a:pt x="901" y="6479"/>
                  </a:lnTo>
                  <a:lnTo>
                    <a:pt x="682" y="6187"/>
                  </a:lnTo>
                  <a:lnTo>
                    <a:pt x="487" y="5846"/>
                  </a:lnTo>
                  <a:lnTo>
                    <a:pt x="317" y="5505"/>
                  </a:lnTo>
                  <a:lnTo>
                    <a:pt x="195" y="5139"/>
                  </a:lnTo>
                  <a:lnTo>
                    <a:pt x="98" y="4750"/>
                  </a:lnTo>
                  <a:lnTo>
                    <a:pt x="25" y="4360"/>
                  </a:lnTo>
                  <a:lnTo>
                    <a:pt x="0" y="3970"/>
                  </a:lnTo>
                  <a:lnTo>
                    <a:pt x="0" y="3970"/>
                  </a:lnTo>
                  <a:lnTo>
                    <a:pt x="25" y="3556"/>
                  </a:lnTo>
                  <a:lnTo>
                    <a:pt x="98" y="3167"/>
                  </a:lnTo>
                  <a:lnTo>
                    <a:pt x="195" y="2777"/>
                  </a:lnTo>
                  <a:lnTo>
                    <a:pt x="317" y="2412"/>
                  </a:lnTo>
                  <a:lnTo>
                    <a:pt x="487" y="2071"/>
                  </a:lnTo>
                  <a:lnTo>
                    <a:pt x="682" y="1754"/>
                  </a:lnTo>
                  <a:lnTo>
                    <a:pt x="901" y="1437"/>
                  </a:lnTo>
                  <a:lnTo>
                    <a:pt x="1169" y="1170"/>
                  </a:lnTo>
                  <a:lnTo>
                    <a:pt x="1462" y="902"/>
                  </a:lnTo>
                  <a:lnTo>
                    <a:pt x="1754" y="682"/>
                  </a:lnTo>
                  <a:lnTo>
                    <a:pt x="2070" y="488"/>
                  </a:lnTo>
                  <a:lnTo>
                    <a:pt x="2436" y="317"/>
                  </a:lnTo>
                  <a:lnTo>
                    <a:pt x="2801" y="171"/>
                  </a:lnTo>
                  <a:lnTo>
                    <a:pt x="3166" y="74"/>
                  </a:lnTo>
                  <a:lnTo>
                    <a:pt x="3556" y="25"/>
                  </a:lnTo>
                  <a:lnTo>
                    <a:pt x="3970" y="1"/>
                  </a:lnTo>
                  <a:lnTo>
                    <a:pt x="3970" y="1"/>
                  </a:lnTo>
                  <a:lnTo>
                    <a:pt x="4384" y="25"/>
                  </a:lnTo>
                  <a:lnTo>
                    <a:pt x="4774" y="74"/>
                  </a:lnTo>
                  <a:lnTo>
                    <a:pt x="5139" y="171"/>
                  </a:lnTo>
                  <a:lnTo>
                    <a:pt x="5505" y="317"/>
                  </a:lnTo>
                  <a:lnTo>
                    <a:pt x="5870" y="488"/>
                  </a:lnTo>
                  <a:lnTo>
                    <a:pt x="6186" y="682"/>
                  </a:lnTo>
                  <a:lnTo>
                    <a:pt x="6479" y="902"/>
                  </a:lnTo>
                  <a:lnTo>
                    <a:pt x="6771" y="1170"/>
                  </a:lnTo>
                  <a:lnTo>
                    <a:pt x="7039" y="1437"/>
                  </a:lnTo>
                  <a:lnTo>
                    <a:pt x="7258" y="1754"/>
                  </a:lnTo>
                  <a:lnTo>
                    <a:pt x="7453" y="2071"/>
                  </a:lnTo>
                  <a:lnTo>
                    <a:pt x="7623" y="2412"/>
                  </a:lnTo>
                  <a:lnTo>
                    <a:pt x="7745" y="2777"/>
                  </a:lnTo>
                  <a:lnTo>
                    <a:pt x="7843" y="3167"/>
                  </a:lnTo>
                  <a:lnTo>
                    <a:pt x="7916" y="3556"/>
                  </a:lnTo>
                  <a:lnTo>
                    <a:pt x="7940" y="3970"/>
                  </a:lnTo>
                  <a:lnTo>
                    <a:pt x="7940" y="3970"/>
                  </a:lnTo>
                  <a:lnTo>
                    <a:pt x="7916" y="4360"/>
                  </a:lnTo>
                  <a:lnTo>
                    <a:pt x="7843" y="4750"/>
                  </a:lnTo>
                  <a:lnTo>
                    <a:pt x="7745" y="5139"/>
                  </a:lnTo>
                  <a:lnTo>
                    <a:pt x="7623" y="5505"/>
                  </a:lnTo>
                  <a:lnTo>
                    <a:pt x="7453" y="5846"/>
                  </a:lnTo>
                  <a:lnTo>
                    <a:pt x="7258" y="6187"/>
                  </a:lnTo>
                  <a:lnTo>
                    <a:pt x="7039" y="6479"/>
                  </a:lnTo>
                  <a:lnTo>
                    <a:pt x="6771" y="6771"/>
                  </a:lnTo>
                  <a:lnTo>
                    <a:pt x="6479" y="7015"/>
                  </a:lnTo>
                  <a:lnTo>
                    <a:pt x="6186" y="7258"/>
                  </a:lnTo>
                  <a:lnTo>
                    <a:pt x="5870" y="7453"/>
                  </a:lnTo>
                  <a:lnTo>
                    <a:pt x="5505" y="7624"/>
                  </a:lnTo>
                  <a:lnTo>
                    <a:pt x="5139" y="7745"/>
                  </a:lnTo>
                  <a:lnTo>
                    <a:pt x="4774" y="7843"/>
                  </a:lnTo>
                  <a:lnTo>
                    <a:pt x="4384" y="7892"/>
                  </a:lnTo>
                  <a:lnTo>
                    <a:pt x="3970" y="7916"/>
                  </a:lnTo>
                  <a:lnTo>
                    <a:pt x="3970" y="791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2"/>
            <p:cNvSpPr/>
            <p:nvPr/>
          </p:nvSpPr>
          <p:spPr>
            <a:xfrm>
              <a:off x="1403100" y="482875"/>
              <a:ext cx="132750" cy="132150"/>
            </a:xfrm>
            <a:custGeom>
              <a:avLst/>
              <a:gdLst/>
              <a:ahLst/>
              <a:cxnLst/>
              <a:rect l="l" t="t" r="r" b="b"/>
              <a:pathLst>
                <a:path w="5310" h="5286" fill="none" extrusionOk="0">
                  <a:moveTo>
                    <a:pt x="2655" y="5286"/>
                  </a:moveTo>
                  <a:lnTo>
                    <a:pt x="2655" y="5286"/>
                  </a:lnTo>
                  <a:lnTo>
                    <a:pt x="2387" y="5286"/>
                  </a:lnTo>
                  <a:lnTo>
                    <a:pt x="2119" y="5237"/>
                  </a:lnTo>
                  <a:lnTo>
                    <a:pt x="1876" y="5164"/>
                  </a:lnTo>
                  <a:lnTo>
                    <a:pt x="1632" y="5091"/>
                  </a:lnTo>
                  <a:lnTo>
                    <a:pt x="1389" y="4969"/>
                  </a:lnTo>
                  <a:lnTo>
                    <a:pt x="1169" y="4847"/>
                  </a:lnTo>
                  <a:lnTo>
                    <a:pt x="975" y="4677"/>
                  </a:lnTo>
                  <a:lnTo>
                    <a:pt x="780" y="4506"/>
                  </a:lnTo>
                  <a:lnTo>
                    <a:pt x="609" y="4336"/>
                  </a:lnTo>
                  <a:lnTo>
                    <a:pt x="463" y="4117"/>
                  </a:lnTo>
                  <a:lnTo>
                    <a:pt x="317" y="3897"/>
                  </a:lnTo>
                  <a:lnTo>
                    <a:pt x="220" y="3678"/>
                  </a:lnTo>
                  <a:lnTo>
                    <a:pt x="122" y="3435"/>
                  </a:lnTo>
                  <a:lnTo>
                    <a:pt x="74" y="3191"/>
                  </a:lnTo>
                  <a:lnTo>
                    <a:pt x="25" y="2923"/>
                  </a:lnTo>
                  <a:lnTo>
                    <a:pt x="0" y="2655"/>
                  </a:lnTo>
                  <a:lnTo>
                    <a:pt x="0" y="2655"/>
                  </a:lnTo>
                  <a:lnTo>
                    <a:pt x="25" y="2387"/>
                  </a:lnTo>
                  <a:lnTo>
                    <a:pt x="74" y="2120"/>
                  </a:lnTo>
                  <a:lnTo>
                    <a:pt x="122" y="1852"/>
                  </a:lnTo>
                  <a:lnTo>
                    <a:pt x="220" y="1608"/>
                  </a:lnTo>
                  <a:lnTo>
                    <a:pt x="317" y="1389"/>
                  </a:lnTo>
                  <a:lnTo>
                    <a:pt x="463" y="1170"/>
                  </a:lnTo>
                  <a:lnTo>
                    <a:pt x="609" y="975"/>
                  </a:lnTo>
                  <a:lnTo>
                    <a:pt x="780" y="780"/>
                  </a:lnTo>
                  <a:lnTo>
                    <a:pt x="975" y="610"/>
                  </a:lnTo>
                  <a:lnTo>
                    <a:pt x="1169" y="463"/>
                  </a:lnTo>
                  <a:lnTo>
                    <a:pt x="1389" y="317"/>
                  </a:lnTo>
                  <a:lnTo>
                    <a:pt x="1632" y="220"/>
                  </a:lnTo>
                  <a:lnTo>
                    <a:pt x="1876" y="122"/>
                  </a:lnTo>
                  <a:lnTo>
                    <a:pt x="2119" y="49"/>
                  </a:lnTo>
                  <a:lnTo>
                    <a:pt x="2387" y="25"/>
                  </a:lnTo>
                  <a:lnTo>
                    <a:pt x="2655" y="1"/>
                  </a:lnTo>
                  <a:lnTo>
                    <a:pt x="2655" y="1"/>
                  </a:lnTo>
                  <a:lnTo>
                    <a:pt x="2923" y="25"/>
                  </a:lnTo>
                  <a:lnTo>
                    <a:pt x="3191" y="49"/>
                  </a:lnTo>
                  <a:lnTo>
                    <a:pt x="3435" y="122"/>
                  </a:lnTo>
                  <a:lnTo>
                    <a:pt x="3678" y="220"/>
                  </a:lnTo>
                  <a:lnTo>
                    <a:pt x="3922" y="317"/>
                  </a:lnTo>
                  <a:lnTo>
                    <a:pt x="4141" y="463"/>
                  </a:lnTo>
                  <a:lnTo>
                    <a:pt x="4336" y="610"/>
                  </a:lnTo>
                  <a:lnTo>
                    <a:pt x="4530" y="780"/>
                  </a:lnTo>
                  <a:lnTo>
                    <a:pt x="4701" y="975"/>
                  </a:lnTo>
                  <a:lnTo>
                    <a:pt x="4847" y="1170"/>
                  </a:lnTo>
                  <a:lnTo>
                    <a:pt x="4993" y="1389"/>
                  </a:lnTo>
                  <a:lnTo>
                    <a:pt x="5091" y="1608"/>
                  </a:lnTo>
                  <a:lnTo>
                    <a:pt x="5188" y="1852"/>
                  </a:lnTo>
                  <a:lnTo>
                    <a:pt x="5237" y="2120"/>
                  </a:lnTo>
                  <a:lnTo>
                    <a:pt x="5285" y="2387"/>
                  </a:lnTo>
                  <a:lnTo>
                    <a:pt x="5310" y="2655"/>
                  </a:lnTo>
                  <a:lnTo>
                    <a:pt x="5310" y="2655"/>
                  </a:lnTo>
                  <a:lnTo>
                    <a:pt x="5285" y="2923"/>
                  </a:lnTo>
                  <a:lnTo>
                    <a:pt x="5237" y="3191"/>
                  </a:lnTo>
                  <a:lnTo>
                    <a:pt x="5188" y="3435"/>
                  </a:lnTo>
                  <a:lnTo>
                    <a:pt x="5091" y="3678"/>
                  </a:lnTo>
                  <a:lnTo>
                    <a:pt x="4993" y="3897"/>
                  </a:lnTo>
                  <a:lnTo>
                    <a:pt x="4847" y="4117"/>
                  </a:lnTo>
                  <a:lnTo>
                    <a:pt x="4701" y="4336"/>
                  </a:lnTo>
                  <a:lnTo>
                    <a:pt x="4530" y="4506"/>
                  </a:lnTo>
                  <a:lnTo>
                    <a:pt x="4336" y="4677"/>
                  </a:lnTo>
                  <a:lnTo>
                    <a:pt x="4141" y="4847"/>
                  </a:lnTo>
                  <a:lnTo>
                    <a:pt x="3922" y="4969"/>
                  </a:lnTo>
                  <a:lnTo>
                    <a:pt x="3678" y="5091"/>
                  </a:lnTo>
                  <a:lnTo>
                    <a:pt x="3435" y="5164"/>
                  </a:lnTo>
                  <a:lnTo>
                    <a:pt x="3191" y="5237"/>
                  </a:lnTo>
                  <a:lnTo>
                    <a:pt x="2923" y="5286"/>
                  </a:lnTo>
                  <a:lnTo>
                    <a:pt x="2655" y="5286"/>
                  </a:lnTo>
                  <a:lnTo>
                    <a:pt x="2655" y="528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2"/>
            <p:cNvSpPr/>
            <p:nvPr/>
          </p:nvSpPr>
          <p:spPr>
            <a:xfrm>
              <a:off x="1588800" y="435400"/>
              <a:ext cx="66400" cy="43850"/>
            </a:xfrm>
            <a:custGeom>
              <a:avLst/>
              <a:gdLst/>
              <a:ahLst/>
              <a:cxnLst/>
              <a:rect l="l" t="t" r="r" b="b"/>
              <a:pathLst>
                <a:path w="2656" h="1754" fill="none" extrusionOk="0">
                  <a:moveTo>
                    <a:pt x="2655" y="1266"/>
                  </a:moveTo>
                  <a:lnTo>
                    <a:pt x="2655" y="1266"/>
                  </a:lnTo>
                  <a:lnTo>
                    <a:pt x="2655" y="1364"/>
                  </a:lnTo>
                  <a:lnTo>
                    <a:pt x="2631" y="1461"/>
                  </a:lnTo>
                  <a:lnTo>
                    <a:pt x="2582" y="1534"/>
                  </a:lnTo>
                  <a:lnTo>
                    <a:pt x="2509" y="1607"/>
                  </a:lnTo>
                  <a:lnTo>
                    <a:pt x="2461" y="1680"/>
                  </a:lnTo>
                  <a:lnTo>
                    <a:pt x="2363" y="1705"/>
                  </a:lnTo>
                  <a:lnTo>
                    <a:pt x="2266" y="1754"/>
                  </a:lnTo>
                  <a:lnTo>
                    <a:pt x="2168" y="1754"/>
                  </a:lnTo>
                  <a:lnTo>
                    <a:pt x="488" y="1754"/>
                  </a:lnTo>
                  <a:lnTo>
                    <a:pt x="488" y="1754"/>
                  </a:lnTo>
                  <a:lnTo>
                    <a:pt x="390" y="1754"/>
                  </a:lnTo>
                  <a:lnTo>
                    <a:pt x="293" y="1705"/>
                  </a:lnTo>
                  <a:lnTo>
                    <a:pt x="220" y="1680"/>
                  </a:lnTo>
                  <a:lnTo>
                    <a:pt x="147" y="1607"/>
                  </a:lnTo>
                  <a:lnTo>
                    <a:pt x="74" y="1534"/>
                  </a:lnTo>
                  <a:lnTo>
                    <a:pt x="49" y="1461"/>
                  </a:lnTo>
                  <a:lnTo>
                    <a:pt x="1" y="1364"/>
                  </a:lnTo>
                  <a:lnTo>
                    <a:pt x="1" y="1266"/>
                  </a:lnTo>
                  <a:lnTo>
                    <a:pt x="1" y="487"/>
                  </a:lnTo>
                  <a:lnTo>
                    <a:pt x="1" y="487"/>
                  </a:lnTo>
                  <a:lnTo>
                    <a:pt x="1" y="390"/>
                  </a:lnTo>
                  <a:lnTo>
                    <a:pt x="49" y="292"/>
                  </a:lnTo>
                  <a:lnTo>
                    <a:pt x="74" y="219"/>
                  </a:lnTo>
                  <a:lnTo>
                    <a:pt x="147" y="146"/>
                  </a:lnTo>
                  <a:lnTo>
                    <a:pt x="220" y="73"/>
                  </a:lnTo>
                  <a:lnTo>
                    <a:pt x="293" y="49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2168" y="0"/>
                  </a:lnTo>
                  <a:lnTo>
                    <a:pt x="2168" y="0"/>
                  </a:lnTo>
                  <a:lnTo>
                    <a:pt x="2266" y="0"/>
                  </a:lnTo>
                  <a:lnTo>
                    <a:pt x="2363" y="49"/>
                  </a:lnTo>
                  <a:lnTo>
                    <a:pt x="2461" y="73"/>
                  </a:lnTo>
                  <a:lnTo>
                    <a:pt x="2509" y="146"/>
                  </a:lnTo>
                  <a:lnTo>
                    <a:pt x="2582" y="219"/>
                  </a:lnTo>
                  <a:lnTo>
                    <a:pt x="2631" y="292"/>
                  </a:lnTo>
                  <a:lnTo>
                    <a:pt x="2655" y="390"/>
                  </a:lnTo>
                  <a:lnTo>
                    <a:pt x="2655" y="487"/>
                  </a:lnTo>
                  <a:lnTo>
                    <a:pt x="2655" y="126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8" name="Google Shape;228;p22"/>
          <p:cNvSpPr txBox="1">
            <a:spLocks noGrp="1"/>
          </p:cNvSpPr>
          <p:nvPr>
            <p:ph type="sldNum" idx="12"/>
          </p:nvPr>
        </p:nvSpPr>
        <p:spPr>
          <a:xfrm>
            <a:off x="-51050" y="4912046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sp>
        <p:nvSpPr>
          <p:cNvPr id="13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pic>
        <p:nvPicPr>
          <p:cNvPr id="1026" name="Picture 2" descr="La evangelización (John MacArthur La Biblioteca del Pastor) (Spanish Edition) by [John F. MacArthur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1787694"/>
            <a:ext cx="1620000" cy="2437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633" y="1800300"/>
            <a:ext cx="1620000" cy="2424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15" t="21781" r="52586" b="7590"/>
          <a:stretch/>
        </p:blipFill>
        <p:spPr bwMode="auto">
          <a:xfrm>
            <a:off x="2123728" y="1779712"/>
            <a:ext cx="1620000" cy="2445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87" t="21780" r="51250" b="8334"/>
          <a:stretch/>
        </p:blipFill>
        <p:spPr bwMode="auto">
          <a:xfrm>
            <a:off x="5580112" y="1800300"/>
            <a:ext cx="1620000" cy="24084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32" t="20981" r="50000" b="8067"/>
          <a:stretch/>
        </p:blipFill>
        <p:spPr bwMode="auto">
          <a:xfrm>
            <a:off x="7308304" y="1779713"/>
            <a:ext cx="1620000" cy="2427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Google Shape;126;p14"/>
          <p:cNvSpPr txBox="1"/>
          <p:nvPr/>
        </p:nvSpPr>
        <p:spPr>
          <a:xfrm>
            <a:off x="367833" y="4392588"/>
            <a:ext cx="1467863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s-MX" sz="1600" b="1" dirty="0" smtClean="0">
                <a:solidFill>
                  <a:srgbClr val="114454"/>
                </a:solidFill>
                <a:highlight>
                  <a:schemeClr val="accent6"/>
                </a:highlight>
                <a:latin typeface="Calibri" pitchFamily="34" charset="0"/>
                <a:ea typeface="Nixie One"/>
                <a:cs typeface="Nixie One"/>
                <a:sym typeface="Nixie One"/>
              </a:rPr>
              <a:t>23 páginas</a:t>
            </a:r>
          </a:p>
        </p:txBody>
      </p:sp>
      <p:sp>
        <p:nvSpPr>
          <p:cNvPr id="20" name="Google Shape;126;p14"/>
          <p:cNvSpPr txBox="1"/>
          <p:nvPr/>
        </p:nvSpPr>
        <p:spPr>
          <a:xfrm>
            <a:off x="2123728" y="4392588"/>
            <a:ext cx="1467863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s-MX" sz="1600" b="1" dirty="0" smtClean="0">
                <a:solidFill>
                  <a:srgbClr val="114454"/>
                </a:solidFill>
                <a:highlight>
                  <a:schemeClr val="accent6"/>
                </a:highlight>
                <a:latin typeface="Calibri" pitchFamily="34" charset="0"/>
                <a:ea typeface="Nixie One"/>
                <a:cs typeface="Nixie One"/>
                <a:sym typeface="Nixie One"/>
              </a:rPr>
              <a:t>51 páginas</a:t>
            </a:r>
          </a:p>
        </p:txBody>
      </p:sp>
      <p:sp>
        <p:nvSpPr>
          <p:cNvPr id="21" name="Google Shape;126;p14"/>
          <p:cNvSpPr txBox="1"/>
          <p:nvPr/>
        </p:nvSpPr>
        <p:spPr>
          <a:xfrm>
            <a:off x="3824217" y="4392588"/>
            <a:ext cx="1467863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s-MX" sz="1600" b="1" dirty="0" smtClean="0">
                <a:solidFill>
                  <a:srgbClr val="114454"/>
                </a:solidFill>
                <a:highlight>
                  <a:schemeClr val="accent6"/>
                </a:highlight>
                <a:latin typeface="Calibri" pitchFamily="34" charset="0"/>
                <a:ea typeface="Nixie One"/>
                <a:cs typeface="Nixie One"/>
                <a:sym typeface="Nixie One"/>
              </a:rPr>
              <a:t>125 páginas</a:t>
            </a:r>
          </a:p>
        </p:txBody>
      </p:sp>
      <p:sp>
        <p:nvSpPr>
          <p:cNvPr id="22" name="Google Shape;126;p14"/>
          <p:cNvSpPr txBox="1"/>
          <p:nvPr/>
        </p:nvSpPr>
        <p:spPr>
          <a:xfrm>
            <a:off x="5652120" y="4392588"/>
            <a:ext cx="1467863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s-MX" sz="1600" b="1" dirty="0" smtClean="0">
                <a:solidFill>
                  <a:srgbClr val="114454"/>
                </a:solidFill>
                <a:highlight>
                  <a:schemeClr val="accent6"/>
                </a:highlight>
                <a:latin typeface="Calibri" pitchFamily="34" charset="0"/>
                <a:ea typeface="Nixie One"/>
                <a:cs typeface="Nixie One"/>
                <a:sym typeface="Nixie One"/>
              </a:rPr>
              <a:t>67 páginas</a:t>
            </a:r>
          </a:p>
        </p:txBody>
      </p:sp>
      <p:sp>
        <p:nvSpPr>
          <p:cNvPr id="23" name="Google Shape;126;p14"/>
          <p:cNvSpPr txBox="1"/>
          <p:nvPr/>
        </p:nvSpPr>
        <p:spPr>
          <a:xfrm>
            <a:off x="7352609" y="4392588"/>
            <a:ext cx="1467863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s-MX" sz="1600" b="1" dirty="0" smtClean="0">
                <a:solidFill>
                  <a:srgbClr val="114454"/>
                </a:solidFill>
                <a:highlight>
                  <a:schemeClr val="accent6"/>
                </a:highlight>
                <a:latin typeface="Calibri" pitchFamily="34" charset="0"/>
                <a:ea typeface="Nixie One"/>
                <a:cs typeface="Nixie One"/>
                <a:sym typeface="Nixie One"/>
              </a:rPr>
              <a:t>4 páginas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29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Requerimientos</a:t>
            </a:r>
            <a:endParaRPr dirty="0">
              <a:latin typeface="Calibri" pitchFamily="34" charset="0"/>
            </a:endParaRPr>
          </a:p>
        </p:txBody>
      </p:sp>
      <p:sp>
        <p:nvSpPr>
          <p:cNvPr id="314" name="Google Shape;314;p29"/>
          <p:cNvSpPr/>
          <p:nvPr/>
        </p:nvSpPr>
        <p:spPr>
          <a:xfrm>
            <a:off x="342345" y="2290250"/>
            <a:ext cx="2525218" cy="2010900"/>
          </a:xfrm>
          <a:prstGeom prst="homePlate">
            <a:avLst>
              <a:gd name="adj" fmla="val 30129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 smtClean="0">
                <a:solidFill>
                  <a:srgbClr val="FFFFFF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1. Estudiar el contenido </a:t>
            </a:r>
            <a:br>
              <a:rPr lang="en" b="1" dirty="0" smtClean="0">
                <a:solidFill>
                  <a:srgbClr val="FFFFFF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</a:br>
            <a:r>
              <a:rPr lang="en" b="1" dirty="0" smtClean="0">
                <a:solidFill>
                  <a:srgbClr val="FFFFFF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de lo videos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 smtClean="0">
                <a:solidFill>
                  <a:srgbClr val="FFFFFF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(12 unidades de 3 videos = 36) </a:t>
            </a:r>
            <a:endParaRPr b="1" dirty="0">
              <a:solidFill>
                <a:srgbClr val="FFFFFF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</p:txBody>
      </p:sp>
      <p:sp>
        <p:nvSpPr>
          <p:cNvPr id="315" name="Google Shape;315;p29"/>
          <p:cNvSpPr/>
          <p:nvPr/>
        </p:nvSpPr>
        <p:spPr>
          <a:xfrm>
            <a:off x="2358569" y="2290250"/>
            <a:ext cx="2573471" cy="2010900"/>
          </a:xfrm>
          <a:prstGeom prst="chevron">
            <a:avLst>
              <a:gd name="adj" fmla="val 29853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" b="1" dirty="0" smtClean="0">
                <a:solidFill>
                  <a:srgbClr val="FFFFFF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2. Leer la lectura asignadas por unidad </a:t>
            </a:r>
            <a:endParaRPr lang="en" b="1" dirty="0">
              <a:solidFill>
                <a:srgbClr val="FFFFFF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</p:txBody>
      </p:sp>
      <p:sp>
        <p:nvSpPr>
          <p:cNvPr id="316" name="Google Shape;316;p29"/>
          <p:cNvSpPr/>
          <p:nvPr/>
        </p:nvSpPr>
        <p:spPr>
          <a:xfrm>
            <a:off x="4457811" y="2290250"/>
            <a:ext cx="2573471" cy="2010900"/>
          </a:xfrm>
          <a:prstGeom prst="chevron">
            <a:avLst>
              <a:gd name="adj" fmla="val 29853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" b="1" dirty="0" smtClean="0">
                <a:solidFill>
                  <a:srgbClr val="FFFFFF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3. Contestar lo exámenes por unidad  </a:t>
            </a:r>
            <a:br>
              <a:rPr lang="en" b="1" dirty="0" smtClean="0">
                <a:solidFill>
                  <a:srgbClr val="FFFFFF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</a:br>
            <a:r>
              <a:rPr lang="en" b="1" dirty="0" smtClean="0">
                <a:solidFill>
                  <a:srgbClr val="FFFFFF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(20 preguntas)</a:t>
            </a:r>
            <a:endParaRPr lang="en" b="1" dirty="0">
              <a:solidFill>
                <a:srgbClr val="FFFFFF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rgbClr val="FFFFFF"/>
              </a:solidFill>
              <a:latin typeface="Nixie One"/>
              <a:ea typeface="Nixie One"/>
              <a:cs typeface="Nixie One"/>
              <a:sym typeface="Nixie One"/>
            </a:endParaRPr>
          </a:p>
        </p:txBody>
      </p:sp>
      <p:grpSp>
        <p:nvGrpSpPr>
          <p:cNvPr id="317" name="Google Shape;317;p29"/>
          <p:cNvGrpSpPr/>
          <p:nvPr/>
        </p:nvGrpSpPr>
        <p:grpSpPr>
          <a:xfrm>
            <a:off x="348269" y="907692"/>
            <a:ext cx="369549" cy="274765"/>
            <a:chOff x="5247525" y="3007275"/>
            <a:chExt cx="517575" cy="384825"/>
          </a:xfrm>
        </p:grpSpPr>
        <p:sp>
          <p:nvSpPr>
            <p:cNvPr id="318" name="Google Shape;318;p29"/>
            <p:cNvSpPr/>
            <p:nvPr/>
          </p:nvSpPr>
          <p:spPr>
            <a:xfrm>
              <a:off x="5247525" y="3007275"/>
              <a:ext cx="348900" cy="348900"/>
            </a:xfrm>
            <a:custGeom>
              <a:avLst/>
              <a:gdLst/>
              <a:ahLst/>
              <a:cxnLst/>
              <a:rect l="l" t="t" r="r" b="b"/>
              <a:pathLst>
                <a:path w="13956" h="13956" fill="none" extrusionOk="0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29"/>
            <p:cNvSpPr/>
            <p:nvPr/>
          </p:nvSpPr>
          <p:spPr>
            <a:xfrm>
              <a:off x="5566575" y="3193575"/>
              <a:ext cx="198525" cy="198525"/>
            </a:xfrm>
            <a:custGeom>
              <a:avLst/>
              <a:gdLst/>
              <a:ahLst/>
              <a:cxnLst/>
              <a:rect l="l" t="t" r="r" b="b"/>
              <a:pathLst>
                <a:path w="7941" h="7941" fill="none" extrusionOk="0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0" name="Google Shape;320;p29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sp>
        <p:nvSpPr>
          <p:cNvPr id="10" name="Google Shape;316;p29"/>
          <p:cNvSpPr/>
          <p:nvPr/>
        </p:nvSpPr>
        <p:spPr>
          <a:xfrm>
            <a:off x="6535033" y="2283718"/>
            <a:ext cx="2573471" cy="2010900"/>
          </a:xfrm>
          <a:prstGeom prst="chevron">
            <a:avLst>
              <a:gd name="adj" fmla="val 29853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" b="1" dirty="0" smtClean="0">
                <a:solidFill>
                  <a:srgbClr val="FFFFFF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4. Redactar enayo final</a:t>
            </a:r>
          </a:p>
          <a:p>
            <a:pPr algn="ctr"/>
            <a:r>
              <a:rPr lang="en" b="1" dirty="0" smtClean="0">
                <a:solidFill>
                  <a:srgbClr val="FFFFFF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(Concepto de evangelismo, gracia y plan de acción)</a:t>
            </a:r>
            <a:endParaRPr lang="en" b="1" dirty="0">
              <a:solidFill>
                <a:srgbClr val="FFFFFF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rgbClr val="FFFFFF"/>
              </a:solidFill>
              <a:latin typeface="Nixie One"/>
              <a:ea typeface="Nixie One"/>
              <a:cs typeface="Nixie One"/>
              <a:sym typeface="Nixie One"/>
            </a:endParaRPr>
          </a:p>
        </p:txBody>
      </p:sp>
      <p:sp>
        <p:nvSpPr>
          <p:cNvPr id="11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6"/>
          <p:cNvSpPr txBox="1">
            <a:spLocks noGrp="1"/>
          </p:cNvSpPr>
          <p:nvPr>
            <p:ph type="ctrTitle"/>
          </p:nvPr>
        </p:nvSpPr>
        <p:spPr>
          <a:xfrm>
            <a:off x="3718064" y="2204038"/>
            <a:ext cx="50304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La Naturaleza </a:t>
            </a:r>
            <a:br>
              <a:rPr lang="en" dirty="0" smtClean="0">
                <a:latin typeface="Calibri" pitchFamily="34" charset="0"/>
              </a:rPr>
            </a:br>
            <a:r>
              <a:rPr lang="en" dirty="0" smtClean="0">
                <a:latin typeface="Calibri" pitchFamily="34" charset="0"/>
              </a:rPr>
              <a:t>del Evangelismo: </a:t>
            </a:r>
            <a:br>
              <a:rPr lang="en" dirty="0" smtClean="0">
                <a:latin typeface="Calibri" pitchFamily="34" charset="0"/>
              </a:rPr>
            </a:br>
            <a:r>
              <a:rPr lang="en" dirty="0" smtClean="0">
                <a:latin typeface="Calibri" pitchFamily="34" charset="0"/>
              </a:rPr>
              <a:t>la Gracia</a:t>
            </a:r>
            <a:endParaRPr dirty="0">
              <a:latin typeface="Calibri" pitchFamily="34" charset="0"/>
            </a:endParaRPr>
          </a:p>
        </p:txBody>
      </p:sp>
      <p:sp>
        <p:nvSpPr>
          <p:cNvPr id="143" name="Google Shape;143;p16"/>
          <p:cNvSpPr txBox="1">
            <a:spLocks noGrp="1"/>
          </p:cNvSpPr>
          <p:nvPr>
            <p:ph type="subTitle" idx="1"/>
          </p:nvPr>
        </p:nvSpPr>
        <p:spPr>
          <a:xfrm>
            <a:off x="3738708" y="3371126"/>
            <a:ext cx="45057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Unidad I: Introducción al Evangelismo</a:t>
            </a:r>
            <a:endParaRPr dirty="0">
              <a:solidFill>
                <a:schemeClr val="accent6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144" name="Google Shape;144;p16"/>
          <p:cNvSpPr txBox="1"/>
          <p:nvPr/>
        </p:nvSpPr>
        <p:spPr>
          <a:xfrm>
            <a:off x="0" y="841282"/>
            <a:ext cx="3471300" cy="381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0" dirty="0">
                <a:solidFill>
                  <a:schemeClr val="accent2"/>
                </a:solidFill>
                <a:latin typeface="Calibri" pitchFamily="34" charset="0"/>
                <a:ea typeface="Roboto Slab"/>
                <a:cs typeface="Roboto Slab"/>
                <a:sym typeface="Roboto Slab"/>
              </a:rPr>
              <a:t>1</a:t>
            </a:r>
            <a:endParaRPr sz="20000" dirty="0">
              <a:solidFill>
                <a:schemeClr val="accent2"/>
              </a:solidFill>
              <a:latin typeface="Calibri" pitchFamily="34" charset="0"/>
              <a:ea typeface="Roboto Slab"/>
              <a:cs typeface="Roboto Slab"/>
              <a:sym typeface="Roboto Slab"/>
            </a:endParaRPr>
          </a:p>
        </p:txBody>
      </p:sp>
      <p:sp>
        <p:nvSpPr>
          <p:cNvPr id="145" name="Google Shape;145;p16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sp>
        <p:nvSpPr>
          <p:cNvPr id="6" name="Google Shape;105;p13"/>
          <p:cNvSpPr txBox="1">
            <a:spLocks/>
          </p:cNvSpPr>
          <p:nvPr/>
        </p:nvSpPr>
        <p:spPr>
          <a:xfrm>
            <a:off x="685800" y="259822"/>
            <a:ext cx="2374032" cy="11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r>
              <a:rPr lang="es-MX" dirty="0" smtClean="0">
                <a:solidFill>
                  <a:schemeClr val="bg1"/>
                </a:solidFill>
                <a:latin typeface="Calibri" pitchFamily="34" charset="0"/>
              </a:rPr>
              <a:t>Sesión</a:t>
            </a:r>
            <a:endParaRPr lang="es-MX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30"/>
          <p:cNvSpPr txBox="1">
            <a:spLocks noGrp="1"/>
          </p:cNvSpPr>
          <p:nvPr>
            <p:ph type="title"/>
          </p:nvPr>
        </p:nvSpPr>
        <p:spPr>
          <a:xfrm>
            <a:off x="1043608" y="530725"/>
            <a:ext cx="3569992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La Naturaleza del Evangelismo</a:t>
            </a:r>
            <a:endParaRPr dirty="0">
              <a:latin typeface="Calibri" pitchFamily="34" charset="0"/>
            </a:endParaRPr>
          </a:p>
        </p:txBody>
      </p:sp>
      <p:sp>
        <p:nvSpPr>
          <p:cNvPr id="326" name="Google Shape;326;p30"/>
          <p:cNvSpPr txBox="1">
            <a:spLocks noGrp="1"/>
          </p:cNvSpPr>
          <p:nvPr>
            <p:ph type="body" idx="1"/>
          </p:nvPr>
        </p:nvSpPr>
        <p:spPr>
          <a:xfrm>
            <a:off x="1146025" y="1771650"/>
            <a:ext cx="2409900" cy="13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s-MX" b="1" dirty="0" smtClean="0">
                <a:latin typeface="Calibri" pitchFamily="34" charset="0"/>
              </a:rPr>
              <a:t>Efesios 2:4-5</a:t>
            </a:r>
            <a:endParaRPr b="1" dirty="0">
              <a:latin typeface="Calibri" pitchFamily="34" charset="0"/>
            </a:endParaRPr>
          </a:p>
          <a:p>
            <a:pPr marL="0" lvl="0" indent="0">
              <a:buNone/>
            </a:pPr>
            <a:r>
              <a:rPr lang="es-MX" sz="1200" dirty="0">
                <a:latin typeface="Calibri" pitchFamily="34" charset="0"/>
              </a:rPr>
              <a:t>P</a:t>
            </a:r>
            <a:r>
              <a:rPr lang="es-MX" sz="1200" dirty="0" smtClean="0">
                <a:latin typeface="Calibri" pitchFamily="34" charset="0"/>
              </a:rPr>
              <a:t>ero </a:t>
            </a:r>
            <a:r>
              <a:rPr lang="es-MX" sz="1200" dirty="0">
                <a:latin typeface="Calibri" pitchFamily="34" charset="0"/>
              </a:rPr>
              <a:t>Dios, que es rico en misericordia, por su gran amor con que nos </a:t>
            </a:r>
            <a:r>
              <a:rPr lang="es-MX" sz="1200" dirty="0" smtClean="0">
                <a:latin typeface="Calibri" pitchFamily="34" charset="0"/>
              </a:rPr>
              <a:t>amó, aun </a:t>
            </a:r>
            <a:r>
              <a:rPr lang="es-MX" sz="1200" dirty="0">
                <a:latin typeface="Calibri" pitchFamily="34" charset="0"/>
              </a:rPr>
              <a:t>estando nosotros muertos en pecados, nos dio vida juntamente con Cristo (por gracia sois salvos</a:t>
            </a:r>
            <a:r>
              <a:rPr lang="es-MX" sz="1200" dirty="0" smtClean="0">
                <a:latin typeface="Calibri" pitchFamily="34" charset="0"/>
              </a:rPr>
              <a:t>)</a:t>
            </a:r>
            <a:endParaRPr sz="1200" dirty="0">
              <a:latin typeface="Calibri" pitchFamily="34" charset="0"/>
            </a:endParaRPr>
          </a:p>
        </p:txBody>
      </p:sp>
      <p:sp>
        <p:nvSpPr>
          <p:cNvPr id="327" name="Google Shape;327;p30"/>
          <p:cNvSpPr txBox="1">
            <a:spLocks noGrp="1"/>
          </p:cNvSpPr>
          <p:nvPr>
            <p:ph type="body" idx="2"/>
          </p:nvPr>
        </p:nvSpPr>
        <p:spPr>
          <a:xfrm>
            <a:off x="3679388" y="1771650"/>
            <a:ext cx="2409900" cy="13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s-MX" b="1" dirty="0" smtClean="0">
                <a:latin typeface="Calibri" pitchFamily="34" charset="0"/>
              </a:rPr>
              <a:t>Tito 2:11</a:t>
            </a:r>
            <a:endParaRPr b="1" dirty="0">
              <a:latin typeface="Calibri" pitchFamily="34" charset="0"/>
            </a:endParaRPr>
          </a:p>
          <a:p>
            <a:pPr marL="0" lvl="0" indent="0">
              <a:buNone/>
            </a:pPr>
            <a:r>
              <a:rPr lang="es-MX" sz="1200" dirty="0" smtClean="0">
                <a:latin typeface="Calibri" pitchFamily="34" charset="0"/>
              </a:rPr>
              <a:t>Porque </a:t>
            </a:r>
            <a:r>
              <a:rPr lang="es-MX" sz="1200" dirty="0">
                <a:latin typeface="Calibri" pitchFamily="34" charset="0"/>
              </a:rPr>
              <a:t>la gracia de Dios se ha manifestado para salvación a todos los hombres</a:t>
            </a:r>
            <a:endParaRPr sz="1200" dirty="0">
              <a:latin typeface="Calibri" pitchFamily="34" charset="0"/>
            </a:endParaRPr>
          </a:p>
        </p:txBody>
      </p:sp>
      <p:sp>
        <p:nvSpPr>
          <p:cNvPr id="328" name="Google Shape;328;p30"/>
          <p:cNvSpPr txBox="1">
            <a:spLocks noGrp="1"/>
          </p:cNvSpPr>
          <p:nvPr>
            <p:ph type="body" idx="3"/>
          </p:nvPr>
        </p:nvSpPr>
        <p:spPr>
          <a:xfrm>
            <a:off x="6212750" y="1771650"/>
            <a:ext cx="2409900" cy="13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 dirty="0" smtClean="0">
                <a:latin typeface="Calibri" pitchFamily="34" charset="0"/>
              </a:rPr>
              <a:t>2° Timoteo 1:9</a:t>
            </a:r>
            <a:endParaRPr b="1" dirty="0">
              <a:latin typeface="Calibri" pitchFamily="34" charset="0"/>
            </a:endParaRPr>
          </a:p>
          <a:p>
            <a:pPr marL="0" lvl="0" indent="0">
              <a:buNone/>
            </a:pPr>
            <a:r>
              <a:rPr lang="es-MX" sz="1200" dirty="0" smtClean="0">
                <a:latin typeface="Calibri" pitchFamily="34" charset="0"/>
                <a:cs typeface="BrowalliaUPC" pitchFamily="34" charset="-34"/>
              </a:rPr>
              <a:t>Quien </a:t>
            </a:r>
            <a:r>
              <a:rPr lang="es-MX" sz="1200" dirty="0">
                <a:latin typeface="Calibri" pitchFamily="34" charset="0"/>
                <a:cs typeface="BrowalliaUPC" pitchFamily="34" charset="-34"/>
              </a:rPr>
              <a:t>nos salvó y llamó con llamamiento santo, no conforme a nuestras obras, sino según el propósito suyo y la gracia que nos fue dada en Cristo Jesús antes de los tiempos de los siglos,</a:t>
            </a:r>
            <a:endParaRPr sz="1200" dirty="0">
              <a:latin typeface="Calibri" pitchFamily="34" charset="0"/>
              <a:cs typeface="BrowalliaUPC" pitchFamily="34" charset="-34"/>
            </a:endParaRPr>
          </a:p>
        </p:txBody>
      </p:sp>
      <p:sp>
        <p:nvSpPr>
          <p:cNvPr id="329" name="Google Shape;329;p30"/>
          <p:cNvSpPr txBox="1">
            <a:spLocks noGrp="1"/>
          </p:cNvSpPr>
          <p:nvPr>
            <p:ph type="body" idx="1"/>
          </p:nvPr>
        </p:nvSpPr>
        <p:spPr>
          <a:xfrm>
            <a:off x="1146025" y="3352800"/>
            <a:ext cx="2409900" cy="13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 dirty="0" smtClean="0">
                <a:latin typeface="Calibri" pitchFamily="34" charset="0"/>
              </a:rPr>
              <a:t>Efesios 4:7</a:t>
            </a:r>
            <a:endParaRPr b="1" dirty="0">
              <a:latin typeface="Calibri" pitchFamily="34" charset="0"/>
            </a:endParaRPr>
          </a:p>
          <a:p>
            <a:pPr marL="0" lvl="0" indent="0">
              <a:buNone/>
            </a:pPr>
            <a:r>
              <a:rPr lang="es-MX" sz="1200" dirty="0">
                <a:latin typeface="Calibri" pitchFamily="34" charset="0"/>
              </a:rPr>
              <a:t>Pero a cada uno de nosotros fue dada la gracia conforme a la medida del don de Cristo. </a:t>
            </a:r>
            <a:endParaRPr sz="1200" dirty="0">
              <a:latin typeface="Calibri" pitchFamily="34" charset="0"/>
            </a:endParaRPr>
          </a:p>
        </p:txBody>
      </p:sp>
      <p:sp>
        <p:nvSpPr>
          <p:cNvPr id="330" name="Google Shape;330;p30"/>
          <p:cNvSpPr txBox="1">
            <a:spLocks noGrp="1"/>
          </p:cNvSpPr>
          <p:nvPr>
            <p:ph type="body" idx="2"/>
          </p:nvPr>
        </p:nvSpPr>
        <p:spPr>
          <a:xfrm>
            <a:off x="3679388" y="3352800"/>
            <a:ext cx="2409900" cy="13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s-MX" b="1" dirty="0" smtClean="0">
                <a:latin typeface="Calibri" pitchFamily="34" charset="0"/>
              </a:rPr>
              <a:t>E</a:t>
            </a:r>
            <a:r>
              <a:rPr lang="en" b="1" dirty="0" smtClean="0">
                <a:latin typeface="Calibri" pitchFamily="34" charset="0"/>
              </a:rPr>
              <a:t>fesios 4:11</a:t>
            </a:r>
            <a:endParaRPr b="1" dirty="0">
              <a:latin typeface="Calibri" pitchFamily="34" charset="0"/>
            </a:endParaRPr>
          </a:p>
          <a:p>
            <a:pPr marL="0" lvl="0" indent="0">
              <a:buNone/>
            </a:pPr>
            <a:r>
              <a:rPr lang="es-MX" sz="1200" dirty="0" smtClean="0">
                <a:latin typeface="Calibri" pitchFamily="34" charset="0"/>
              </a:rPr>
              <a:t>Y </a:t>
            </a:r>
            <a:r>
              <a:rPr lang="es-MX" sz="1200" dirty="0">
                <a:latin typeface="Calibri" pitchFamily="34" charset="0"/>
              </a:rPr>
              <a:t>él mismo constituyó a unos, apóstoles; a otros, profetas; a otros, evangelistas; a otros, pastores y maestros</a:t>
            </a:r>
            <a:endParaRPr sz="1200" dirty="0">
              <a:latin typeface="Calibri" pitchFamily="34" charset="0"/>
            </a:endParaRPr>
          </a:p>
        </p:txBody>
      </p:sp>
      <p:sp>
        <p:nvSpPr>
          <p:cNvPr id="331" name="Google Shape;331;p30"/>
          <p:cNvSpPr txBox="1">
            <a:spLocks noGrp="1"/>
          </p:cNvSpPr>
          <p:nvPr>
            <p:ph type="body" idx="3"/>
          </p:nvPr>
        </p:nvSpPr>
        <p:spPr>
          <a:xfrm>
            <a:off x="6212750" y="3352800"/>
            <a:ext cx="2409900" cy="13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 dirty="0" smtClean="0">
                <a:latin typeface="Calibri" pitchFamily="34" charset="0"/>
              </a:rPr>
              <a:t>1° Pedro 4:10</a:t>
            </a:r>
            <a:endParaRPr b="1" dirty="0">
              <a:latin typeface="Calibri" pitchFamily="34" charset="0"/>
            </a:endParaRPr>
          </a:p>
          <a:p>
            <a:pPr marL="114300" indent="0">
              <a:buNone/>
            </a:pPr>
            <a:r>
              <a:rPr lang="es-MX" sz="1200" dirty="0">
                <a:latin typeface="Calibri" pitchFamily="34" charset="0"/>
              </a:rPr>
              <a:t>Cada uno según el don que ha recibido, minístrelo a los otros, como buenos administradores de la multiforme gracia de Dios</a:t>
            </a:r>
            <a:r>
              <a:rPr lang="es-MX" sz="1200" dirty="0"/>
              <a:t>. 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200" dirty="0">
              <a:latin typeface="Calibri" pitchFamily="34" charset="0"/>
            </a:endParaRPr>
          </a:p>
        </p:txBody>
      </p:sp>
      <p:grpSp>
        <p:nvGrpSpPr>
          <p:cNvPr id="332" name="Google Shape;332;p30"/>
          <p:cNvGrpSpPr/>
          <p:nvPr/>
        </p:nvGrpSpPr>
        <p:grpSpPr>
          <a:xfrm>
            <a:off x="333623" y="861852"/>
            <a:ext cx="366458" cy="366437"/>
            <a:chOff x="1923675" y="1633650"/>
            <a:chExt cx="436000" cy="435975"/>
          </a:xfrm>
        </p:grpSpPr>
        <p:sp>
          <p:nvSpPr>
            <p:cNvPr id="333" name="Google Shape;333;p30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l" t="t" r="r" b="b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30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30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l" t="t" r="r" b="b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30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30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l" t="t" r="r" b="b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30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l" t="t" r="r" b="b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39" name="Google Shape;339;p30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17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0"/>
          <p:cNvSpPr txBox="1">
            <a:spLocks noGrp="1"/>
          </p:cNvSpPr>
          <p:nvPr>
            <p:ph type="body" idx="1"/>
          </p:nvPr>
        </p:nvSpPr>
        <p:spPr>
          <a:xfrm>
            <a:off x="539552" y="1767275"/>
            <a:ext cx="3960440" cy="31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 dirty="0" smtClean="0">
                <a:latin typeface="Calibri" pitchFamily="34" charset="0"/>
              </a:rPr>
              <a:t>Conceptos del A.T.</a:t>
            </a:r>
            <a:endParaRPr b="1" dirty="0">
              <a:latin typeface="Calibri" pitchFamily="34" charset="0"/>
            </a:endParaRPr>
          </a:p>
          <a:p>
            <a:pPr marL="0" indent="0">
              <a:buNone/>
            </a:pPr>
            <a:r>
              <a:rPr lang="en" dirty="0" smtClean="0">
                <a:latin typeface="Calibri" pitchFamily="34" charset="0"/>
              </a:rPr>
              <a:t>Chen (      ) Favor inmerecido</a:t>
            </a:r>
          </a:p>
          <a:p>
            <a:pPr marL="0" indent="0">
              <a:buNone/>
            </a:pPr>
            <a:r>
              <a:rPr lang="en" smtClean="0">
                <a:latin typeface="Calibri" pitchFamily="34" charset="0"/>
              </a:rPr>
              <a:t>Chesed </a:t>
            </a:r>
            <a:r>
              <a:rPr lang="en" dirty="0" smtClean="0">
                <a:latin typeface="Calibri" pitchFamily="34" charset="0"/>
              </a:rPr>
              <a:t>(         ) Bondad, misericordia</a:t>
            </a:r>
          </a:p>
          <a:p>
            <a:pPr marL="0" indent="0">
              <a:buNone/>
            </a:pPr>
            <a:endParaRPr lang="en" dirty="0">
              <a:latin typeface="Calibri" pitchFamily="34" charset="0"/>
            </a:endParaRPr>
          </a:p>
          <a:p>
            <a:pPr marL="0" indent="0">
              <a:buNone/>
            </a:pPr>
            <a:r>
              <a:rPr lang="en" dirty="0" smtClean="0">
                <a:latin typeface="Calibri" pitchFamily="34" charset="0"/>
              </a:rPr>
              <a:t>Dios favorecía al hombre al extender su bondad y misericordia al permitirle participar de sus pactos y así tener comunión con él.</a:t>
            </a:r>
            <a:endParaRPr dirty="0">
              <a:latin typeface="Calibri" pitchFamily="34" charset="0"/>
            </a:endParaRPr>
          </a:p>
        </p:txBody>
      </p:sp>
      <p:sp>
        <p:nvSpPr>
          <p:cNvPr id="189" name="Google Shape;189;p20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La Gracia…</a:t>
            </a:r>
            <a:endParaRPr dirty="0">
              <a:latin typeface="Calibri" pitchFamily="34" charset="0"/>
            </a:endParaRPr>
          </a:p>
        </p:txBody>
      </p:sp>
      <p:sp>
        <p:nvSpPr>
          <p:cNvPr id="190" name="Google Shape;190;p20"/>
          <p:cNvSpPr txBox="1">
            <a:spLocks noGrp="1"/>
          </p:cNvSpPr>
          <p:nvPr>
            <p:ph type="body" idx="2"/>
          </p:nvPr>
        </p:nvSpPr>
        <p:spPr>
          <a:xfrm>
            <a:off x="5004048" y="1767275"/>
            <a:ext cx="3888432" cy="31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s-MX" b="1" dirty="0" smtClean="0">
                <a:latin typeface="Calibri" pitchFamily="34" charset="0"/>
              </a:rPr>
              <a:t>Conceptos del N.T.</a:t>
            </a:r>
            <a:endParaRPr b="1" dirty="0">
              <a:latin typeface="Calibri" pitchFamily="34" charset="0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Jaris (           ) Buena voluntad, favor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Charisma (               ) Don, dádiva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lang="en" dirty="0">
              <a:latin typeface="Calibri" pitchFamily="34" charset="0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Dios expresa su buena voluntad para el ser humano al enviar a su hijo Jesucristo para que muriera por nosotros y así dar vida eterna.</a:t>
            </a:r>
            <a:endParaRPr dirty="0">
              <a:latin typeface="Calibri" pitchFamily="34" charset="0"/>
            </a:endParaRPr>
          </a:p>
        </p:txBody>
      </p:sp>
      <p:grpSp>
        <p:nvGrpSpPr>
          <p:cNvPr id="191" name="Google Shape;191;p20"/>
          <p:cNvGrpSpPr/>
          <p:nvPr/>
        </p:nvGrpSpPr>
        <p:grpSpPr>
          <a:xfrm>
            <a:off x="333623" y="861852"/>
            <a:ext cx="366458" cy="366437"/>
            <a:chOff x="1923675" y="1633650"/>
            <a:chExt cx="436000" cy="435975"/>
          </a:xfrm>
        </p:grpSpPr>
        <p:sp>
          <p:nvSpPr>
            <p:cNvPr id="192" name="Google Shape;192;p20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l" t="t" r="r" b="b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20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20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l" t="t" r="r" b="b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20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20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l" t="t" r="r" b="b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20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l" t="t" r="r" b="b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8" name="Google Shape;198;p20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654" r="100000">
                        <a14:foregroundMark x1="22876" y1="16279" x2="22876" y2="16279"/>
                        <a14:foregroundMark x1="82353" y1="13953" x2="82353" y2="13953"/>
                        <a14:foregroundMark x1="45752" y1="80233" x2="45752" y2="80233"/>
                        <a14:foregroundMark x1="55556" y1="80233" x2="55556" y2="80233"/>
                        <a14:foregroundMark x1="51634" y1="91860" x2="51634" y2="91860"/>
                        <a14:foregroundMark x1="84967" y1="80233" x2="84967" y2="80233"/>
                        <a14:foregroundMark x1="77124" y1="80233" x2="77124" y2="80233"/>
                        <a14:foregroundMark x1="81699" y1="94186" x2="81699" y2="94186"/>
                        <a14:foregroundMark x1="56209" y1="76744" x2="56209" y2="76744"/>
                        <a14:foregroundMark x1="53595" y1="77907" x2="53595" y2="77907"/>
                        <a14:foregroundMark x1="47059" y1="79070" x2="47059" y2="79070"/>
                        <a14:foregroundMark x1="86928" y1="77907" x2="86928" y2="77907"/>
                        <a14:foregroundMark x1="78431" y1="77907" x2="78431" y2="77907"/>
                        <a14:foregroundMark x1="83007" y1="90698" x2="83007" y2="9069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0808" y="2715766"/>
            <a:ext cx="536914" cy="3017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783" b="94565" l="9890" r="89011">
                        <a14:foregroundMark x1="28571" y1="18478" x2="28571" y2="18478"/>
                        <a14:foregroundMark x1="72527" y1="78261" x2="72527" y2="78261"/>
                        <a14:foregroundMark x1="59341" y1="78261" x2="59341" y2="782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1231" y="2315484"/>
            <a:ext cx="324706" cy="328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43529" y1="38824" x2="43529" y2="38824"/>
                        <a14:foregroundMark x1="40000" y1="11765" x2="40000" y2="11765"/>
                        <a14:foregroundMark x1="53529" y1="68235" x2="53529" y2="68235"/>
                        <a14:foregroundMark x1="75294" y1="50588" x2="75294" y2="50588"/>
                        <a14:foregroundMark x1="91176" y1="32941" x2="91176" y2="329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283718"/>
            <a:ext cx="665609" cy="3328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6774" l="0" r="100000">
                        <a14:foregroundMark x1="24806" y1="9677" x2="24806" y2="9677"/>
                        <a14:foregroundMark x1="27519" y1="33333" x2="27519" y2="33333"/>
                        <a14:foregroundMark x1="33721" y1="58065" x2="33721" y2="58065"/>
                        <a14:foregroundMark x1="48062" y1="46237" x2="48062" y2="46237"/>
                        <a14:foregroundMark x1="62791" y1="33333" x2="62791" y2="33333"/>
                        <a14:foregroundMark x1="71318" y1="56989" x2="71318" y2="56989"/>
                        <a14:foregroundMark x1="91860" y1="54839" x2="91860" y2="548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2683381"/>
            <a:ext cx="936104" cy="3374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7"/>
          <p:cNvSpPr txBox="1">
            <a:spLocks noGrp="1"/>
          </p:cNvSpPr>
          <p:nvPr>
            <p:ph type="body" idx="1"/>
          </p:nvPr>
        </p:nvSpPr>
        <p:spPr>
          <a:xfrm>
            <a:off x="899592" y="2182674"/>
            <a:ext cx="7056784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 dirty="0" smtClean="0">
                <a:latin typeface="Calibri" pitchFamily="34" charset="0"/>
              </a:rPr>
              <a:t>La revelación principal de la gracia en nuestro Nuevo Testamento se centra en la persona y en la obra de nuestro Señor Jesucristo (p.25)</a:t>
            </a: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lang="en" sz="2400" dirty="0">
              <a:latin typeface="Calibri" pitchFamily="34" charset="0"/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 dirty="0" smtClean="0">
                <a:latin typeface="Calibri" pitchFamily="34" charset="0"/>
              </a:rPr>
              <a:t>La gracia en el Nuevo Testamento es el elemento más básico y característico del evangelio cristiano (p.27)</a:t>
            </a:r>
            <a:endParaRPr sz="2400" dirty="0">
              <a:latin typeface="Calibri" pitchFamily="34" charset="0"/>
            </a:endParaRPr>
          </a:p>
        </p:txBody>
      </p:sp>
      <p:sp>
        <p:nvSpPr>
          <p:cNvPr id="151" name="Google Shape;151;p17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sp>
        <p:nvSpPr>
          <p:cNvPr id="4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5" name="Google Shape;135;p15"/>
          <p:cNvSpPr txBox="1">
            <a:spLocks/>
          </p:cNvSpPr>
          <p:nvPr/>
        </p:nvSpPr>
        <p:spPr>
          <a:xfrm>
            <a:off x="4427984" y="4032448"/>
            <a:ext cx="4716016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000" dirty="0" smtClean="0">
                <a:solidFill>
                  <a:schemeClr val="bg1"/>
                </a:solidFill>
                <a:latin typeface="Calibri" pitchFamily="34" charset="0"/>
              </a:rPr>
              <a:t>Ryrie, Ch. (2011). </a:t>
            </a:r>
            <a:r>
              <a:rPr lang="en-US" sz="1000" i="1" dirty="0" smtClean="0">
                <a:solidFill>
                  <a:schemeClr val="bg1"/>
                </a:solidFill>
                <a:latin typeface="Calibri" pitchFamily="34" charset="0"/>
              </a:rPr>
              <a:t>La </a:t>
            </a:r>
            <a:r>
              <a:rPr lang="en-US" sz="1000" i="1" dirty="0" err="1" smtClean="0">
                <a:solidFill>
                  <a:schemeClr val="bg1"/>
                </a:solidFill>
                <a:latin typeface="Calibri" pitchFamily="34" charset="0"/>
              </a:rPr>
              <a:t>gracia</a:t>
            </a:r>
            <a:r>
              <a:rPr lang="en-US" sz="1000" i="1" dirty="0" smtClean="0">
                <a:solidFill>
                  <a:schemeClr val="bg1"/>
                </a:solidFill>
                <a:latin typeface="Calibri" pitchFamily="34" charset="0"/>
              </a:rPr>
              <a:t> de Dios. </a:t>
            </a:r>
            <a:r>
              <a:rPr lang="en-US" sz="1000" dirty="0" smtClean="0">
                <a:solidFill>
                  <a:schemeClr val="bg1"/>
                </a:solidFill>
                <a:latin typeface="Calibri" pitchFamily="34" charset="0"/>
              </a:rPr>
              <a:t>Grand Rapids: </a:t>
            </a:r>
            <a:r>
              <a:rPr lang="en-US" sz="1000" dirty="0" err="1" smtClean="0">
                <a:solidFill>
                  <a:schemeClr val="bg1"/>
                </a:solidFill>
                <a:latin typeface="Calibri" pitchFamily="34" charset="0"/>
              </a:rPr>
              <a:t>Portavoz</a:t>
            </a:r>
            <a:endParaRPr lang="en-US" sz="1000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35"/>
          <p:cNvSpPr txBox="1">
            <a:spLocks noGrp="1"/>
          </p:cNvSpPr>
          <p:nvPr>
            <p:ph type="subTitle" idx="4294967295"/>
          </p:nvPr>
        </p:nvSpPr>
        <p:spPr>
          <a:xfrm>
            <a:off x="685800" y="505225"/>
            <a:ext cx="7884600" cy="381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MX" sz="3600" b="1" dirty="0" smtClean="0">
                <a:solidFill>
                  <a:srgbClr val="FFFFFF"/>
                </a:solidFill>
                <a:latin typeface="Calibri" pitchFamily="34" charset="0"/>
              </a:rPr>
              <a:t>Asignación de la Unidad I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s-MX" sz="3600" b="1" dirty="0" smtClean="0">
              <a:solidFill>
                <a:srgbClr val="FFFFFF"/>
              </a:solidFill>
              <a:latin typeface="Calibri" pitchFamily="34" charset="0"/>
            </a:endParaRPr>
          </a:p>
          <a:p>
            <a:pPr marL="0" lvl="0" indent="0">
              <a:spcBef>
                <a:spcPts val="0"/>
              </a:spcBef>
              <a:buClr>
                <a:schemeClr val="dk1"/>
              </a:buClr>
              <a:buSzPts val="1100"/>
              <a:buNone/>
            </a:pPr>
            <a:r>
              <a:rPr lang="es-MX" sz="2400" dirty="0" smtClean="0">
                <a:solidFill>
                  <a:srgbClr val="FFFFFF"/>
                </a:solidFill>
                <a:latin typeface="Calibri" pitchFamily="34" charset="0"/>
              </a:rPr>
              <a:t>- Leer el capítulo «E</a:t>
            </a: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</a:rPr>
              <a:t>l </a:t>
            </a:r>
            <a:r>
              <a:rPr lang="es-MX" sz="2400" dirty="0">
                <a:solidFill>
                  <a:schemeClr val="bg1"/>
                </a:solidFill>
                <a:latin typeface="Calibri" pitchFamily="34" charset="0"/>
              </a:rPr>
              <a:t>significado de la </a:t>
            </a: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</a:rPr>
              <a:t>gracia» (p.7-30</a:t>
            </a:r>
            <a:r>
              <a:rPr lang="es-MX" sz="2400" dirty="0">
                <a:solidFill>
                  <a:schemeClr val="bg1"/>
                </a:solidFill>
                <a:latin typeface="Calibri" pitchFamily="34" charset="0"/>
              </a:rPr>
              <a:t>) </a:t>
            </a: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</a:rPr>
              <a:t/>
            </a:r>
            <a:br>
              <a:rPr lang="es-MX" sz="2400" dirty="0" smtClean="0">
                <a:solidFill>
                  <a:schemeClr val="bg1"/>
                </a:solidFill>
                <a:latin typeface="Calibri" pitchFamily="34" charset="0"/>
              </a:rPr>
            </a:b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</a:rPr>
              <a:t>en </a:t>
            </a:r>
            <a:r>
              <a:rPr lang="es-MX" sz="2400" dirty="0">
                <a:solidFill>
                  <a:schemeClr val="bg1"/>
                </a:solidFill>
                <a:latin typeface="Calibri" pitchFamily="34" charset="0"/>
              </a:rPr>
              <a:t>el libro “La Gracia de Dios</a:t>
            </a: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</a:rPr>
              <a:t>” de Charles </a:t>
            </a:r>
            <a:r>
              <a:rPr lang="es-MX" sz="2400" dirty="0" err="1" smtClean="0">
                <a:solidFill>
                  <a:schemeClr val="bg1"/>
                </a:solidFill>
                <a:latin typeface="Calibri" pitchFamily="34" charset="0"/>
              </a:rPr>
              <a:t>Ryrie</a:t>
            </a: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s-MX" sz="2400" dirty="0">
                <a:solidFill>
                  <a:schemeClr val="bg1"/>
                </a:solidFill>
                <a:latin typeface="Calibri" pitchFamily="34" charset="0"/>
              </a:rPr>
              <a:t>(23 páginas)</a:t>
            </a:r>
            <a:endParaRPr sz="24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405" name="Google Shape;405;p35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sp>
        <p:nvSpPr>
          <p:cNvPr id="4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arwick template">
  <a:themeElements>
    <a:clrScheme name="Custom 347">
      <a:dk1>
        <a:srgbClr val="114454"/>
      </a:dk1>
      <a:lt1>
        <a:srgbClr val="FFFFFF"/>
      </a:lt1>
      <a:dk2>
        <a:srgbClr val="5F6C70"/>
      </a:dk2>
      <a:lt2>
        <a:srgbClr val="CED5D8"/>
      </a:lt2>
      <a:accent1>
        <a:srgbClr val="114454"/>
      </a:accent1>
      <a:accent2>
        <a:srgbClr val="18637B"/>
      </a:accent2>
      <a:accent3>
        <a:srgbClr val="309AAD"/>
      </a:accent3>
      <a:accent4>
        <a:srgbClr val="165751"/>
      </a:accent4>
      <a:accent5>
        <a:srgbClr val="3B8D61"/>
      </a:accent5>
      <a:accent6>
        <a:srgbClr val="94BF6E"/>
      </a:accent6>
      <a:hlink>
        <a:srgbClr val="114454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</TotalTime>
  <Words>569</Words>
  <Application>Microsoft Office PowerPoint</Application>
  <PresentationFormat>Presentación en pantalla (16:9)</PresentationFormat>
  <Paragraphs>71</Paragraphs>
  <Slides>9</Slides>
  <Notes>9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6" baseType="lpstr">
      <vt:lpstr>Arial</vt:lpstr>
      <vt:lpstr>Calibri</vt:lpstr>
      <vt:lpstr>Nixie One</vt:lpstr>
      <vt:lpstr>BrowalliaUPC</vt:lpstr>
      <vt:lpstr>Impact</vt:lpstr>
      <vt:lpstr>Roboto Slab</vt:lpstr>
      <vt:lpstr>Warwick template</vt:lpstr>
      <vt:lpstr>Evangelismo: Presentando la Gracia</vt:lpstr>
      <vt:lpstr>Introducción al Curso</vt:lpstr>
      <vt:lpstr>Literatura para el curso</vt:lpstr>
      <vt:lpstr>Requerimientos</vt:lpstr>
      <vt:lpstr>La Naturaleza  del Evangelismo:  la Gracia</vt:lpstr>
      <vt:lpstr>La Naturaleza del Evangelismo</vt:lpstr>
      <vt:lpstr>La Gracia…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Evangelismo: Presentando la Gracia</dc:title>
  <dc:creator>Jefté Cepeda</dc:creator>
  <cp:lastModifiedBy>Jefté Cepeda</cp:lastModifiedBy>
  <cp:revision>14</cp:revision>
  <dcterms:modified xsi:type="dcterms:W3CDTF">2021-09-01T17:12:22Z</dcterms:modified>
</cp:coreProperties>
</file>