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5" r:id="rId4"/>
    <p:sldId id="272" r:id="rId5"/>
    <p:sldId id="259" r:id="rId6"/>
    <p:sldId id="273" r:id="rId7"/>
    <p:sldId id="263" r:id="rId8"/>
    <p:sldId id="260" r:id="rId9"/>
    <p:sldId id="278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Nixie One" charset="0"/>
      <p:regular r:id="rId16"/>
    </p:embeddedFont>
    <p:embeddedFont>
      <p:font typeface="BrowalliaUPC" pitchFamily="34" charset="-34"/>
      <p:regular r:id="rId17"/>
      <p:bold r:id="rId18"/>
      <p:italic r:id="rId19"/>
      <p:boldItalic r:id="rId20"/>
    </p:embeddedFont>
    <p:embeddedFont>
      <p:font typeface="Impact" pitchFamily="34" charset="0"/>
      <p:regular r:id="rId21"/>
    </p:embeddedFont>
    <p:embeddedFont>
      <p:font typeface="Roboto Slab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51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Introducción al Curso</a:t>
            </a:r>
            <a:endParaRPr dirty="0">
              <a:latin typeface="Calibri" pitchFamily="34" charset="0"/>
            </a:endParaRPr>
          </a:p>
        </p:txBody>
      </p:sp>
      <p:grpSp>
        <p:nvGrpSpPr>
          <p:cNvPr id="119" name="Google Shape;119;p14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20" name="Google Shape;120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4"/>
          <p:cNvSpPr txBox="1"/>
          <p:nvPr/>
        </p:nvSpPr>
        <p:spPr>
          <a:xfrm>
            <a:off x="1146025" y="1926668"/>
            <a:ext cx="3460500" cy="1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rgbClr val="114454"/>
                </a:solidFill>
                <a:highlight>
                  <a:schemeClr val="accent6"/>
                </a:highlight>
                <a:latin typeface="Calibri" pitchFamily="34" charset="0"/>
                <a:ea typeface="Nixie One"/>
                <a:cs typeface="Nixie One"/>
                <a:sym typeface="Nixie One"/>
              </a:rPr>
              <a:t>Objetivo:</a:t>
            </a:r>
            <a:endParaRPr sz="1600" b="1" dirty="0">
              <a:solidFill>
                <a:srgbClr val="114454"/>
              </a:solidFill>
              <a:highlight>
                <a:schemeClr val="accent6"/>
              </a:highlight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b="1" dirty="0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Que el estudiante reflexione en el concepto bíblico de la gracia para así reconocer la importancia de la obra de Dios en su vida individual y guiarlo a presentarla a otros como parte del ministerio de evangelismo del que la iglesia es partícipe por el llamado divino. </a:t>
            </a:r>
            <a:endParaRPr b="1" dirty="0">
              <a:solidFill>
                <a:srgbClr val="114454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5074909" y="1926668"/>
            <a:ext cx="3611700" cy="1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rgbClr val="114454"/>
                </a:solidFill>
                <a:highlight>
                  <a:schemeClr val="accent6"/>
                </a:highlight>
                <a:latin typeface="Calibri" pitchFamily="34" charset="0"/>
                <a:ea typeface="Nixie One"/>
                <a:cs typeface="Nixie One"/>
                <a:sym typeface="Nixie One"/>
              </a:rPr>
              <a:t>Aclaración:</a:t>
            </a:r>
            <a:endParaRPr sz="1600" b="1" dirty="0">
              <a:solidFill>
                <a:srgbClr val="114454"/>
              </a:solidFill>
              <a:highlight>
                <a:schemeClr val="accent6"/>
              </a:highlight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lvl="0">
              <a:spcBef>
                <a:spcPts val="600"/>
              </a:spcBef>
            </a:pPr>
            <a:r>
              <a:rPr lang="es-MX" b="1" dirty="0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</a:t>
            </a:r>
            <a:r>
              <a:rPr lang="es-MX" b="1" dirty="0" smtClean="0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ste </a:t>
            </a:r>
            <a:r>
              <a:rPr lang="es-MX" b="1" dirty="0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curso no es un estudio sobre métodos </a:t>
            </a:r>
            <a:r>
              <a:rPr lang="es-MX" b="1" dirty="0" err="1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evangelísticos</a:t>
            </a:r>
            <a:r>
              <a:rPr lang="es-MX" b="1" dirty="0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; más bien presenta las bases bíblicas y teológicas que le permiten al estudiante conocer la naturaleza del evangelismo: las Buenas Nuevas de Salvación, y esto conlleva la reflexión personal para que cada uno de los participantes busquen maneras creativas de compartir estas Buenas Nuevas de la gracia de Dios. </a:t>
            </a:r>
            <a:endParaRPr b="1" dirty="0">
              <a:solidFill>
                <a:srgbClr val="114454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5652120" y="7200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Literatura para el curso</a:t>
            </a:r>
            <a:endParaRPr dirty="0">
              <a:latin typeface="Calibri" pitchFamily="34" charset="0"/>
            </a:endParaRPr>
          </a:p>
        </p:txBody>
      </p:sp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912046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La evangelización (John MacArthur La Biblioteca del Pastor) (Spanish Edition) by [John F. MacArthur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87694"/>
            <a:ext cx="1620000" cy="24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" y="1800300"/>
            <a:ext cx="1620000" cy="24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5" t="21781" r="52586" b="7590"/>
          <a:stretch/>
        </p:blipFill>
        <p:spPr bwMode="auto">
          <a:xfrm>
            <a:off x="2123728" y="1779712"/>
            <a:ext cx="1620000" cy="24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21780" r="51250" b="8334"/>
          <a:stretch/>
        </p:blipFill>
        <p:spPr bwMode="auto">
          <a:xfrm>
            <a:off x="5580112" y="1800300"/>
            <a:ext cx="1620000" cy="240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t="20981" r="50000" b="8067"/>
          <a:stretch/>
        </p:blipFill>
        <p:spPr bwMode="auto">
          <a:xfrm>
            <a:off x="7308304" y="1779713"/>
            <a:ext cx="1620000" cy="242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Google Shape;126;p14"/>
          <p:cNvSpPr txBox="1"/>
          <p:nvPr/>
        </p:nvSpPr>
        <p:spPr>
          <a:xfrm>
            <a:off x="367833" y="4392588"/>
            <a:ext cx="1467863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rgbClr val="114454"/>
                </a:solidFill>
                <a:highlight>
                  <a:schemeClr val="accent6"/>
                </a:highlight>
                <a:latin typeface="Calibri" pitchFamily="34" charset="0"/>
                <a:ea typeface="Nixie One"/>
                <a:cs typeface="Nixie One"/>
                <a:sym typeface="Nixie One"/>
              </a:rPr>
              <a:t>23 páginas</a:t>
            </a:r>
          </a:p>
        </p:txBody>
      </p:sp>
      <p:sp>
        <p:nvSpPr>
          <p:cNvPr id="20" name="Google Shape;126;p14"/>
          <p:cNvSpPr txBox="1"/>
          <p:nvPr/>
        </p:nvSpPr>
        <p:spPr>
          <a:xfrm>
            <a:off x="2123728" y="4392588"/>
            <a:ext cx="1467863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rgbClr val="114454"/>
                </a:solidFill>
                <a:highlight>
                  <a:schemeClr val="accent6"/>
                </a:highlight>
                <a:latin typeface="Calibri" pitchFamily="34" charset="0"/>
                <a:ea typeface="Nixie One"/>
                <a:cs typeface="Nixie One"/>
                <a:sym typeface="Nixie One"/>
              </a:rPr>
              <a:t>51 páginas</a:t>
            </a:r>
          </a:p>
        </p:txBody>
      </p:sp>
      <p:sp>
        <p:nvSpPr>
          <p:cNvPr id="21" name="Google Shape;126;p14"/>
          <p:cNvSpPr txBox="1"/>
          <p:nvPr/>
        </p:nvSpPr>
        <p:spPr>
          <a:xfrm>
            <a:off x="3824217" y="4392588"/>
            <a:ext cx="1467863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rgbClr val="114454"/>
                </a:solidFill>
                <a:highlight>
                  <a:schemeClr val="accent6"/>
                </a:highlight>
                <a:latin typeface="Calibri" pitchFamily="34" charset="0"/>
                <a:ea typeface="Nixie One"/>
                <a:cs typeface="Nixie One"/>
                <a:sym typeface="Nixie One"/>
              </a:rPr>
              <a:t>125 páginas</a:t>
            </a:r>
          </a:p>
        </p:txBody>
      </p:sp>
      <p:sp>
        <p:nvSpPr>
          <p:cNvPr id="22" name="Google Shape;126;p14"/>
          <p:cNvSpPr txBox="1"/>
          <p:nvPr/>
        </p:nvSpPr>
        <p:spPr>
          <a:xfrm>
            <a:off x="5652120" y="4392588"/>
            <a:ext cx="1467863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rgbClr val="114454"/>
                </a:solidFill>
                <a:highlight>
                  <a:schemeClr val="accent6"/>
                </a:highlight>
                <a:latin typeface="Calibri" pitchFamily="34" charset="0"/>
                <a:ea typeface="Nixie One"/>
                <a:cs typeface="Nixie One"/>
                <a:sym typeface="Nixie One"/>
              </a:rPr>
              <a:t>67 páginas</a:t>
            </a:r>
          </a:p>
        </p:txBody>
      </p:sp>
      <p:sp>
        <p:nvSpPr>
          <p:cNvPr id="23" name="Google Shape;126;p14"/>
          <p:cNvSpPr txBox="1"/>
          <p:nvPr/>
        </p:nvSpPr>
        <p:spPr>
          <a:xfrm>
            <a:off x="7352609" y="4392588"/>
            <a:ext cx="1467863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rgbClr val="114454"/>
                </a:solidFill>
                <a:highlight>
                  <a:schemeClr val="accent6"/>
                </a:highlight>
                <a:latin typeface="Calibri" pitchFamily="34" charset="0"/>
                <a:ea typeface="Nixie One"/>
                <a:cs typeface="Nixie One"/>
                <a:sym typeface="Nixie One"/>
              </a:rPr>
              <a:t>4 páginas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Requerimientos</a:t>
            </a:r>
            <a:endParaRPr dirty="0">
              <a:latin typeface="Calibri" pitchFamily="34" charset="0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342345" y="2290250"/>
            <a:ext cx="2525218" cy="2010900"/>
          </a:xfrm>
          <a:prstGeom prst="homePlate">
            <a:avLst>
              <a:gd name="adj" fmla="val 30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1. Estudiar el contenido </a:t>
            </a:r>
            <a:b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</a:br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de lo videos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(12 unidades de 3 videos = 36) </a:t>
            </a:r>
            <a:endParaRPr b="1" dirty="0">
              <a:solidFill>
                <a:srgbClr val="FFFFFF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2358569" y="2290250"/>
            <a:ext cx="2573471" cy="2010900"/>
          </a:xfrm>
          <a:prstGeom prst="chevron">
            <a:avLst>
              <a:gd name="adj" fmla="val 2985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2. Leer la lectura asignadas por unidad </a:t>
            </a:r>
            <a:endParaRPr lang="en" b="1" dirty="0">
              <a:solidFill>
                <a:srgbClr val="FFFFFF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4457811" y="2290250"/>
            <a:ext cx="2573471" cy="2010900"/>
          </a:xfrm>
          <a:prstGeom prst="chevron">
            <a:avLst>
              <a:gd name="adj" fmla="val 2985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3. Contestar lo exámenes por unidad  </a:t>
            </a:r>
            <a:b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</a:br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(20 preguntas)</a:t>
            </a:r>
            <a:endParaRPr lang="en" b="1" dirty="0">
              <a:solidFill>
                <a:srgbClr val="FFFFFF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" name="Google Shape;316;p29"/>
          <p:cNvSpPr/>
          <p:nvPr/>
        </p:nvSpPr>
        <p:spPr>
          <a:xfrm>
            <a:off x="6535033" y="2283718"/>
            <a:ext cx="2573471" cy="2010900"/>
          </a:xfrm>
          <a:prstGeom prst="chevron">
            <a:avLst>
              <a:gd name="adj" fmla="val 2985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4. Redactar enayo final</a:t>
            </a:r>
          </a:p>
          <a:p>
            <a:pPr algn="ctr"/>
            <a:r>
              <a:rPr lang="en" b="1" dirty="0" smtClean="0">
                <a:solidFill>
                  <a:srgbClr val="FFFFFF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(Concepto de evangelismo, gracia y plan de acción)</a:t>
            </a:r>
            <a:endParaRPr lang="en" b="1" dirty="0">
              <a:solidFill>
                <a:srgbClr val="FFFFFF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204038"/>
            <a:ext cx="503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Naturaleza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del Evangelismo: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la Gracia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37112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I: Introducción al Evangelismo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569992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Naturaleza del Evangelismo</a:t>
            </a:r>
            <a:endParaRPr dirty="0">
              <a:latin typeface="Calibri" pitchFamily="34" charset="0"/>
            </a:endParaRPr>
          </a:p>
        </p:txBody>
      </p:sp>
      <p:sp>
        <p:nvSpPr>
          <p:cNvPr id="326" name="Google Shape;326;p30"/>
          <p:cNvSpPr txBox="1">
            <a:spLocks noGrp="1"/>
          </p:cNvSpPr>
          <p:nvPr>
            <p:ph type="body" idx="1"/>
          </p:nvPr>
        </p:nvSpPr>
        <p:spPr>
          <a:xfrm>
            <a:off x="1146025" y="177165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Efesios 2:4-5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200" dirty="0">
                <a:latin typeface="Calibri" pitchFamily="34" charset="0"/>
              </a:rPr>
              <a:t>P</a:t>
            </a:r>
            <a:r>
              <a:rPr lang="es-MX" sz="1200" dirty="0" smtClean="0">
                <a:latin typeface="Calibri" pitchFamily="34" charset="0"/>
              </a:rPr>
              <a:t>ero </a:t>
            </a:r>
            <a:r>
              <a:rPr lang="es-MX" sz="1200" dirty="0">
                <a:latin typeface="Calibri" pitchFamily="34" charset="0"/>
              </a:rPr>
              <a:t>Dios, que es rico en misericordia, por su gran amor con que nos </a:t>
            </a:r>
            <a:r>
              <a:rPr lang="es-MX" sz="1200" dirty="0" smtClean="0">
                <a:latin typeface="Calibri" pitchFamily="34" charset="0"/>
              </a:rPr>
              <a:t>amó, aun </a:t>
            </a:r>
            <a:r>
              <a:rPr lang="es-MX" sz="1200" dirty="0">
                <a:latin typeface="Calibri" pitchFamily="34" charset="0"/>
              </a:rPr>
              <a:t>estando nosotros muertos en pecados, nos dio vida juntamente con Cristo (por gracia sois salvos</a:t>
            </a:r>
            <a:r>
              <a:rPr lang="es-MX" sz="1200" dirty="0" smtClean="0">
                <a:latin typeface="Calibri" pitchFamily="34" charset="0"/>
              </a:rPr>
              <a:t>)</a:t>
            </a:r>
            <a:endParaRPr sz="1200" dirty="0">
              <a:latin typeface="Calibri" pitchFamily="34" charset="0"/>
            </a:endParaRPr>
          </a:p>
        </p:txBody>
      </p:sp>
      <p:sp>
        <p:nvSpPr>
          <p:cNvPr id="327" name="Google Shape;327;p30"/>
          <p:cNvSpPr txBox="1">
            <a:spLocks noGrp="1"/>
          </p:cNvSpPr>
          <p:nvPr>
            <p:ph type="body" idx="2"/>
          </p:nvPr>
        </p:nvSpPr>
        <p:spPr>
          <a:xfrm>
            <a:off x="3679388" y="177165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Tito 2:11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200" dirty="0" smtClean="0">
                <a:latin typeface="Calibri" pitchFamily="34" charset="0"/>
              </a:rPr>
              <a:t>Porque </a:t>
            </a:r>
            <a:r>
              <a:rPr lang="es-MX" sz="1200" dirty="0">
                <a:latin typeface="Calibri" pitchFamily="34" charset="0"/>
              </a:rPr>
              <a:t>la gracia de Dios se ha manifestado para salvación a todos los hombres</a:t>
            </a:r>
            <a:endParaRPr sz="1200" dirty="0">
              <a:latin typeface="Calibri" pitchFamily="34" charset="0"/>
            </a:endParaRPr>
          </a:p>
        </p:txBody>
      </p:sp>
      <p:sp>
        <p:nvSpPr>
          <p:cNvPr id="328" name="Google Shape;328;p30"/>
          <p:cNvSpPr txBox="1">
            <a:spLocks noGrp="1"/>
          </p:cNvSpPr>
          <p:nvPr>
            <p:ph type="body" idx="3"/>
          </p:nvPr>
        </p:nvSpPr>
        <p:spPr>
          <a:xfrm>
            <a:off x="6212750" y="177165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2° Timoteo 1:9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200" dirty="0" smtClean="0">
                <a:latin typeface="Calibri" pitchFamily="34" charset="0"/>
                <a:cs typeface="BrowalliaUPC" pitchFamily="34" charset="-34"/>
              </a:rPr>
              <a:t>Quien </a:t>
            </a:r>
            <a:r>
              <a:rPr lang="es-MX" sz="1200" dirty="0">
                <a:latin typeface="Calibri" pitchFamily="34" charset="0"/>
                <a:cs typeface="BrowalliaUPC" pitchFamily="34" charset="-34"/>
              </a:rPr>
              <a:t>nos salvó y llamó con llamamiento santo, no conforme a nuestras obras, sino según el propósito suyo y la gracia que nos fue dada en Cristo Jesús antes de los tiempos de los siglos,</a:t>
            </a:r>
            <a:endParaRPr sz="1200" dirty="0">
              <a:latin typeface="Calibri" pitchFamily="34" charset="0"/>
              <a:cs typeface="BrowalliaUPC" pitchFamily="34" charset="-34"/>
            </a:endParaRPr>
          </a:p>
        </p:txBody>
      </p:sp>
      <p:sp>
        <p:nvSpPr>
          <p:cNvPr id="329" name="Google Shape;329;p30"/>
          <p:cNvSpPr txBox="1">
            <a:spLocks noGrp="1"/>
          </p:cNvSpPr>
          <p:nvPr>
            <p:ph type="body" idx="1"/>
          </p:nvPr>
        </p:nvSpPr>
        <p:spPr>
          <a:xfrm>
            <a:off x="1146025" y="335280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Efesios 4:7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200" dirty="0">
                <a:latin typeface="Calibri" pitchFamily="34" charset="0"/>
              </a:rPr>
              <a:t>Pero a cada uno de nosotros fue dada la gracia conforme a la medida del don de Cristo. </a:t>
            </a:r>
            <a:endParaRPr sz="1200" dirty="0">
              <a:latin typeface="Calibri" pitchFamily="34" charset="0"/>
            </a:endParaRPr>
          </a:p>
        </p:txBody>
      </p:sp>
      <p:sp>
        <p:nvSpPr>
          <p:cNvPr id="330" name="Google Shape;330;p30"/>
          <p:cNvSpPr txBox="1">
            <a:spLocks noGrp="1"/>
          </p:cNvSpPr>
          <p:nvPr>
            <p:ph type="body" idx="2"/>
          </p:nvPr>
        </p:nvSpPr>
        <p:spPr>
          <a:xfrm>
            <a:off x="3679388" y="335280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E</a:t>
            </a:r>
            <a:r>
              <a:rPr lang="en" b="1" dirty="0" smtClean="0">
                <a:latin typeface="Calibri" pitchFamily="34" charset="0"/>
              </a:rPr>
              <a:t>fesios 4:11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sz="1200" dirty="0" smtClean="0">
                <a:latin typeface="Calibri" pitchFamily="34" charset="0"/>
              </a:rPr>
              <a:t>Y </a:t>
            </a:r>
            <a:r>
              <a:rPr lang="es-MX" sz="1200" dirty="0">
                <a:latin typeface="Calibri" pitchFamily="34" charset="0"/>
              </a:rPr>
              <a:t>él mismo constituyó a unos, apóstoles; a otros, profetas; a otros, evangelistas; a otros, pastores y maestros</a:t>
            </a:r>
            <a:endParaRPr sz="1200" dirty="0">
              <a:latin typeface="Calibri" pitchFamily="34" charset="0"/>
            </a:endParaRPr>
          </a:p>
        </p:txBody>
      </p:sp>
      <p:sp>
        <p:nvSpPr>
          <p:cNvPr id="331" name="Google Shape;331;p30"/>
          <p:cNvSpPr txBox="1">
            <a:spLocks noGrp="1"/>
          </p:cNvSpPr>
          <p:nvPr>
            <p:ph type="body" idx="3"/>
          </p:nvPr>
        </p:nvSpPr>
        <p:spPr>
          <a:xfrm>
            <a:off x="6212750" y="3352800"/>
            <a:ext cx="2409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1° Pedro 4:10</a:t>
            </a:r>
            <a:endParaRPr b="1" dirty="0">
              <a:latin typeface="Calibri" pitchFamily="34" charset="0"/>
            </a:endParaRPr>
          </a:p>
          <a:p>
            <a:pPr marL="114300" indent="0">
              <a:buNone/>
            </a:pPr>
            <a:r>
              <a:rPr lang="es-MX" sz="1200" dirty="0">
                <a:latin typeface="Calibri" pitchFamily="34" charset="0"/>
              </a:rPr>
              <a:t>Cada uno según el don que ha recibido, minístrelo a los otros, como buenos administradores de la multiforme gracia de Dios</a:t>
            </a:r>
            <a:r>
              <a:rPr lang="es-MX" sz="1200" dirty="0"/>
              <a:t>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latin typeface="Calibri" pitchFamily="34" charset="0"/>
            </a:endParaRPr>
          </a:p>
        </p:txBody>
      </p:sp>
      <p:grpSp>
        <p:nvGrpSpPr>
          <p:cNvPr id="332" name="Google Shape;332;p3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333" name="Google Shape;333;p3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539552" y="1767275"/>
            <a:ext cx="396044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Conceptos del A.T.</a:t>
            </a:r>
            <a:endParaRPr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" dirty="0" smtClean="0">
                <a:latin typeface="Calibri" pitchFamily="34" charset="0"/>
              </a:rPr>
              <a:t>Chen (      ) Favor inmerecido</a:t>
            </a:r>
          </a:p>
          <a:p>
            <a:pPr marL="0" indent="0">
              <a:buNone/>
            </a:pPr>
            <a:r>
              <a:rPr lang="en" smtClean="0">
                <a:latin typeface="Calibri" pitchFamily="34" charset="0"/>
              </a:rPr>
              <a:t>Chesed </a:t>
            </a:r>
            <a:r>
              <a:rPr lang="en" dirty="0" smtClean="0">
                <a:latin typeface="Calibri" pitchFamily="34" charset="0"/>
              </a:rPr>
              <a:t>(         ) Bondad, misericordia</a:t>
            </a:r>
          </a:p>
          <a:p>
            <a:pPr marL="0" indent="0">
              <a:buNone/>
            </a:pPr>
            <a:endParaRPr lang="en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" dirty="0" smtClean="0">
                <a:latin typeface="Calibri" pitchFamily="34" charset="0"/>
              </a:rPr>
              <a:t>Dios favorecía al hombre al extender su bondad y misericordia al permitirle participar de sus pactos y así tener comunión con él.</a:t>
            </a:r>
            <a:endParaRPr dirty="0">
              <a:latin typeface="Calibri" pitchFamily="34" charset="0"/>
            </a:endParaRPr>
          </a:p>
        </p:txBody>
      </p:sp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Gracia…</a:t>
            </a:r>
            <a:endParaRPr dirty="0">
              <a:latin typeface="Calibri" pitchFamily="34" charset="0"/>
            </a:endParaRPr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2"/>
          </p:nvPr>
        </p:nvSpPr>
        <p:spPr>
          <a:xfrm>
            <a:off x="5004048" y="1767275"/>
            <a:ext cx="3888432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Conceptos del N.T.</a:t>
            </a:r>
            <a:endParaRPr b="1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Jaris (           ) Buena voluntad, favor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Charisma (               ) Don, dádiva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Dios expresa su buena voluntad para el ser humano al enviar a su hijo Jesucristo para que muriera por nosotros y así dar vida eterna.</a:t>
            </a:r>
            <a:endParaRPr dirty="0">
              <a:latin typeface="Calibri" pitchFamily="34" charset="0"/>
            </a:endParaRPr>
          </a:p>
        </p:txBody>
      </p:sp>
      <p:grpSp>
        <p:nvGrpSpPr>
          <p:cNvPr id="191" name="Google Shape;191;p2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92" name="Google Shape;192;p2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54" r="100000">
                        <a14:foregroundMark x1="22876" y1="16279" x2="22876" y2="16279"/>
                        <a14:foregroundMark x1="82353" y1="13953" x2="82353" y2="13953"/>
                        <a14:foregroundMark x1="45752" y1="80233" x2="45752" y2="80233"/>
                        <a14:foregroundMark x1="55556" y1="80233" x2="55556" y2="80233"/>
                        <a14:foregroundMark x1="51634" y1="91860" x2="51634" y2="91860"/>
                        <a14:foregroundMark x1="84967" y1="80233" x2="84967" y2="80233"/>
                        <a14:foregroundMark x1="77124" y1="80233" x2="77124" y2="80233"/>
                        <a14:foregroundMark x1="81699" y1="94186" x2="81699" y2="94186"/>
                        <a14:foregroundMark x1="56209" y1="76744" x2="56209" y2="76744"/>
                        <a14:foregroundMark x1="53595" y1="77907" x2="53595" y2="77907"/>
                        <a14:foregroundMark x1="47059" y1="79070" x2="47059" y2="79070"/>
                        <a14:foregroundMark x1="86928" y1="77907" x2="86928" y2="77907"/>
                        <a14:foregroundMark x1="78431" y1="77907" x2="78431" y2="77907"/>
                        <a14:foregroundMark x1="83007" y1="90698" x2="83007" y2="9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08" y="2715766"/>
            <a:ext cx="536914" cy="30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3" b="94565" l="9890" r="89011">
                        <a14:foregroundMark x1="28571" y1="18478" x2="28571" y2="18478"/>
                        <a14:foregroundMark x1="72527" y1="78261" x2="72527" y2="78261"/>
                        <a14:foregroundMark x1="59341" y1="78261" x2="59341" y2="7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31" y="2315484"/>
            <a:ext cx="324706" cy="32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29" y1="38824" x2="43529" y2="38824"/>
                        <a14:foregroundMark x1="40000" y1="11765" x2="40000" y2="11765"/>
                        <a14:foregroundMark x1="53529" y1="68235" x2="53529" y2="68235"/>
                        <a14:foregroundMark x1="75294" y1="50588" x2="75294" y2="50588"/>
                        <a14:foregroundMark x1="91176" y1="32941" x2="91176" y2="3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3718"/>
            <a:ext cx="665609" cy="33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774" l="0" r="100000">
                        <a14:foregroundMark x1="24806" y1="9677" x2="24806" y2="9677"/>
                        <a14:foregroundMark x1="27519" y1="33333" x2="27519" y2="33333"/>
                        <a14:foregroundMark x1="33721" y1="58065" x2="33721" y2="58065"/>
                        <a14:foregroundMark x1="48062" y1="46237" x2="48062" y2="46237"/>
                        <a14:foregroundMark x1="62791" y1="33333" x2="62791" y2="33333"/>
                        <a14:foregroundMark x1="71318" y1="56989" x2="71318" y2="56989"/>
                        <a14:foregroundMark x1="91860" y1="54839" x2="91860" y2="54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83381"/>
            <a:ext cx="936104" cy="33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899592" y="2182674"/>
            <a:ext cx="7056784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alibri" pitchFamily="34" charset="0"/>
              </a:rPr>
              <a:t>La revelación principal de la gracia en nuestro Nuevo Testamento se centra en la persona y en la obra de nuestro Señor Jesucristo (p.25)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2400" dirty="0">
              <a:latin typeface="Calibri" pitchFamily="3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alibri" pitchFamily="34" charset="0"/>
              </a:rPr>
              <a:t>La gracia en el Nuevo Testamento es el elemento más básico y característico del evangelio cristiano (p.27)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Ryrie, Ch. (2011). </a:t>
            </a:r>
            <a:r>
              <a:rPr lang="en-US" sz="1000" i="1" dirty="0" smtClean="0">
                <a:solidFill>
                  <a:schemeClr val="bg1"/>
                </a:solidFill>
                <a:latin typeface="Calibri" pitchFamily="34" charset="0"/>
              </a:rPr>
              <a:t>La </a:t>
            </a:r>
            <a:r>
              <a:rPr lang="en-US" sz="1000" i="1" dirty="0" err="1" smtClean="0">
                <a:solidFill>
                  <a:schemeClr val="bg1"/>
                </a:solidFill>
                <a:latin typeface="Calibri" pitchFamily="34" charset="0"/>
              </a:rPr>
              <a:t>gracia</a:t>
            </a:r>
            <a:r>
              <a:rPr lang="en-US" sz="1000" i="1" dirty="0" smtClean="0">
                <a:solidFill>
                  <a:schemeClr val="bg1"/>
                </a:solidFill>
                <a:latin typeface="Calibri" pitchFamily="34" charset="0"/>
              </a:rPr>
              <a:t> de Dios. 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Grand Rapids: </a:t>
            </a: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Portavoz</a:t>
            </a:r>
            <a:endParaRPr lang="en-US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- Leer el capítulo «E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l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significado de la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gracia» (p.7-30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)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en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el libro “La Gracia de Dios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” de Charles </a:t>
            </a:r>
            <a:r>
              <a:rPr lang="es-MX" sz="2400" dirty="0" err="1" smtClean="0">
                <a:solidFill>
                  <a:schemeClr val="bg1"/>
                </a:solidFill>
                <a:latin typeface="Calibri" pitchFamily="34" charset="0"/>
              </a:rPr>
              <a:t>Ryrie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(23 páginas)</a:t>
            </a:r>
            <a:endParaRPr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569</Words>
  <Application>Microsoft Office PowerPoint</Application>
  <PresentationFormat>Presentación en pantalla (16:9)</PresentationFormat>
  <Paragraphs>71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Nixie One</vt:lpstr>
      <vt:lpstr>BrowalliaUPC</vt:lpstr>
      <vt:lpstr>Impact</vt:lpstr>
      <vt:lpstr>Roboto Slab</vt:lpstr>
      <vt:lpstr>Warwick template</vt:lpstr>
      <vt:lpstr>Evangelismo: Presentando la Gracia</vt:lpstr>
      <vt:lpstr>Introducción al Curso</vt:lpstr>
      <vt:lpstr>Literatura para el curso</vt:lpstr>
      <vt:lpstr>Requerimientos</vt:lpstr>
      <vt:lpstr>La Naturaleza  del Evangelismo:  la Gracia</vt:lpstr>
      <vt:lpstr>La Naturaleza del Evangelismo</vt:lpstr>
      <vt:lpstr>La Gracia…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14</cp:revision>
  <dcterms:modified xsi:type="dcterms:W3CDTF">2021-09-01T17:12:22Z</dcterms:modified>
</cp:coreProperties>
</file>