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62" r:id="rId3"/>
    <p:sldId id="271" r:id="rId4"/>
    <p:sldId id="273" r:id="rId5"/>
    <p:sldId id="263" r:id="rId6"/>
    <p:sldId id="272" r:id="rId7"/>
    <p:sldId id="264" r:id="rId8"/>
    <p:sldId id="285"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4" d="100"/>
          <a:sy n="44" d="100"/>
        </p:scale>
        <p:origin x="78" y="9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26482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4152678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326700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982848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33899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3861B7-3DE5-433E-918D-A4E12B5069B6}"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08525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3861B7-3DE5-433E-918D-A4E12B5069B6}" type="datetimeFigureOut">
              <a:rPr lang="en-US" smtClean="0"/>
              <a:t>4/6/2018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113745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3861B7-3DE5-433E-918D-A4E12B5069B6}" type="datetimeFigureOut">
              <a:rPr lang="en-US" smtClean="0"/>
              <a:t>4/6/2018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41450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861B7-3DE5-433E-918D-A4E12B5069B6}" type="datetimeFigureOut">
              <a:rPr lang="en-US" smtClean="0"/>
              <a:t>4/6/2018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153460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866980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43882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861B7-3DE5-433E-918D-A4E12B5069B6}" type="datetimeFigureOut">
              <a:rPr lang="en-US" smtClean="0"/>
              <a:t>4/6/2018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FB958-13B3-42CF-B049-13B9E8F030E2}" type="slidenum">
              <a:rPr lang="en-US" smtClean="0"/>
              <a:t>‹#›</a:t>
            </a:fld>
            <a:endParaRPr lang="en-US"/>
          </a:p>
        </p:txBody>
      </p:sp>
    </p:spTree>
    <p:extLst>
      <p:ext uri="{BB962C8B-B14F-4D97-AF65-F5344CB8AC3E}">
        <p14:creationId xmlns:p14="http://schemas.microsoft.com/office/powerpoint/2010/main" val="1629555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122218"/>
          </a:xfrm>
        </p:spPr>
        <p:txBody>
          <a:bodyPr>
            <a:normAutofit fontScale="90000"/>
          </a:bodyPr>
          <a:lstStyle/>
          <a:p>
            <a:r>
              <a:rPr lang="es-AR" sz="4800" b="1" u="sng" dirty="0" smtClean="0">
                <a:latin typeface="Times New Roman" panose="02020603050405020304" pitchFamily="18" charset="0"/>
                <a:cs typeface="Times New Roman" panose="02020603050405020304" pitchFamily="18" charset="0"/>
              </a:rPr>
              <a:t>El Primer fuego del conflicto: el Fuego Destructor</a:t>
            </a:r>
            <a:endParaRPr lang="es-AR" sz="4800" b="1" u="sng" dirty="0">
              <a:latin typeface="Times New Roman" panose="02020603050405020304" pitchFamily="18" charset="0"/>
              <a:cs typeface="Times New Roman" panose="02020603050405020304" pitchFamily="18" charset="0"/>
            </a:endParaRPr>
          </a:p>
        </p:txBody>
      </p:sp>
      <p:pic>
        <p:nvPicPr>
          <p:cNvPr id="3074"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122218"/>
            <a:ext cx="12192000" cy="5735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5179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200" b="1" dirty="0" smtClean="0">
                <a:latin typeface="Times New Roman" panose="02020603050405020304" pitchFamily="18" charset="0"/>
                <a:cs typeface="Times New Roman" panose="02020603050405020304" pitchFamily="18" charset="0"/>
              </a:rPr>
              <a:t>En esta primera clase hablaremos de uno de los dos tipos de fuegos del conflicto</a:t>
            </a:r>
          </a:p>
          <a:p>
            <a:r>
              <a:rPr lang="es-ES" sz="3200" b="1" dirty="0" smtClean="0">
                <a:latin typeface="Times New Roman" panose="02020603050405020304" pitchFamily="18" charset="0"/>
                <a:cs typeface="Times New Roman" panose="02020603050405020304" pitchFamily="18" charset="0"/>
              </a:rPr>
              <a:t>Usamos la metáfora del fuego en esta primera parte del curso para hablar de la dinámica del conflicto hay dos fuegos que describimos para hablar del conflicto</a:t>
            </a:r>
          </a:p>
          <a:p>
            <a:r>
              <a:rPr lang="es-ES" sz="3200" b="1" dirty="0" smtClean="0">
                <a:latin typeface="Times New Roman" panose="02020603050405020304" pitchFamily="18" charset="0"/>
                <a:cs typeface="Times New Roman" panose="02020603050405020304" pitchFamily="18" charset="0"/>
              </a:rPr>
              <a:t>El fuego Destructor</a:t>
            </a:r>
            <a:r>
              <a:rPr lang="es-ES" sz="3600" b="1" dirty="0" smtClean="0">
                <a:latin typeface="Times New Roman" panose="02020603050405020304" pitchFamily="18" charset="0"/>
                <a:cs typeface="Times New Roman" panose="02020603050405020304" pitchFamily="18" charset="0"/>
              </a:rPr>
              <a:t>- en 1995 en california un grupo de jóvenes escaladores establecieron un campamento donde no era permitido y pusieron fuego y pusieron tierra en la mañana y pensaron que se había apagado y se fueron, lo que no se dieron cuenta es que el fuego no se apago por completo y en días creo un fuego salvaje que destruyo muchas hectáreas de vegetación he incluso como 50 casas</a:t>
            </a:r>
          </a:p>
        </p:txBody>
      </p:sp>
    </p:spTree>
    <p:extLst>
      <p:ext uri="{BB962C8B-B14F-4D97-AF65-F5344CB8AC3E}">
        <p14:creationId xmlns:p14="http://schemas.microsoft.com/office/powerpoint/2010/main" val="205476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Eso muestra como el conflicto es- Es como una fogata que puedes contenerlo, sentir su calor y disfrutarlo, pero después, mas tarde cuando el viento sopla mas fuerte el fuego no se puede contener y destruye es una buena descripción de como puede ser el conflicto que destruye y describe la dinámica del conflicto, en el conflicto puede afectar relaciones, emociones, sueños, propiedades y dinero y todo lo que envuelve en la relación.</a:t>
            </a:r>
          </a:p>
        </p:txBody>
      </p:sp>
    </p:spTree>
    <p:extLst>
      <p:ext uri="{BB962C8B-B14F-4D97-AF65-F5344CB8AC3E}">
        <p14:creationId xmlns:p14="http://schemas.microsoft.com/office/powerpoint/2010/main" val="3812083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Lo que describimos como fuego Destructor puede destruir matrimonios, negocios familias, Iglesias, comunidades y naciones.</a:t>
            </a:r>
          </a:p>
          <a:p>
            <a:r>
              <a:rPr lang="es-ES" sz="4000" b="1" dirty="0" smtClean="0">
                <a:latin typeface="Times New Roman" panose="02020603050405020304" pitchFamily="18" charset="0"/>
                <a:cs typeface="Times New Roman" panose="02020603050405020304" pitchFamily="18" charset="0"/>
              </a:rPr>
              <a:t>Vivimos en momentos de conflicto donde lo veas, en la TV, en artículos, la gente discute y hay conflicto. </a:t>
            </a:r>
          </a:p>
          <a:p>
            <a:r>
              <a:rPr lang="es-ES" sz="4000" b="1" dirty="0" smtClean="0">
                <a:latin typeface="Times New Roman" panose="02020603050405020304" pitchFamily="18" charset="0"/>
                <a:cs typeface="Times New Roman" panose="02020603050405020304" pitchFamily="18" charset="0"/>
              </a:rPr>
              <a:t>Cada conflicto que permite Dios es un reto para nuestras vidas ya que podemos decirle a Dios: “ponme en un lugar donde pueda traer paz en cada relación que tengo. Es una manera poderoso de vivir es parte de la vida cristiana tener conflictos y debemos saber manejarlos</a:t>
            </a:r>
            <a:endParaRPr lang="es-ES"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8155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err="1" smtClean="0">
                <a:latin typeface="Times New Roman" panose="02020603050405020304" pitchFamily="18" charset="0"/>
                <a:cs typeface="Times New Roman" panose="02020603050405020304" pitchFamily="18" charset="0"/>
              </a:rPr>
              <a:t>Hechos</a:t>
            </a:r>
            <a:r>
              <a:rPr lang="en-US" b="1" u="sng" dirty="0" smtClean="0">
                <a:latin typeface="Times New Roman" panose="02020603050405020304" pitchFamily="18" charset="0"/>
                <a:cs typeface="Times New Roman" panose="02020603050405020304" pitchFamily="18" charset="0"/>
              </a:rPr>
              <a:t> 14:21-22</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600" i="1" dirty="0">
                <a:latin typeface="Times New Roman" panose="02020603050405020304" pitchFamily="18" charset="0"/>
                <a:cs typeface="Times New Roman" panose="02020603050405020304" pitchFamily="18" charset="0"/>
              </a:rPr>
              <a:t>Y después de anunciar el evangelio a aquella ciudad y de hacer muchos discípulos, volvieron a </a:t>
            </a:r>
            <a:r>
              <a:rPr lang="es-ES" sz="3600" i="1" dirty="0" err="1">
                <a:latin typeface="Times New Roman" panose="02020603050405020304" pitchFamily="18" charset="0"/>
                <a:cs typeface="Times New Roman" panose="02020603050405020304" pitchFamily="18" charset="0"/>
              </a:rPr>
              <a:t>Listra</a:t>
            </a:r>
            <a:r>
              <a:rPr lang="es-ES" sz="3600" i="1" dirty="0">
                <a:latin typeface="Times New Roman" panose="02020603050405020304" pitchFamily="18" charset="0"/>
                <a:cs typeface="Times New Roman" panose="02020603050405020304" pitchFamily="18" charset="0"/>
              </a:rPr>
              <a:t>, a </a:t>
            </a:r>
            <a:r>
              <a:rPr lang="es-ES" sz="3600" i="1" dirty="0" err="1">
                <a:latin typeface="Times New Roman" panose="02020603050405020304" pitchFamily="18" charset="0"/>
                <a:cs typeface="Times New Roman" panose="02020603050405020304" pitchFamily="18" charset="0"/>
              </a:rPr>
              <a:t>Iconio</a:t>
            </a:r>
            <a:r>
              <a:rPr lang="es-ES" sz="3600" i="1" dirty="0">
                <a:latin typeface="Times New Roman" panose="02020603050405020304" pitchFamily="18" charset="0"/>
                <a:cs typeface="Times New Roman" panose="02020603050405020304" pitchFamily="18" charset="0"/>
              </a:rPr>
              <a:t> y a Antioquía</a:t>
            </a:r>
            <a:r>
              <a:rPr lang="es-ES" sz="3600" i="1" dirty="0" smtClean="0">
                <a:latin typeface="Times New Roman" panose="02020603050405020304" pitchFamily="18" charset="0"/>
                <a:cs typeface="Times New Roman" panose="02020603050405020304" pitchFamily="18" charset="0"/>
              </a:rPr>
              <a:t>,</a:t>
            </a:r>
            <a:r>
              <a:rPr lang="es-ES" sz="3600" b="1" i="1" baseline="30000" dirty="0">
                <a:latin typeface="Times New Roman" panose="02020603050405020304" pitchFamily="18" charset="0"/>
                <a:cs typeface="Times New Roman" panose="02020603050405020304" pitchFamily="18" charset="0"/>
              </a:rPr>
              <a:t> </a:t>
            </a:r>
            <a:r>
              <a:rPr lang="es-ES" sz="3600" i="1" dirty="0">
                <a:latin typeface="Times New Roman" panose="02020603050405020304" pitchFamily="18" charset="0"/>
                <a:cs typeface="Times New Roman" panose="02020603050405020304" pitchFamily="18" charset="0"/>
              </a:rPr>
              <a:t>confirmando los ánimos de los discípulos, exhortándoles a que permaneciesen en la fe, y diciéndoles: </a:t>
            </a:r>
            <a:r>
              <a:rPr lang="es-ES" sz="3600" b="1" i="1" u="sng" dirty="0">
                <a:latin typeface="Times New Roman" panose="02020603050405020304" pitchFamily="18" charset="0"/>
                <a:cs typeface="Times New Roman" panose="02020603050405020304" pitchFamily="18" charset="0"/>
              </a:rPr>
              <a:t>Es necesario que a través de muchas tribulaciones entremos en el reino de Dios</a:t>
            </a:r>
            <a:r>
              <a:rPr lang="es-ES" sz="3600" b="1" i="1" u="sng" dirty="0" smtClean="0">
                <a:latin typeface="Times New Roman" panose="02020603050405020304" pitchFamily="18" charset="0"/>
                <a:cs typeface="Times New Roman" panose="02020603050405020304" pitchFamily="18" charset="0"/>
              </a:rPr>
              <a:t>.</a:t>
            </a:r>
          </a:p>
          <a:p>
            <a:r>
              <a:rPr lang="es-ES" sz="3600" b="1" dirty="0" smtClean="0">
                <a:latin typeface="Times New Roman" panose="02020603050405020304" pitchFamily="18" charset="0"/>
                <a:cs typeface="Times New Roman" panose="02020603050405020304" pitchFamily="18" charset="0"/>
              </a:rPr>
              <a:t>Tribulación, problemas, pruebas son parte de la vida cristiana. Muchos queremos evitar el conflicto y por lo regular no creamos el conflicto, pero tampoco debemos evitarlo por que en el conflicto en esos fuegos destructores hay tremendas oportunidades que estaremos discutiendo</a:t>
            </a:r>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6136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Fuego Destructor</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Muchos quieren inducir el deseo de cierta respuesta en el conflicto, Piensa en el conflicto que estas enfrentando ahora mismo, debes tener cierta respuesta deseada de esa situación, no es que esta mal o que no debas desearlo pero inducirlo es de lo que hablaremos y cuando estamos en el fuego destructor haremos lo necesario para obtener esa respuesta que deseamos </a:t>
            </a:r>
          </a:p>
        </p:txBody>
      </p:sp>
    </p:spTree>
    <p:extLst>
      <p:ext uri="{BB962C8B-B14F-4D97-AF65-F5344CB8AC3E}">
        <p14:creationId xmlns:p14="http://schemas.microsoft.com/office/powerpoint/2010/main" val="1144179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Fuego Destructor</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Tenemos hábitos de como respondemos al conflicto y los desarrollas sin pensarlos y tienes una manera de obtener lo que quieres y puede ser tu modo de mantener el fuego controlado. </a:t>
            </a:r>
          </a:p>
          <a:p>
            <a:r>
              <a:rPr lang="es-ES" sz="4400" b="1" dirty="0" smtClean="0">
                <a:latin typeface="Times New Roman" panose="02020603050405020304" pitchFamily="18" charset="0"/>
                <a:cs typeface="Times New Roman" panose="02020603050405020304" pitchFamily="18" charset="0"/>
              </a:rPr>
              <a:t>Unos lo hacen peleando, otros argumentando, otros usan su poder para poder obtener esa lámpara (objeto deseado). </a:t>
            </a:r>
          </a:p>
        </p:txBody>
      </p:sp>
    </p:spTree>
    <p:extLst>
      <p:ext uri="{BB962C8B-B14F-4D97-AF65-F5344CB8AC3E}">
        <p14:creationId xmlns:p14="http://schemas.microsoft.com/office/powerpoint/2010/main" val="3182105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Fuego Destructor</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En la iglesia se ha hecho buen trabajo de hablar del conflicto y promover el amor, pero a veces perdemos la oportunidad de hablar del amor pero aun tenemos esa oportunidad pídele al señor que cualquier cosa que tengo que no se parece a cristo hazme mas como tu, al avanzar en este curso pediremos mas eso hasta que veamos que nos transformamos mas en cristo</a:t>
            </a:r>
          </a:p>
          <a:p>
            <a:r>
              <a:rPr lang="es-ES" sz="4400" b="1" dirty="0" smtClean="0">
                <a:latin typeface="Times New Roman" panose="02020603050405020304" pitchFamily="18" charset="0"/>
                <a:cs typeface="Times New Roman" panose="02020603050405020304" pitchFamily="18" charset="0"/>
              </a:rPr>
              <a:t>Cristo dijo algo de lo el espera que actuemos con respecto al conflicto y lo dijo a través de Pedro</a:t>
            </a: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729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1 Pedro 4:12</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445221"/>
            <a:ext cx="12192000" cy="5738957"/>
          </a:xfrm>
        </p:spPr>
        <p:txBody>
          <a:bodyPr>
            <a:noAutofit/>
          </a:bodyPr>
          <a:lstStyle/>
          <a:p>
            <a:r>
              <a:rPr lang="es-AR" sz="3600" i="1" dirty="0" smtClean="0">
                <a:latin typeface="Times New Roman" panose="02020603050405020304" pitchFamily="18" charset="0"/>
                <a:cs typeface="Times New Roman" panose="02020603050405020304" pitchFamily="18" charset="0"/>
              </a:rPr>
              <a:t>“Amados, no os sorprendáis del fuego de prueba que os ha sobrevenido, como si alguna cosa extraña os aconteciese”</a:t>
            </a:r>
          </a:p>
          <a:p>
            <a:r>
              <a:rPr lang="es-AR" sz="3600" b="1" dirty="0" smtClean="0">
                <a:latin typeface="Times New Roman" panose="02020603050405020304" pitchFamily="18" charset="0"/>
                <a:cs typeface="Times New Roman" panose="02020603050405020304" pitchFamily="18" charset="0"/>
              </a:rPr>
              <a:t>Las Tribulaciones son parte de la vida Cristiana y dijo Cristo en Juan 16:33 </a:t>
            </a:r>
            <a:r>
              <a:rPr lang="es-AR" sz="3600" i="1" dirty="0" smtClean="0">
                <a:latin typeface="Times New Roman" panose="02020603050405020304" pitchFamily="18" charset="0"/>
                <a:cs typeface="Times New Roman" panose="02020603050405020304" pitchFamily="18" charset="0"/>
              </a:rPr>
              <a:t>Estas cosas os he hablado para que en mí tengáis paz. En el mundo tendréis aflicción; pero confiad, yo he vencido al mundo. Esta Paz es la que buscamos tener en este curso</a:t>
            </a:r>
          </a:p>
          <a:p>
            <a:pPr algn="ctr"/>
            <a:r>
              <a:rPr lang="es-AR" sz="3600" b="1" u="sng" dirty="0" smtClean="0">
                <a:latin typeface="Times New Roman" panose="02020603050405020304" pitchFamily="18" charset="0"/>
                <a:cs typeface="Times New Roman" panose="02020603050405020304" pitchFamily="18" charset="0"/>
              </a:rPr>
              <a:t>NOTA FINAL</a:t>
            </a:r>
          </a:p>
          <a:p>
            <a:r>
              <a:rPr lang="es-AR" sz="3600" b="1" dirty="0" smtClean="0">
                <a:latin typeface="Times New Roman" panose="02020603050405020304" pitchFamily="18" charset="0"/>
                <a:cs typeface="Times New Roman" panose="02020603050405020304" pitchFamily="18" charset="0"/>
              </a:rPr>
              <a:t>Que tengamos paz en medio del conflicto porque nuestro Cristo es el que vence al mundo. </a:t>
            </a:r>
          </a:p>
          <a:p>
            <a:r>
              <a:rPr lang="es-AR" sz="3600" b="1" dirty="0" smtClean="0">
                <a:latin typeface="Times New Roman" panose="02020603050405020304" pitchFamily="18" charset="0"/>
                <a:cs typeface="Times New Roman" panose="02020603050405020304" pitchFamily="18" charset="0"/>
              </a:rPr>
              <a:t>La próxima sesión hablaremos del fuego de paz dentro del conflicto</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4728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2327</TotalTime>
  <Words>644</Words>
  <Application>Microsoft Office PowerPoint</Application>
  <PresentationFormat>Widescreen</PresentationFormat>
  <Paragraphs>28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El Primer fuego del conflicto: el Fuego Destructor</vt:lpstr>
      <vt:lpstr>Introducción</vt:lpstr>
      <vt:lpstr>Introducción</vt:lpstr>
      <vt:lpstr>Introducción</vt:lpstr>
      <vt:lpstr>Hechos 14:21-22</vt:lpstr>
      <vt:lpstr>Fuego Destructor</vt:lpstr>
      <vt:lpstr>Fuego Destructor</vt:lpstr>
      <vt:lpstr>Fuego Destructor</vt:lpstr>
      <vt:lpstr>1 Pedro 4:12</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Cuatro Hombres en el fuego</dc:title>
  <dc:creator>Jorge Muniz</dc:creator>
  <cp:lastModifiedBy>Jorge Muniz</cp:lastModifiedBy>
  <cp:revision>32</cp:revision>
  <dcterms:created xsi:type="dcterms:W3CDTF">2018-01-19T16:00:33Z</dcterms:created>
  <dcterms:modified xsi:type="dcterms:W3CDTF">2018-04-06T20:16:02Z</dcterms:modified>
</cp:coreProperties>
</file>