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V. tipos…"/>
          <p:cNvSpPr txBox="1"/>
          <p:nvPr>
            <p:ph type="title"/>
          </p:nvPr>
        </p:nvSpPr>
        <p:spPr>
          <a:xfrm>
            <a:off x="914400" y="6032500"/>
            <a:ext cx="11176000" cy="1625600"/>
          </a:xfrm>
          <a:prstGeom prst="rect">
            <a:avLst/>
          </a:prstGeom>
        </p:spPr>
        <p:txBody>
          <a:bodyPr/>
          <a:lstStyle/>
          <a:p>
            <a:pPr defTabSz="508254">
              <a:defRPr b="1" spc="200" sz="5000">
                <a:effectLst>
                  <a:outerShdw sx="100000" sy="100000" kx="0" ky="0" algn="b" rotWithShape="0" blurRad="25400" dist="22098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V. tipos </a:t>
            </a:r>
            <a:endParaRPr spc="201"/>
          </a:p>
          <a:p>
            <a:pPr defTabSz="508254">
              <a:defRPr b="1" spc="200" sz="5000">
                <a:effectLst>
                  <a:outerShdw sx="100000" sy="100000" kx="0" ky="0" algn="b" rotWithShape="0" blurRad="25400" dist="22098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de comprensiÓN</a:t>
            </a:r>
          </a:p>
        </p:txBody>
      </p:sp>
      <p:sp>
        <p:nvSpPr>
          <p:cNvPr id="139" name="Lección 13. La Comprensión Literal"/>
          <p:cNvSpPr txBox="1"/>
          <p:nvPr>
            <p:ph type="body" sz="quarter" idx="1"/>
          </p:nvPr>
        </p:nvSpPr>
        <p:spPr>
          <a:xfrm>
            <a:off x="1079500" y="7562850"/>
            <a:ext cx="11176000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1. La Comprensión Literal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l reconocimiento de palabras al que se llega a través del desarrollo fonológico que permite distinguir sonidos, combinarlos en sílabas y estas en palabras, tras lo cual se busca el significado en la  memoria. En efecto, si la información recibida se considera pertinente, es retenida en la memoria."/>
          <p:cNvSpPr txBox="1"/>
          <p:nvPr/>
        </p:nvSpPr>
        <p:spPr>
          <a:xfrm>
            <a:off x="570159" y="473800"/>
            <a:ext cx="11305682" cy="8247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93370" indent="-293370" algn="l" defTabSz="457200">
              <a:buSzPct val="100000"/>
              <a:buChar char="•"/>
              <a:defRPr b="0" sz="35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Proceso de Comprensión de Lectura</a:t>
            </a:r>
          </a:p>
          <a:p>
            <a:pPr algn="l" defTabSz="457200">
              <a:defRPr b="0" sz="20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600" indent="-228600" algn="l" defTabSz="457200">
              <a:buSzPct val="55000"/>
              <a:buBlip>
                <a:blip r:embed="rId2"/>
              </a:buBlip>
              <a:defRPr b="0" sz="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Leer o Lectura</a:t>
            </a:r>
          </a:p>
          <a:p>
            <a:pPr lvl="1" marL="915670" indent="-293370" algn="l" defTabSz="457200">
              <a:buSzPct val="100000"/>
              <a:buChar char="•"/>
              <a:defRPr b="0" sz="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Fijando la vista</a:t>
            </a:r>
          </a:p>
          <a:p>
            <a:pPr lvl="1" marL="915670" indent="-293370" algn="l" defTabSz="457200">
              <a:buSzPct val="100000"/>
              <a:buChar char="•"/>
              <a:defRPr b="0" sz="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Reconociendo patrones</a:t>
            </a:r>
          </a:p>
          <a:p>
            <a:pPr lvl="1" marL="915670" indent="-293370" algn="l" defTabSz="457200">
              <a:buSzPct val="100000"/>
              <a:buChar char="•"/>
              <a:defRPr b="0" sz="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Identificando </a:t>
            </a:r>
            <a:r>
              <a:t>significados</a:t>
            </a:r>
          </a:p>
          <a:p>
            <a:pPr algn="l" defTabSz="457200">
              <a:defRPr b="0" sz="22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599" indent="-228599" algn="l" defTabSz="457200">
              <a:buSzPct val="55000"/>
              <a:buBlip>
                <a:blip r:embed="rId2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Comprender o Comprensión  </a:t>
            </a:r>
          </a:p>
          <a:p>
            <a:pPr lvl="1" marL="915669" indent="-293369" algn="l" defTabSz="457200">
              <a:buSzPct val="100000"/>
              <a:buChar char="•"/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Reconociendo significados </a:t>
            </a:r>
            <a:r>
              <a:t>almacenados</a:t>
            </a:r>
          </a:p>
          <a:p>
            <a:pPr lvl="1" indent="622300" algn="l" defTabSz="457200"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en la memoria</a:t>
            </a: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Reconociendo el sintagma y la semántica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 Integrando la información reconocida 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t>Pragmáticamente</a:t>
            </a: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Selectivamente</a:t>
            </a:r>
          </a:p>
          <a:p>
            <a:pPr lvl="8" indent="2540000" algn="l" defTabSz="457200">
              <a:defRPr b="0" sz="18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endParaRPr>
              <a:solidFill>
                <a:srgbClr val="FF2600"/>
              </a:solidFill>
            </a:endParaRPr>
          </a:p>
          <a:p>
            <a:pPr lvl="3" marL="228599" indent="-228599" algn="l" defTabSz="457200">
              <a:buSzPct val="55000"/>
              <a:buBlip>
                <a:blip r:embed="rId2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FF2600"/>
                </a:solidFill>
              </a:rPr>
              <a:t> </a:t>
            </a:r>
            <a:r>
              <a:rPr sz="2000"/>
              <a:t>Sub-Proceso de Aprender o Aprendizaje </a:t>
            </a:r>
            <a:endParaRPr sz="2000"/>
          </a:p>
          <a:p>
            <a:pPr lvl="1" marL="915670" indent="-293370" algn="l" defTabSz="457200">
              <a:buSzPct val="100000"/>
              <a:buChar char="•"/>
              <a:defRPr b="0" sz="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Almacenando en memoria a corto plazo</a:t>
            </a:r>
          </a:p>
          <a:p>
            <a:pPr lvl="1" marL="915670" indent="-293370" algn="l" defTabSz="457200">
              <a:buSzPct val="100000"/>
              <a:buChar char="•"/>
              <a:defRPr b="0" sz="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Almacenando en memoria a largo plazo</a:t>
            </a:r>
          </a:p>
        </p:txBody>
      </p:sp>
      <p:sp>
        <p:nvSpPr>
          <p:cNvPr id="142" name="Arrow 10"/>
          <p:cNvSpPr/>
          <p:nvPr/>
        </p:nvSpPr>
        <p:spPr>
          <a:xfrm>
            <a:off x="7932063" y="4527130"/>
            <a:ext cx="4858008" cy="3950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855" y="0"/>
                </a:moveTo>
                <a:lnTo>
                  <a:pt x="14172" y="3887"/>
                </a:lnTo>
                <a:lnTo>
                  <a:pt x="9243" y="8319"/>
                </a:lnTo>
                <a:lnTo>
                  <a:pt x="21600" y="8319"/>
                </a:lnTo>
                <a:lnTo>
                  <a:pt x="21600" y="13287"/>
                </a:lnTo>
                <a:lnTo>
                  <a:pt x="9314" y="13287"/>
                </a:lnTo>
                <a:lnTo>
                  <a:pt x="14182" y="17725"/>
                </a:lnTo>
                <a:lnTo>
                  <a:pt x="11845" y="21600"/>
                </a:lnTo>
                <a:lnTo>
                  <a:pt x="0" y="10803"/>
                </a:lnTo>
                <a:lnTo>
                  <a:pt x="11855" y="0"/>
                </a:lnTo>
                <a:close/>
              </a:path>
            </a:pathLst>
          </a:custGeom>
          <a:solidFill>
            <a:srgbClr val="D4FB79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3600">
                <a:solidFill>
                  <a:srgbClr val="D4FB79"/>
                </a:solidFill>
                <a:latin typeface="Cochin"/>
                <a:ea typeface="Cochin"/>
                <a:cs typeface="Cochin"/>
                <a:sym typeface="Cochi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El reconocimiento de palabras al que se llega a través del desarrollo fonológico que permite distinguir sonidos, combinarlos en sílabas y estas en palabras, tras lo cual se busca el significado en la  memoria. En efecto, si la información recibida se considera pertinente, es retenida en la memoria."/>
          <p:cNvSpPr txBox="1"/>
          <p:nvPr/>
        </p:nvSpPr>
        <p:spPr>
          <a:xfrm>
            <a:off x="570159" y="473800"/>
            <a:ext cx="11305682" cy="8247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93370" indent="-293370" algn="l" defTabSz="457200">
              <a:buSzPct val="100000"/>
              <a:buChar char="•"/>
              <a:defRPr b="0" sz="35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Proceso de Comprensión de Lectura</a:t>
            </a:r>
          </a:p>
          <a:p>
            <a:pPr algn="l" defTabSz="457200">
              <a:defRPr b="0" sz="20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600" indent="-228600" algn="l" defTabSz="457200">
              <a:buSzPct val="55000"/>
              <a:buBlip>
                <a:blip r:embed="rId2"/>
              </a:buBlip>
              <a:defRPr b="0" sz="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Leer o Lectura</a:t>
            </a:r>
          </a:p>
          <a:p>
            <a:pPr lvl="1" marL="915670" indent="-293370" algn="l" defTabSz="457200">
              <a:buSzPct val="100000"/>
              <a:buChar char="•"/>
              <a:defRPr b="0" sz="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Fijando la vista</a:t>
            </a:r>
          </a:p>
          <a:p>
            <a:pPr lvl="1" marL="915670" indent="-293370" algn="l" defTabSz="457200">
              <a:buSzPct val="100000"/>
              <a:buChar char="•"/>
              <a:defRPr b="0" sz="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Reconociendo patrones</a:t>
            </a:r>
          </a:p>
          <a:p>
            <a:pPr lvl="1" marL="915670" indent="-293370" algn="l" defTabSz="457200">
              <a:buSzPct val="100000"/>
              <a:buChar char="•"/>
              <a:defRPr b="0" sz="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Identificando </a:t>
            </a:r>
            <a:r>
              <a:t>significados</a:t>
            </a:r>
          </a:p>
          <a:p>
            <a:pPr algn="l" defTabSz="457200">
              <a:defRPr b="0" sz="22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599" indent="-228599" algn="l" defTabSz="457200">
              <a:buSzPct val="55000"/>
              <a:buBlip>
                <a:blip r:embed="rId2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Comprender o Comprensión  </a:t>
            </a:r>
          </a:p>
          <a:p>
            <a:pPr lvl="1" marL="915669" indent="-293369" algn="l" defTabSz="457200">
              <a:buSzPct val="100000"/>
              <a:buChar char="•"/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Reconociendo significados </a:t>
            </a:r>
            <a:r>
              <a:t>almacenados</a:t>
            </a:r>
          </a:p>
          <a:p>
            <a:pPr lvl="1" indent="622300" algn="l" defTabSz="457200"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en la memoria</a:t>
            </a: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Reconociendo el sintagma y la semántica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 Integrando la información reconocida 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t>Pragmáticamente</a:t>
            </a: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Selectivamente</a:t>
            </a:r>
          </a:p>
          <a:p>
            <a:pPr lvl="8" indent="2540000" algn="l" defTabSz="457200">
              <a:defRPr b="0" sz="18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endParaRPr>
              <a:solidFill>
                <a:srgbClr val="FF2600"/>
              </a:solidFill>
            </a:endParaRPr>
          </a:p>
          <a:p>
            <a:pPr lvl="3" marL="228599" indent="-228599" algn="l" defTabSz="457200">
              <a:buSzPct val="55000"/>
              <a:buBlip>
                <a:blip r:embed="rId2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FF2600"/>
                </a:solidFill>
              </a:rPr>
              <a:t> </a:t>
            </a:r>
            <a:r>
              <a:rPr sz="2000"/>
              <a:t>Sub-Proceso de Aprender o Aprendizaje </a:t>
            </a:r>
            <a:endParaRPr sz="2000"/>
          </a:p>
          <a:p>
            <a:pPr lvl="1" marL="915670" indent="-293370" algn="l" defTabSz="457200">
              <a:buSzPct val="100000"/>
              <a:buChar char="•"/>
              <a:defRPr b="0" sz="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Almacenando en memoria a corto plazo</a:t>
            </a:r>
          </a:p>
          <a:p>
            <a:pPr lvl="1" marL="915670" indent="-293370" algn="l" defTabSz="457200">
              <a:buSzPct val="100000"/>
              <a:buChar char="•"/>
              <a:defRPr b="0" sz="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Almacenando en memoria a largo plazo</a:t>
            </a:r>
          </a:p>
        </p:txBody>
      </p:sp>
      <p:sp>
        <p:nvSpPr>
          <p:cNvPr id="145" name="El integrar la información es…"/>
          <p:cNvSpPr txBox="1"/>
          <p:nvPr/>
        </p:nvSpPr>
        <p:spPr>
          <a:xfrm>
            <a:off x="2228799" y="6197600"/>
            <a:ext cx="10528402" cy="2590801"/>
          </a:xfrm>
          <a:prstGeom prst="rect">
            <a:avLst/>
          </a:prstGeom>
          <a:solidFill>
            <a:srgbClr val="D4FB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36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El integrar la información es</a:t>
            </a:r>
          </a:p>
          <a:p>
            <a:pPr>
              <a:defRPr b="0" sz="36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COMPRENSIÓN </a:t>
            </a:r>
          </a:p>
          <a:p>
            <a:pPr>
              <a:defRPr b="0" sz="36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La comprensión o significado siempre parte del </a:t>
            </a:r>
          </a:p>
          <a:p>
            <a:pPr>
              <a:defRPr b="0" sz="36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PROPÓSITO que se tiene al comenzar a leer. </a:t>
            </a:r>
          </a:p>
        </p:txBody>
      </p:sp>
      <p:sp>
        <p:nvSpPr>
          <p:cNvPr id="146" name="Arrow 4"/>
          <p:cNvSpPr/>
          <p:nvPr/>
        </p:nvSpPr>
        <p:spPr>
          <a:xfrm>
            <a:off x="5830121" y="2008218"/>
            <a:ext cx="3878803" cy="3959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28" y="0"/>
                </a:moveTo>
                <a:cubicBezTo>
                  <a:pt x="7061" y="0"/>
                  <a:pt x="2855" y="4119"/>
                  <a:pt x="2855" y="9181"/>
                </a:cubicBezTo>
                <a:cubicBezTo>
                  <a:pt x="2855" y="9198"/>
                  <a:pt x="2856" y="9214"/>
                  <a:pt x="2857" y="9231"/>
                </a:cubicBezTo>
                <a:lnTo>
                  <a:pt x="2855" y="14548"/>
                </a:lnTo>
                <a:lnTo>
                  <a:pt x="0" y="14548"/>
                </a:lnTo>
                <a:lnTo>
                  <a:pt x="5299" y="21597"/>
                </a:lnTo>
                <a:lnTo>
                  <a:pt x="10598" y="14548"/>
                </a:lnTo>
                <a:lnTo>
                  <a:pt x="7729" y="14548"/>
                </a:lnTo>
                <a:lnTo>
                  <a:pt x="7729" y="9231"/>
                </a:lnTo>
                <a:lnTo>
                  <a:pt x="7729" y="9210"/>
                </a:lnTo>
                <a:cubicBezTo>
                  <a:pt x="7729" y="9201"/>
                  <a:pt x="7729" y="9191"/>
                  <a:pt x="7729" y="9181"/>
                </a:cubicBezTo>
                <a:cubicBezTo>
                  <a:pt x="7729" y="6751"/>
                  <a:pt x="9747" y="4773"/>
                  <a:pt x="12228" y="4773"/>
                </a:cubicBezTo>
                <a:lnTo>
                  <a:pt x="12230" y="4773"/>
                </a:lnTo>
                <a:cubicBezTo>
                  <a:pt x="14711" y="4774"/>
                  <a:pt x="16728" y="6751"/>
                  <a:pt x="16728" y="9181"/>
                </a:cubicBezTo>
                <a:cubicBezTo>
                  <a:pt x="16728" y="9191"/>
                  <a:pt x="16714" y="21600"/>
                  <a:pt x="16714" y="21600"/>
                </a:cubicBezTo>
                <a:lnTo>
                  <a:pt x="21591" y="21600"/>
                </a:lnTo>
                <a:cubicBezTo>
                  <a:pt x="21591" y="21600"/>
                  <a:pt x="21600" y="9202"/>
                  <a:pt x="21600" y="9181"/>
                </a:cubicBezTo>
                <a:cubicBezTo>
                  <a:pt x="21600" y="4144"/>
                  <a:pt x="17438" y="41"/>
                  <a:pt x="12306" y="0"/>
                </a:cubicBezTo>
                <a:lnTo>
                  <a:pt x="12230" y="0"/>
                </a:lnTo>
                <a:cubicBezTo>
                  <a:pt x="12230" y="0"/>
                  <a:pt x="12229" y="0"/>
                  <a:pt x="12228" y="0"/>
                </a:cubicBezTo>
                <a:close/>
              </a:path>
            </a:pathLst>
          </a:custGeom>
          <a:solidFill>
            <a:srgbClr val="D4FB79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3600">
                <a:solidFill>
                  <a:srgbClr val="72675A"/>
                </a:solidFill>
                <a:latin typeface="Cochin"/>
                <a:ea typeface="Cochin"/>
                <a:cs typeface="Cochin"/>
                <a:sym typeface="Cochi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El reconocimiento de palabras al que se llega a través del desarrollo fonológico que permite distinguir sonidos, combinarlos en sílabas y estas en palabras, tras lo cual se busca el significado en la  memoria. En efecto, si la información recibida se considera pertinente, es retenida en la memoria."/>
          <p:cNvSpPr txBox="1"/>
          <p:nvPr/>
        </p:nvSpPr>
        <p:spPr>
          <a:xfrm>
            <a:off x="849559" y="871900"/>
            <a:ext cx="11305682" cy="7679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93370" indent="-293370" algn="l" defTabSz="457200">
              <a:buSzPct val="100000"/>
              <a:buChar char="•"/>
              <a:defRPr b="0" sz="35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Proceso de Comprensión de Lectura</a:t>
            </a:r>
          </a:p>
          <a:p>
            <a:pPr algn="l" defTabSz="457200">
              <a:defRPr b="0" sz="20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600" indent="-228600" algn="l" defTabSz="457200">
              <a:buSzPct val="55000"/>
              <a:buBlip>
                <a:blip r:embed="rId2"/>
              </a:buBlip>
              <a:defRPr b="0" sz="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Leer o Lectura</a:t>
            </a:r>
          </a:p>
          <a:p>
            <a:pPr lvl="1" marL="915670" indent="-293370" algn="l" defTabSz="457200">
              <a:buSzPct val="100000"/>
              <a:buChar char="•"/>
              <a:defRPr b="0" sz="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Fijando la vista</a:t>
            </a:r>
          </a:p>
          <a:p>
            <a:pPr lvl="1" marL="915670" indent="-293370" algn="l" defTabSz="457200">
              <a:buSzPct val="100000"/>
              <a:buChar char="•"/>
              <a:defRPr b="0" sz="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Reconociendo patrones</a:t>
            </a:r>
          </a:p>
          <a:p>
            <a:pPr lvl="1" marL="915670" indent="-293370" algn="l" defTabSz="457200">
              <a:buSzPct val="100000"/>
              <a:buChar char="•"/>
              <a:defRPr b="0" sz="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Identificando </a:t>
            </a:r>
            <a:r>
              <a:t>significados</a:t>
            </a:r>
          </a:p>
          <a:p>
            <a:pPr algn="l" defTabSz="457200">
              <a:defRPr b="0" sz="22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599" indent="-228599" algn="l" defTabSz="457200">
              <a:buSzPct val="55000"/>
              <a:buBlip>
                <a:blip r:embed="rId2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Comprender o Comprensión  </a:t>
            </a:r>
          </a:p>
          <a:p>
            <a:pPr lvl="1" marL="915669" indent="-293369" algn="l" defTabSz="457200">
              <a:buSzPct val="100000"/>
              <a:buChar char="•"/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>
                <a:solidFill>
                  <a:srgbClr val="FF2600"/>
                </a:solidFill>
              </a:rPr>
              <a:t>Reconociendo significados</a:t>
            </a:r>
            <a:r>
              <a:t> </a:t>
            </a:r>
            <a:r>
              <a:t>almacenados</a:t>
            </a:r>
          </a:p>
          <a:p>
            <a:pPr lvl="1" indent="622300" algn="l" defTabSz="457200"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en la memoria</a:t>
            </a: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Reconociendo el sintagma y la semántica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 Integrando la información reconocida 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rPr>
              <a:t>Comprender… Tipos de comprensión</a:t>
            </a:r>
            <a:endParaRPr>
              <a:solidFill>
                <a:srgbClr val="D4FB79"/>
              </a:solidFill>
            </a:endParaRPr>
          </a:p>
          <a:p>
            <a:pPr lvl="8" indent="2540000" algn="l" defTabSz="457200">
              <a:defRPr b="0" sz="18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endParaRPr>
              <a:solidFill>
                <a:srgbClr val="FF2600"/>
              </a:solidFill>
            </a:endParaRPr>
          </a:p>
          <a:p>
            <a:pPr lvl="3" marL="228599" indent="-228599" algn="l" defTabSz="457200">
              <a:buSzPct val="55000"/>
              <a:buBlip>
                <a:blip r:embed="rId2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FF2600"/>
                </a:solidFill>
              </a:rPr>
              <a:t> </a:t>
            </a:r>
            <a:r>
              <a:rPr sz="2000"/>
              <a:t>Sub-Proceso de Aprender o Aprendizaje </a:t>
            </a:r>
            <a:endParaRPr sz="2000"/>
          </a:p>
          <a:p>
            <a:pPr lvl="1" marL="915670" indent="-293370" algn="l" defTabSz="457200">
              <a:buSzPct val="100000"/>
              <a:buChar char="•"/>
              <a:defRPr b="0" sz="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Almacenando en memoria a corto plazo</a:t>
            </a:r>
          </a:p>
          <a:p>
            <a:pPr lvl="1" marL="915670" indent="-293370" algn="l" defTabSz="457200">
              <a:buSzPct val="100000"/>
              <a:buChar char="•"/>
              <a:defRPr b="0" sz="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Almacenando en memoria a largo plazo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El reconocimiento de palabras al que se llega a través del desarrollo fonológico que permite distinguir sonidos, combinarlos en sílabas y estas en palabras, tras lo cual se busca el significado en la  memoria. En efecto, si la información recibida se considera pertinente, es retenida en la memoria."/>
          <p:cNvSpPr txBox="1"/>
          <p:nvPr/>
        </p:nvSpPr>
        <p:spPr>
          <a:xfrm>
            <a:off x="849559" y="1945050"/>
            <a:ext cx="11305682" cy="586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L="1144269" indent="-228600" algn="l" defTabSz="457200">
              <a:buSzPct val="80000"/>
              <a:buBlip>
                <a:blip r:embed="rId2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El lector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reconoce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 el sintagma y la semántica… 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rPr>
              <a:t>Coherencia del escritor al presentar información</a:t>
            </a:r>
            <a:endParaRPr>
              <a:solidFill>
                <a:srgbClr val="D4FB79"/>
              </a:solidFill>
              <a:latin typeface="Avenir Heavy"/>
              <a:ea typeface="Avenir Heavy"/>
              <a:cs typeface="Avenir Heavy"/>
              <a:sym typeface="Avenir Heavy"/>
            </a:endParaRP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rPr>
              <a:t> Consistencia del lector al rescatar información</a:t>
            </a:r>
            <a:endParaRPr>
              <a:solidFill>
                <a:srgbClr val="D4FB79"/>
              </a:solidFill>
              <a:latin typeface="Avenir Heavy"/>
              <a:ea typeface="Avenir Heavy"/>
              <a:cs typeface="Avenir Heavy"/>
              <a:sym typeface="Avenir Heavy"/>
            </a:endParaRP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rPr>
              <a:t> </a:t>
            </a:r>
            <a:r>
              <a:rPr>
                <a:solidFill>
                  <a:srgbClr val="FF7E79"/>
                </a:solidFill>
                <a:latin typeface="Avenir Heavy"/>
                <a:ea typeface="Avenir Heavy"/>
                <a:cs typeface="Avenir Heavy"/>
                <a:sym typeface="Avenir Heavy"/>
              </a:rPr>
              <a:t>Una relación dependiente</a:t>
            </a:r>
            <a:endParaRPr>
              <a:solidFill>
                <a:srgbClr val="FF7E79"/>
              </a:solidFill>
              <a:latin typeface="Avenir Heavy"/>
              <a:ea typeface="Avenir Heavy"/>
              <a:cs typeface="Avenir Heavy"/>
              <a:sym typeface="Avenir Heavy"/>
            </a:endParaRPr>
          </a:p>
          <a:p>
            <a:pPr algn="l" defTabSz="457200"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1" marL="1144269" indent="-228600" algn="l" defTabSz="457200">
              <a:buSzPct val="80000"/>
              <a:buBlip>
                <a:blip r:embed="rId2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 El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lector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 integra la la información reconocida por ser coherente y consistente (pragmática y selectivamente)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Comprender… Tipos de Comprensión</a:t>
            </a:r>
            <a:endParaRPr>
              <a:latin typeface="Avenir Heavy"/>
              <a:ea typeface="Avenir Heavy"/>
              <a:cs typeface="Avenir Heavy"/>
              <a:sym typeface="Avenir Heavy"/>
            </a:endParaRPr>
          </a:p>
          <a:p>
            <a:pPr lvl="8" marL="3403600" indent="-228600" algn="l" defTabSz="457200">
              <a:buSzPct val="100000"/>
              <a:buAutoNum type="arabicPeriod" startAt="1"/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 Literal</a:t>
            </a:r>
            <a:endParaRPr>
              <a:latin typeface="Avenir Heavy"/>
              <a:ea typeface="Avenir Heavy"/>
              <a:cs typeface="Avenir Heavy"/>
              <a:sym typeface="Avenir Heavy"/>
            </a:endParaRPr>
          </a:p>
          <a:p>
            <a:pPr lvl="8" marL="3403600" indent="-228600" algn="l" defTabSz="457200">
              <a:buSzPct val="100000"/>
              <a:buAutoNum type="arabicPeriod" startAt="1"/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 Inferencial</a:t>
            </a:r>
            <a:endParaRPr>
              <a:latin typeface="Avenir Heavy"/>
              <a:ea typeface="Avenir Heavy"/>
              <a:cs typeface="Avenir Heavy"/>
              <a:sym typeface="Avenir Heavy"/>
            </a:endParaRPr>
          </a:p>
          <a:p>
            <a:pPr lvl="8" marL="3403600" indent="-228600" algn="l" defTabSz="457200">
              <a:buSzPct val="100000"/>
              <a:buAutoNum type="arabicPeriod" startAt="1"/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 Crítica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La comprensión literal, también llamada comprensión centrada en el texto, se refiere a entender bien lo que el texto realmente dice y recordarlo con precisión y corrección. Para evaluar si el estudiante ha comprendido literalmente el texto que se ha leído se suele usar las siguientes preguntas: ¿Quién? ¿Cuándo? ¿Dónde? ¿Hizo qué? ¿Con quién? ¿Con qué? ¿Cómo empieza? ¿Qué sucedió después? ¿Cómo acaba?…"/>
          <p:cNvSpPr txBox="1"/>
          <p:nvPr/>
        </p:nvSpPr>
        <p:spPr>
          <a:xfrm>
            <a:off x="962967" y="1193799"/>
            <a:ext cx="11586866" cy="792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 indent="0" algn="l" defTabSz="457200">
              <a:defRPr b="0" sz="3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La </a:t>
            </a:r>
            <a:r>
              <a:rPr>
                <a:solidFill>
                  <a:srgbClr val="D4FB79"/>
                </a:solidFill>
              </a:rPr>
              <a:t>comprensión literal</a:t>
            </a:r>
            <a:r>
              <a:t>, también llamada comprensión centrada en el texto, se refiere al  entender bien </a:t>
            </a:r>
            <a:r>
              <a:rPr>
                <a:solidFill>
                  <a:srgbClr val="D4FB79"/>
                </a:solidFill>
              </a:rPr>
              <a:t>lo que el texto </a:t>
            </a:r>
            <a:r>
              <a:rPr sz="6100">
                <a:solidFill>
                  <a:srgbClr val="D4FB79"/>
                </a:solidFill>
              </a:rPr>
              <a:t>realmente </a:t>
            </a:r>
            <a:r>
              <a:rPr>
                <a:solidFill>
                  <a:srgbClr val="D4FB79"/>
                </a:solidFill>
              </a:rPr>
              <a:t>dice</a:t>
            </a:r>
            <a:r>
              <a:t> y recordarlo con precisión y corrección. Para evaluar si el estudiante ha comprendido literalmente el texto que se ha leído se suele usar las siguientes preguntas:</a:t>
            </a:r>
          </a:p>
          <a:p>
            <a:pPr lvl="7" indent="0" defTabSz="457200">
              <a:defRPr b="0" sz="3500">
                <a:latin typeface="Arial Black"/>
                <a:ea typeface="Arial Black"/>
                <a:cs typeface="Arial Black"/>
                <a:sym typeface="Arial Black"/>
              </a:defRPr>
            </a:pPr>
            <a:br>
              <a:rPr sz="1000"/>
            </a:br>
            <a:r>
              <a:rPr>
                <a:solidFill>
                  <a:srgbClr val="FF7E79"/>
                </a:solidFill>
              </a:rPr>
              <a:t>¿Quién? ¿Cuándo? ¿Dónde? ¿Hizo qué? ¿Con quién? ¿Con qué? ¿Cómo empieza? ¿Qué sucedió después? ¿Cómo acaba? </a:t>
            </a:r>
          </a:p>
          <a:p>
            <a:pPr algn="l" defTabSz="457200">
              <a:defRPr b="0">
                <a:latin typeface="Arial Black"/>
                <a:ea typeface="Arial Black"/>
                <a:cs typeface="Arial Black"/>
                <a:sym typeface="Arial Black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El lector debe responder estas preguntas a partir de lo que el texto dice y no de sus experiencias, creencias o conocimientos previos.…"/>
          <p:cNvSpPr txBox="1"/>
          <p:nvPr/>
        </p:nvSpPr>
        <p:spPr>
          <a:xfrm>
            <a:off x="1737667" y="1142999"/>
            <a:ext cx="9875739" cy="812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5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El lector </a:t>
            </a:r>
            <a:r>
              <a:rPr>
                <a:solidFill>
                  <a:srgbClr val="D4FB79"/>
                </a:solidFill>
              </a:rPr>
              <a:t>debe</a:t>
            </a:r>
            <a:r>
              <a:t> responder </a:t>
            </a:r>
            <a:r>
              <a:rPr>
                <a:solidFill>
                  <a:srgbClr val="FF7E79"/>
                </a:solidFill>
              </a:rPr>
              <a:t>estas</a:t>
            </a:r>
            <a:r>
              <a:t> preguntas con lo que el texto dice.</a:t>
            </a:r>
          </a:p>
          <a:p>
            <a:pPr algn="l" defTabSz="457200">
              <a:defRPr b="0" sz="50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l" defTabSz="457200">
              <a:defRPr b="0" sz="5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El lector </a:t>
            </a:r>
            <a:r>
              <a:rPr>
                <a:solidFill>
                  <a:srgbClr val="D4FB79"/>
                </a:solidFill>
              </a:rPr>
              <a:t>no debe </a:t>
            </a:r>
            <a:r>
              <a:t>responder </a:t>
            </a:r>
            <a:r>
              <a:rPr>
                <a:solidFill>
                  <a:srgbClr val="D4FB79"/>
                </a:solidFill>
              </a:rPr>
              <a:t>estas </a:t>
            </a:r>
            <a:r>
              <a:t>preguntas con</a:t>
            </a:r>
            <a:r>
              <a:t> sus experiencias, creencias o conocimientos previos. </a:t>
            </a:r>
            <a:endParaRPr sz="2500"/>
          </a:p>
          <a:p>
            <a:pPr algn="l" defTabSz="457200"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