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8"/>
  </p:notesMasterIdLst>
  <p:handoutMasterIdLst>
    <p:handoutMasterId r:id="rId9"/>
  </p:handoutMasterIdLst>
  <p:sldIdLst>
    <p:sldId id="264" r:id="rId2"/>
    <p:sldId id="529" r:id="rId3"/>
    <p:sldId id="564" r:id="rId4"/>
    <p:sldId id="477" r:id="rId5"/>
    <p:sldId id="478" r:id="rId6"/>
    <p:sldId id="57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55" autoAdjust="0"/>
    <p:restoredTop sz="94660"/>
  </p:normalViewPr>
  <p:slideViewPr>
    <p:cSldViewPr snapToGrid="0">
      <p:cViewPr varScale="1">
        <p:scale>
          <a:sx n="43" d="100"/>
          <a:sy n="43" d="100"/>
        </p:scale>
        <p:origin x="42" y="48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79" d="100"/>
          <a:sy n="79" d="100"/>
        </p:scale>
        <p:origin x="85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E60FF6-4F02-41AF-9D79-9820270FCBD6}" type="datetimeFigureOut">
              <a:rPr lang="en-US" smtClean="0"/>
              <a:t>5/7/2018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57CFDA-6ECB-4984-BC1D-18C52F4245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55258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3609C5-75BB-4414-9338-7A1C0CAD17B5}" type="datetimeFigureOut">
              <a:rPr lang="en-US" smtClean="0"/>
              <a:t>5/7/2018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7BF0A6-9DE7-4D4F-86C7-D6F614E294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95909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7BF0A6-9DE7-4D4F-86C7-D6F614E2948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81887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88952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2">
                  <a:lumMod val="40000"/>
                  <a:lumOff val="60000"/>
                </a:schemeClr>
              </a:gs>
              <a:gs pos="100000">
                <a:schemeClr val="bg2">
                  <a:lumMod val="20000"/>
                  <a:lumOff val="8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6012180" y="359898"/>
            <a:ext cx="577342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pic>
        <p:nvPicPr>
          <p:cNvPr id="2" name="Picture 1" descr="Close up of a light bulb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96"/>
            <a:ext cx="5864352" cy="6851904"/>
          </a:xfrm>
          <a:prstGeom prst="rect">
            <a:avLst/>
          </a:prstGeom>
        </p:spPr>
      </p:pic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6012180" y="1850064"/>
            <a:ext cx="577342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3E7ED-526C-43D7-BA41-7DEE51FD568E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91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F403F-04F5-4D09-800D-7870715B9ED9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8474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44000" y="274640"/>
            <a:ext cx="2438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7687C-0397-4298-B160-26D34EC67BB0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404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65177-F084-49E7-ADEE-00812B3D582B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8111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1422400" y="-54"/>
            <a:ext cx="10765453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5940" y="2600325"/>
            <a:ext cx="10166316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4" name="Picture 13" descr="Close up of light filament of a half bulb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445079" cy="6858000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05940" y="1066800"/>
            <a:ext cx="10166316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C39ED-27B9-4997-BF90-3A238D0607E9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5703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1414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3478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4FCC-F745-44A0-B2E4-C91714F31EB6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167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160336"/>
            <a:ext cx="109728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21792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D0EA4-DCC4-4D4C-953F-F31E92EE505C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8508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 anchor="ctr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42F08-6BA5-45A1-80AB-C11AC921B6C6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259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D82A9-7CD7-4D15-868B-D8AF30864858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534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16778"/>
            <a:ext cx="108712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609600" y="2133601"/>
            <a:ext cx="108712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406964"/>
            <a:ext cx="108712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BC6A-4AB7-47F1-904A-90BC8DD816B4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3237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49195" y="1066800"/>
            <a:ext cx="36576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Rectangle 7"/>
          <p:cNvSpPr/>
          <p:nvPr/>
        </p:nvSpPr>
        <p:spPr>
          <a:xfrm>
            <a:off x="1016000" y="1066800"/>
            <a:ext cx="6096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1117600" y="1143004"/>
            <a:ext cx="58928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marL="0" indent="0" algn="l" eaLnBrk="1" latinLnBrk="0" hangingPunct="1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528967" y="954341"/>
            <a:ext cx="9144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6671556" y="936786"/>
            <a:ext cx="865632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7600" y="4800600"/>
            <a:ext cx="58928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0BC9A-EBF0-4E12-A1D3-DD221366B0A1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225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chemeClr val="bg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 descr="Close up of a light bulb"/>
          <p:cNvGrpSpPr/>
          <p:nvPr userDrawn="1"/>
        </p:nvGrpSpPr>
        <p:grpSpPr>
          <a:xfrm>
            <a:off x="0" y="0"/>
            <a:ext cx="12188952" cy="6858000"/>
            <a:chOff x="0" y="0"/>
            <a:chExt cx="12188952" cy="6858000"/>
          </a:xfrm>
        </p:grpSpPr>
        <p:sp>
          <p:nvSpPr>
            <p:cNvPr id="2" name="Rectangle 1"/>
            <p:cNvSpPr/>
            <p:nvPr userDrawn="1"/>
          </p:nvSpPr>
          <p:spPr>
            <a:xfrm>
              <a:off x="0" y="0"/>
              <a:ext cx="12188952" cy="6858000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3" name="Picture 2"/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445079" cy="6858000"/>
            </a:xfrm>
            <a:prstGeom prst="rect">
              <a:avLst/>
            </a:prstGeom>
          </p:spPr>
        </p:pic>
      </p:grp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914144" y="274638"/>
            <a:ext cx="999744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914144" y="1447800"/>
            <a:ext cx="999744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  <a:extLst/>
          </a:lstStyle>
          <a:p>
            <a:fld id="{7157590A-740B-4548-A79B-F8E5167210D0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tx1"/>
                </a:solidFill>
                <a:effectLst/>
              </a:defRPr>
            </a:lvl1pPr>
            <a:extLst/>
          </a:lstStyle>
          <a:p>
            <a:r>
              <a:rPr lang="en-US" dirty="0"/>
              <a:t>Add a footer</a:t>
            </a: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  <a:effectLst/>
              </a:defRPr>
            </a:lvl1pPr>
            <a:extLst/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4798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300" b="0" kern="1200">
          <a:solidFill>
            <a:schemeClr val="accent1"/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Middle and High School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200" dirty="0" err="1"/>
              <a:t>Powerpoint</a:t>
            </a: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2804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5F6323-37B4-4419-BF62-F467019D7C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12180" y="359898"/>
            <a:ext cx="5773420" cy="3732042"/>
          </a:xfrm>
        </p:spPr>
        <p:txBody>
          <a:bodyPr>
            <a:normAutofit/>
          </a:bodyPr>
          <a:lstStyle/>
          <a:p>
            <a:r>
              <a:rPr lang="en-US" sz="9600" dirty="0"/>
              <a:t>		</a:t>
            </a:r>
            <a:r>
              <a:rPr lang="en-US" sz="20000" dirty="0"/>
              <a:t>20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0F01BF-42B7-4657-A62E-9119874770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12180" y="6629400"/>
            <a:ext cx="5773420" cy="125730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5360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1275EE-0297-425D-B171-62F6B249929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Prefixes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E2E3D1-B92C-4D2F-BAB2-FEAE8FFEFC3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626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BC642B-1B03-4B74-892A-CFE37140E8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Prefixes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E94D9F-9C2B-4AD3-88D2-9DC27C210A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97330" y="1447800"/>
            <a:ext cx="10584180" cy="4800600"/>
          </a:xfrm>
        </p:spPr>
        <p:txBody>
          <a:bodyPr>
            <a:normAutofit/>
          </a:bodyPr>
          <a:lstStyle/>
          <a:p>
            <a:r>
              <a:rPr lang="en-US" sz="2400" dirty="0"/>
              <a:t>Prefixes- a word part added in front of a base word to change the meaning</a:t>
            </a:r>
          </a:p>
          <a:p>
            <a:r>
              <a:rPr lang="en-US" sz="2400" b="1" i="1" u="sng" dirty="0"/>
              <a:t>Prefix	Meaning		Examples___			Define_</a:t>
            </a:r>
          </a:p>
          <a:p>
            <a:pPr lvl="1"/>
            <a:r>
              <a:rPr lang="en-US" sz="2400" dirty="0"/>
              <a:t>re-	again			re + write = rewrite 	 </a:t>
            </a:r>
            <a:r>
              <a:rPr lang="en-US" sz="2400" u="sng" dirty="0"/>
              <a:t>write again</a:t>
            </a:r>
            <a:r>
              <a:rPr lang="en-US" sz="2400" dirty="0"/>
              <a:t>	</a:t>
            </a:r>
          </a:p>
          <a:p>
            <a:pPr lvl="1"/>
            <a:r>
              <a:rPr lang="en-US" sz="2400" dirty="0"/>
              <a:t>un-	not			un + kind = unkind		 </a:t>
            </a:r>
            <a:r>
              <a:rPr lang="en-US" sz="2400" u="sng" dirty="0"/>
              <a:t>not kind</a:t>
            </a:r>
          </a:p>
          <a:p>
            <a:pPr lvl="1"/>
            <a:r>
              <a:rPr lang="en-US" sz="2400" dirty="0"/>
              <a:t>pre-	before		pre + made = premade	</a:t>
            </a:r>
            <a:r>
              <a:rPr lang="en-US" sz="2400" u="sng" dirty="0"/>
              <a:t>already made</a:t>
            </a:r>
          </a:p>
          <a:p>
            <a:pPr lvl="1"/>
            <a:r>
              <a:rPr lang="en-US" sz="2400" dirty="0"/>
              <a:t>dis-	not, opposite of	dis + honest = dishonest	</a:t>
            </a:r>
            <a:r>
              <a:rPr lang="en-US" sz="2400" u="sng" dirty="0"/>
              <a:t>not honest</a:t>
            </a:r>
          </a:p>
          <a:p>
            <a:pPr lvl="1"/>
            <a:r>
              <a:rPr lang="en-US" sz="2400" dirty="0" err="1"/>
              <a:t>im</a:t>
            </a:r>
            <a:r>
              <a:rPr lang="en-US" sz="2400" dirty="0"/>
              <a:t>-	not, opposite of	</a:t>
            </a:r>
            <a:r>
              <a:rPr lang="en-US" sz="2400" dirty="0" err="1"/>
              <a:t>im</a:t>
            </a:r>
            <a:r>
              <a:rPr lang="en-US" sz="2400" dirty="0"/>
              <a:t> + polite = impolite	</a:t>
            </a:r>
            <a:r>
              <a:rPr lang="en-US" sz="2400" u="sng" dirty="0"/>
              <a:t>not polite</a:t>
            </a:r>
          </a:p>
          <a:p>
            <a:pPr lvl="1"/>
            <a:r>
              <a:rPr lang="en-US" sz="2400" dirty="0"/>
              <a:t>non-	not			non + sense = nonsense	</a:t>
            </a:r>
            <a:r>
              <a:rPr lang="en-US" sz="2000" b="1" u="sng" dirty="0"/>
              <a:t>not make sense</a:t>
            </a:r>
            <a:r>
              <a:rPr lang="en-US" sz="2000" dirty="0"/>
              <a:t>              </a:t>
            </a:r>
            <a:r>
              <a:rPr lang="en-US" sz="2400" dirty="0"/>
              <a:t>                                                                                               </a:t>
            </a:r>
            <a:endParaRPr lang="en-US" sz="2400" u="sng" dirty="0"/>
          </a:p>
          <a:p>
            <a:pPr lvl="1"/>
            <a:r>
              <a:rPr lang="en-US" sz="2400" dirty="0"/>
              <a:t>mis-	wrong, bad		mis + behave = misbehave  </a:t>
            </a:r>
            <a:r>
              <a:rPr lang="en-US" sz="2000" b="1" u="sng" dirty="0"/>
              <a:t>not behaving</a:t>
            </a:r>
            <a:r>
              <a:rPr lang="en-US" sz="2400" dirty="0"/>
              <a:t>                              	                                           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855219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D8C8B1-157B-472B-949B-4A012A9AB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Prefixes  Practice 1 - Fill in the blank by connecting the prefix and word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39B418-3759-4C00-933E-E11109571E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82296" indent="0">
              <a:buNone/>
            </a:pPr>
            <a:r>
              <a:rPr lang="en-US" b="1" i="1" u="sng" dirty="0"/>
              <a:t>Prefix			Meaning</a:t>
            </a:r>
          </a:p>
          <a:p>
            <a:pPr marL="82296" indent="0">
              <a:buNone/>
            </a:pPr>
            <a:r>
              <a:rPr lang="en-US" sz="2800" dirty="0"/>
              <a:t>anti-				against			</a:t>
            </a:r>
          </a:p>
          <a:p>
            <a:pPr marL="82296" indent="0">
              <a:buNone/>
            </a:pPr>
            <a:r>
              <a:rPr lang="en-US" sz="2800" dirty="0"/>
              <a:t>auto-			of or by oneself		</a:t>
            </a:r>
          </a:p>
          <a:p>
            <a:pPr marL="82296" indent="0">
              <a:buNone/>
            </a:pPr>
            <a:r>
              <a:rPr lang="en-US" sz="2800" dirty="0"/>
              <a:t>bi-				two, twice			</a:t>
            </a:r>
          </a:p>
          <a:p>
            <a:pPr marL="82296" indent="0">
              <a:buNone/>
            </a:pPr>
            <a:r>
              <a:rPr lang="en-US" sz="2800" dirty="0"/>
              <a:t>ex-				former		</a:t>
            </a:r>
          </a:p>
          <a:p>
            <a:pPr marL="82296" indent="0">
              <a:buNone/>
            </a:pPr>
            <a:r>
              <a:rPr lang="en-US" sz="2800" dirty="0"/>
              <a:t>micro-			small				</a:t>
            </a:r>
          </a:p>
          <a:p>
            <a:pPr marL="82296" indent="0">
              <a:buNone/>
            </a:pPr>
            <a:r>
              <a:rPr lang="en-US" sz="2800" dirty="0"/>
              <a:t>mis-				badly, wrong		</a:t>
            </a:r>
          </a:p>
          <a:p>
            <a:pPr marL="82296" indent="0">
              <a:buNone/>
            </a:pPr>
            <a:r>
              <a:rPr lang="en-US" sz="2800" dirty="0"/>
              <a:t>multi-			many		</a:t>
            </a:r>
          </a:p>
          <a:p>
            <a:pPr marL="82296" indent="0">
              <a:buNone/>
            </a:pPr>
            <a:r>
              <a:rPr lang="en-US" sz="2800" dirty="0"/>
              <a:t>over				too much			</a:t>
            </a:r>
          </a:p>
          <a:p>
            <a:pPr marL="82296" indent="0">
              <a:buNone/>
            </a:pPr>
            <a:r>
              <a:rPr lang="en-US" sz="2800" dirty="0"/>
              <a:t>re-				again or back		</a:t>
            </a:r>
          </a:p>
          <a:p>
            <a:pPr marL="82296" indent="0">
              <a:buNone/>
            </a:pPr>
            <a:r>
              <a:rPr lang="en-US" sz="2800" dirty="0"/>
              <a:t>sub-				under			</a:t>
            </a:r>
          </a:p>
          <a:p>
            <a:pPr marL="82296" indent="0">
              <a:buNone/>
            </a:pPr>
            <a:r>
              <a:rPr lang="en-US" sz="2800" dirty="0"/>
              <a:t>under-			not enough		</a:t>
            </a:r>
          </a:p>
        </p:txBody>
      </p:sp>
    </p:spTree>
    <p:extLst>
      <p:ext uri="{BB962C8B-B14F-4D97-AF65-F5344CB8AC3E}">
        <p14:creationId xmlns:p14="http://schemas.microsoft.com/office/powerpoint/2010/main" val="562096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2ABA9C-A543-4E7C-A35B-2C6A46C856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 with Prefixes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590BC5-70DF-4500-8538-B233B15584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82296" indent="0">
              <a:buNone/>
            </a:pPr>
            <a:r>
              <a:rPr lang="en-US" b="1" i="1" dirty="0"/>
              <a:t>	Prefix + word					Definition</a:t>
            </a:r>
          </a:p>
          <a:p>
            <a:pPr marL="82296" indent="0">
              <a:buNone/>
            </a:pPr>
            <a:r>
              <a:rPr lang="en-US" dirty="0"/>
              <a:t>	</a:t>
            </a:r>
          </a:p>
          <a:p>
            <a:pPr marL="82296" indent="0">
              <a:buNone/>
            </a:pPr>
            <a:r>
              <a:rPr lang="en-US" dirty="0"/>
              <a:t>	anti + war  =_</a:t>
            </a:r>
            <a:r>
              <a:rPr lang="en-US" u="sng" dirty="0"/>
              <a:t>antiwar</a:t>
            </a:r>
            <a:r>
              <a:rPr lang="en-US" dirty="0"/>
              <a:t>		</a:t>
            </a:r>
            <a:r>
              <a:rPr lang="en-US" u="sng" dirty="0"/>
              <a:t>_____your against war</a:t>
            </a:r>
            <a:r>
              <a:rPr lang="en-US" dirty="0"/>
              <a:t>	</a:t>
            </a:r>
          </a:p>
          <a:p>
            <a:pPr marL="82296" indent="0">
              <a:buNone/>
            </a:pPr>
            <a:r>
              <a:rPr lang="en-US" dirty="0"/>
              <a:t>	auto + graph =________		_______________________</a:t>
            </a:r>
          </a:p>
          <a:p>
            <a:pPr marL="82296" indent="0">
              <a:buNone/>
            </a:pPr>
            <a:r>
              <a:rPr lang="en-US" dirty="0"/>
              <a:t>	bi + cycle=_____________		_______________________</a:t>
            </a:r>
          </a:p>
          <a:p>
            <a:pPr marL="82296" indent="0">
              <a:buNone/>
            </a:pPr>
            <a:r>
              <a:rPr lang="en-US" dirty="0"/>
              <a:t>	ex + wife=______________		_______________________</a:t>
            </a:r>
          </a:p>
          <a:p>
            <a:pPr marL="82296" indent="0">
              <a:buNone/>
            </a:pPr>
            <a:r>
              <a:rPr lang="en-US" dirty="0"/>
              <a:t>	micro + wave=_________		_______________________</a:t>
            </a:r>
          </a:p>
          <a:p>
            <a:pPr marL="82296" indent="0">
              <a:buNone/>
            </a:pPr>
            <a:r>
              <a:rPr lang="en-US" dirty="0"/>
              <a:t>	mis + understand=______		_______________________</a:t>
            </a:r>
          </a:p>
          <a:p>
            <a:pPr marL="82296" indent="0">
              <a:buNone/>
            </a:pPr>
            <a:r>
              <a:rPr lang="en-US" dirty="0"/>
              <a:t>	multi + purpose=________		_______________________</a:t>
            </a:r>
          </a:p>
          <a:p>
            <a:pPr marL="82296" indent="0">
              <a:buNone/>
            </a:pPr>
            <a:r>
              <a:rPr lang="en-US" dirty="0"/>
              <a:t>	over + sleep=___________		_______________________</a:t>
            </a:r>
          </a:p>
          <a:p>
            <a:pPr marL="82296" indent="0">
              <a:buNone/>
            </a:pPr>
            <a:r>
              <a:rPr lang="en-US" dirty="0"/>
              <a:t>	re + place=_____________		_______________________</a:t>
            </a:r>
          </a:p>
          <a:p>
            <a:pPr marL="82296" indent="0">
              <a:buNone/>
            </a:pPr>
            <a:r>
              <a:rPr lang="en-US" dirty="0"/>
              <a:t>	sub + marine=__________		_______________________</a:t>
            </a:r>
          </a:p>
          <a:p>
            <a:pPr marL="82296" indent="0">
              <a:buNone/>
            </a:pPr>
            <a:r>
              <a:rPr lang="en-US" dirty="0"/>
              <a:t>	under + worked=________		_______________________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2808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dea design template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 dirty="0"/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Idea design slides.potx" id="{DF01E6A4-6AA1-422C-B26D-6A4BADE1B013}" vid="{6A88D988-B038-48EA-B513-AE1D8F325C3E}"/>
    </a:ext>
  </a:extLst>
</a:theme>
</file>

<file path=ppt/theme/theme2.xml><?xml version="1.0" encoding="utf-8"?>
<a:theme xmlns:a="http://schemas.openxmlformats.org/drawingml/2006/main" name="Office Theme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Idea design slides(2)</Template>
  <TotalTime>4</TotalTime>
  <Words>42</Words>
  <Application>Microsoft Office PowerPoint</Application>
  <PresentationFormat>Widescreen</PresentationFormat>
  <Paragraphs>42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Century Gothic</vt:lpstr>
      <vt:lpstr>Verdana</vt:lpstr>
      <vt:lpstr>Wingdings 2</vt:lpstr>
      <vt:lpstr>Idea design template</vt:lpstr>
      <vt:lpstr>Middle and High School</vt:lpstr>
      <vt:lpstr>  20</vt:lpstr>
      <vt:lpstr>Prefixes</vt:lpstr>
      <vt:lpstr>Prefixes</vt:lpstr>
      <vt:lpstr>Prefixes  Practice 1 - Fill in the blank by connecting the prefix and word</vt:lpstr>
      <vt:lpstr>Practice  with Prefixes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Layout</dc:title>
  <dc:creator>Susan De La Fuente</dc:creator>
  <cp:lastModifiedBy>Susan De La Fuente</cp:lastModifiedBy>
  <cp:revision>2</cp:revision>
  <dcterms:created xsi:type="dcterms:W3CDTF">2018-05-07T14:22:17Z</dcterms:created>
  <dcterms:modified xsi:type="dcterms:W3CDTF">2018-05-07T21:02:27Z</dcterms:modified>
</cp:coreProperties>
</file>