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69" r:id="rId10"/>
    <p:sldId id="270" r:id="rId11"/>
    <p:sldId id="271" r:id="rId12"/>
    <p:sldId id="272" r:id="rId13"/>
    <p:sldId id="261" r:id="rId14"/>
    <p:sldId id="262"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513BC7CB-6CF8-408C-83BD-DEB75CDF5D11}" type="datetimeFigureOut">
              <a:rPr lang="es-MX" smtClean="0"/>
              <a:t>08/05/2022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260896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13BC7CB-6CF8-408C-83BD-DEB75CDF5D11}" type="datetimeFigureOut">
              <a:rPr lang="es-MX" smtClean="0"/>
              <a:t>08/05/2022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4105443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13BC7CB-6CF8-408C-83BD-DEB75CDF5D11}" type="datetimeFigureOut">
              <a:rPr lang="es-MX" smtClean="0"/>
              <a:t>08/05/2022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354193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513BC7CB-6CF8-408C-83BD-DEB75CDF5D11}" type="datetimeFigureOut">
              <a:rPr lang="es-MX" smtClean="0"/>
              <a:t>08/05/2022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248593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13BC7CB-6CF8-408C-83BD-DEB75CDF5D11}" type="datetimeFigureOut">
              <a:rPr lang="es-MX" smtClean="0"/>
              <a:t>08/05/2022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61819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513BC7CB-6CF8-408C-83BD-DEB75CDF5D11}" type="datetimeFigureOut">
              <a:rPr lang="es-MX" smtClean="0"/>
              <a:t>08/05/2022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42062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513BC7CB-6CF8-408C-83BD-DEB75CDF5D11}" type="datetimeFigureOut">
              <a:rPr lang="es-MX" smtClean="0"/>
              <a:t>08/05/2022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273903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513BC7CB-6CF8-408C-83BD-DEB75CDF5D11}" type="datetimeFigureOut">
              <a:rPr lang="es-MX" smtClean="0"/>
              <a:t>08/05/2022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15417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13BC7CB-6CF8-408C-83BD-DEB75CDF5D11}" type="datetimeFigureOut">
              <a:rPr lang="es-MX" smtClean="0"/>
              <a:t>08/05/2022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2491237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13BC7CB-6CF8-408C-83BD-DEB75CDF5D11}" type="datetimeFigureOut">
              <a:rPr lang="es-MX" smtClean="0"/>
              <a:t>08/05/2022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3709336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13BC7CB-6CF8-408C-83BD-DEB75CDF5D11}" type="datetimeFigureOut">
              <a:rPr lang="es-MX" smtClean="0"/>
              <a:t>08/05/2022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6C8181-5149-44A1-A66E-D191F79ABF58}" type="slidenum">
              <a:rPr lang="es-MX" smtClean="0"/>
              <a:t>‹Nº›</a:t>
            </a:fld>
            <a:endParaRPr lang="es-MX"/>
          </a:p>
        </p:txBody>
      </p:sp>
    </p:spTree>
    <p:extLst>
      <p:ext uri="{BB962C8B-B14F-4D97-AF65-F5344CB8AC3E}">
        <p14:creationId xmlns:p14="http://schemas.microsoft.com/office/powerpoint/2010/main" val="3416428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BC7CB-6CF8-408C-83BD-DEB75CDF5D11}" type="datetimeFigureOut">
              <a:rPr lang="es-MX" smtClean="0"/>
              <a:t>08/05/2022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6C8181-5149-44A1-A66E-D191F79ABF58}" type="slidenum">
              <a:rPr lang="es-MX" smtClean="0"/>
              <a:t>‹Nº›</a:t>
            </a:fld>
            <a:endParaRPr lang="es-MX"/>
          </a:p>
        </p:txBody>
      </p:sp>
    </p:spTree>
    <p:extLst>
      <p:ext uri="{BB962C8B-B14F-4D97-AF65-F5344CB8AC3E}">
        <p14:creationId xmlns:p14="http://schemas.microsoft.com/office/powerpoint/2010/main" val="13883971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comparadas</a:t>
            </a:r>
          </a:p>
        </p:txBody>
      </p:sp>
      <p:sp>
        <p:nvSpPr>
          <p:cNvPr id="7" name="CuadroTexto 6">
            <a:extLst>
              <a:ext uri="{FF2B5EF4-FFF2-40B4-BE49-F238E27FC236}">
                <a16:creationId xmlns=""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a:t>
            </a:r>
            <a:r>
              <a:rPr lang="es-MX" sz="2400" b="1" dirty="0" smtClean="0">
                <a:latin typeface="Arial" panose="020B0604020202020204" pitchFamily="34" charset="0"/>
                <a:ea typeface="Lato" panose="020F0502020204030203" pitchFamily="34" charset="0"/>
                <a:cs typeface="Arial" panose="020B0604020202020204" pitchFamily="34" charset="0"/>
              </a:rPr>
              <a:t>9: </a:t>
            </a:r>
            <a:endParaRPr lang="es-MX" sz="2400" b="1" dirty="0" smtClean="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endParaRPr lang="es-MX" sz="2400" b="1" dirty="0" smtClean="0">
              <a:latin typeface="Arial" panose="020B0604020202020204" pitchFamily="34" charset="0"/>
              <a:ea typeface="Lato" panose="020F0502020204030203" pitchFamily="34" charset="0"/>
              <a:cs typeface="Arial" panose="020B0604020202020204" pitchFamily="34" charset="0"/>
            </a:endParaRP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PENTECOSTALES UNITARIOS</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2427139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1981200" y="1934599"/>
            <a:ext cx="8229600" cy="5361459"/>
          </a:xfrm>
        </p:spPr>
        <p:txBody>
          <a:bodyPr>
            <a:normAutofit/>
          </a:bodyPr>
          <a:lstStyle/>
          <a:p>
            <a:pPr algn="just"/>
            <a:r>
              <a:rPr lang="es-MX" dirty="0">
                <a:latin typeface="Times New Roman" panose="02020603050405020304" pitchFamily="18" charset="0"/>
                <a:cs typeface="Times New Roman" panose="02020603050405020304" pitchFamily="18" charset="0"/>
              </a:rPr>
              <a:t>Lo que ellos enseñan es que Dios es una única persona, que se "manifestó como el Padre en la creación y del Hijo, y también como el Hijo de nuestra redención, y como el Espíritu Santo de nuestra regeneración." En otras palabras, este grupo herético afirma que Dios se reveló y se revela a Sí mismo como el Padre del Antiguo Testamento, como el Hijo durante el ministerio de Jesús en la tierra, y ahora como el Espíritu Santo después de la ascensión de Cristo.</a:t>
            </a:r>
          </a:p>
        </p:txBody>
      </p:sp>
    </p:spTree>
    <p:extLst>
      <p:ext uri="{BB962C8B-B14F-4D97-AF65-F5344CB8AC3E}">
        <p14:creationId xmlns:p14="http://schemas.microsoft.com/office/powerpoint/2010/main" val="3000197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3490358" y="1825625"/>
            <a:ext cx="5211285"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7758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255494" y="242047"/>
            <a:ext cx="9955306" cy="882697"/>
          </a:xfrm>
        </p:spPr>
        <p:txBody>
          <a:bodyPr>
            <a:normAutofit fontScale="90000"/>
          </a:bodyPr>
          <a:lstStyle/>
          <a:p>
            <a:pPr algn="ctr"/>
            <a:r>
              <a:rPr lang="es-MX" dirty="0" smtClean="0">
                <a:latin typeface="Times New Roman" panose="02020603050405020304" pitchFamily="18" charset="0"/>
                <a:cs typeface="Times New Roman" panose="02020603050405020304" pitchFamily="18" charset="0"/>
              </a:rPr>
              <a:t>Versículos con los que podemos defender la doctrina de la trinidad </a:t>
            </a:r>
            <a:endParaRPr lang="es-MX"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85365" y="1932440"/>
            <a:ext cx="8229600" cy="4785395"/>
          </a:xfrm>
        </p:spPr>
        <p:txBody>
          <a:bodyPr>
            <a:normAutofit/>
          </a:bodyPr>
          <a:lstStyle/>
          <a:p>
            <a:r>
              <a:rPr lang="es-MX" sz="2400" dirty="0">
                <a:latin typeface="Times New Roman" panose="02020603050405020304" pitchFamily="18" charset="0"/>
                <a:cs typeface="Times New Roman" panose="02020603050405020304" pitchFamily="18" charset="0"/>
              </a:rPr>
              <a:t>Juan 1:1, que declara que el Verbo estaba con Dios y era Dios a la vez</a:t>
            </a:r>
            <a:r>
              <a:rPr lang="es-MX" sz="2400" dirty="0">
                <a:latin typeface="Times New Roman" panose="02020603050405020304" pitchFamily="18" charset="0"/>
                <a:cs typeface="Times New Roman" panose="02020603050405020304" pitchFamily="18" charset="0"/>
              </a:rPr>
              <a:t>.</a:t>
            </a:r>
          </a:p>
          <a:p>
            <a:r>
              <a:rPr lang="es-MX" sz="2400" dirty="0">
                <a:latin typeface="Times New Roman" panose="02020603050405020304" pitchFamily="18" charset="0"/>
                <a:cs typeface="Times New Roman" panose="02020603050405020304" pitchFamily="18" charset="0"/>
              </a:rPr>
              <a:t>Colosenses 1:16-17, 1 Corintios 8:6 y Hebreos 1:2–10, que también dejan en claro que Jesús el Hijo creó el universo. Estos versículos son sumamente difíciles para los pentecostales </a:t>
            </a:r>
            <a:r>
              <a:rPr lang="es-MX" sz="2400" dirty="0" err="1">
                <a:latin typeface="Times New Roman" panose="02020603050405020304" pitchFamily="18" charset="0"/>
                <a:cs typeface="Times New Roman" panose="02020603050405020304" pitchFamily="18" charset="0"/>
              </a:rPr>
              <a:t>unicitarios</a:t>
            </a:r>
            <a:r>
              <a:rPr lang="es-MX" sz="2400" dirty="0">
                <a:latin typeface="Times New Roman" panose="02020603050405020304" pitchFamily="18" charset="0"/>
                <a:cs typeface="Times New Roman" panose="02020603050405020304" pitchFamily="18" charset="0"/>
              </a:rPr>
              <a:t>. </a:t>
            </a:r>
          </a:p>
          <a:p>
            <a:r>
              <a:rPr lang="es-MX" sz="2400" dirty="0">
                <a:latin typeface="Times New Roman" panose="02020603050405020304" pitchFamily="18" charset="0"/>
                <a:cs typeface="Times New Roman" panose="02020603050405020304" pitchFamily="18" charset="0"/>
              </a:rPr>
              <a:t> </a:t>
            </a:r>
            <a:r>
              <a:rPr lang="es-MX" sz="2400" dirty="0">
                <a:latin typeface="Times New Roman" panose="02020603050405020304" pitchFamily="18" charset="0"/>
                <a:cs typeface="Times New Roman" panose="02020603050405020304" pitchFamily="18" charset="0"/>
              </a:rPr>
              <a:t>Juan </a:t>
            </a:r>
            <a:r>
              <a:rPr lang="es-MX" sz="2400" dirty="0">
                <a:latin typeface="Times New Roman" panose="02020603050405020304" pitchFamily="18" charset="0"/>
                <a:cs typeface="Times New Roman" panose="02020603050405020304" pitchFamily="18" charset="0"/>
              </a:rPr>
              <a:t>17, Mateo 11:25, Lucas 5:16, etc., en que Cristo ora al Padre</a:t>
            </a:r>
            <a:r>
              <a:rPr lang="es-MX" sz="2400" dirty="0">
                <a:latin typeface="Times New Roman" panose="02020603050405020304" pitchFamily="18" charset="0"/>
                <a:cs typeface="Times New Roman" panose="02020603050405020304" pitchFamily="18" charset="0"/>
              </a:rPr>
              <a:t>.</a:t>
            </a:r>
          </a:p>
          <a:p>
            <a:r>
              <a:rPr lang="es-MX" sz="2400" dirty="0">
                <a:latin typeface="Times New Roman" panose="02020603050405020304" pitchFamily="18" charset="0"/>
                <a:cs typeface="Times New Roman" panose="02020603050405020304" pitchFamily="18" charset="0"/>
              </a:rPr>
              <a:t>Mateo 3:16-17, Juan 12:28-30, Mateo 17:5, etc., que más aun reafirman el argumento de arriba, ya que el Padre en estos pasajes habla al Hijo.</a:t>
            </a:r>
          </a:p>
        </p:txBody>
      </p:sp>
    </p:spTree>
    <p:extLst>
      <p:ext uri="{BB962C8B-B14F-4D97-AF65-F5344CB8AC3E}">
        <p14:creationId xmlns:p14="http://schemas.microsoft.com/office/powerpoint/2010/main" val="1701375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390606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2121474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Pentecostales unitarios</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2371866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686300" y="0"/>
            <a:ext cx="2819400" cy="1571367"/>
          </a:xfrm>
        </p:spPr>
        <p:txBody>
          <a:bodyPr/>
          <a:lstStyle/>
          <a:p>
            <a:r>
              <a:rPr lang="es-MX" dirty="0" smtClean="0">
                <a:latin typeface="Times New Roman" panose="02020603050405020304" pitchFamily="18" charset="0"/>
                <a:cs typeface="Times New Roman" panose="02020603050405020304" pitchFamily="18" charset="0"/>
              </a:rPr>
              <a:t>HISTORIA</a:t>
            </a:r>
            <a:endParaRPr lang="es-MX"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58380" y="1788460"/>
            <a:ext cx="8075240" cy="5714999"/>
          </a:xfrm>
        </p:spPr>
        <p:txBody>
          <a:bodyPr/>
          <a:lstStyle/>
          <a:p>
            <a:r>
              <a:rPr lang="es-MX" dirty="0">
                <a:latin typeface="Times New Roman" panose="02020603050405020304" pitchFamily="18" charset="0"/>
                <a:cs typeface="Times New Roman" panose="02020603050405020304" pitchFamily="18" charset="0"/>
              </a:rPr>
              <a:t>N</a:t>
            </a:r>
            <a:r>
              <a:rPr lang="es-MX" dirty="0">
                <a:latin typeface="Times New Roman" panose="02020603050405020304" pitchFamily="18" charset="0"/>
                <a:cs typeface="Times New Roman" panose="02020603050405020304" pitchFamily="18" charset="0"/>
              </a:rPr>
              <a:t>ació en estados unidos  como un movimiento religioso conocido como pentecostalismo </a:t>
            </a:r>
            <a:r>
              <a:rPr lang="es-MX" dirty="0" err="1">
                <a:latin typeface="Times New Roman" panose="02020603050405020304" pitchFamily="18" charset="0"/>
                <a:cs typeface="Times New Roman" panose="02020603050405020304" pitchFamily="18" charset="0"/>
              </a:rPr>
              <a:t>unicista</a:t>
            </a:r>
            <a:r>
              <a:rPr lang="es-MX" dirty="0">
                <a:latin typeface="Times New Roman" panose="02020603050405020304" pitchFamily="18" charset="0"/>
                <a:cs typeface="Times New Roman" panose="02020603050405020304" pitchFamily="18" charset="0"/>
              </a:rPr>
              <a:t> o de solo Jesús.</a:t>
            </a:r>
          </a:p>
          <a:p>
            <a:r>
              <a:rPr lang="es-MX" dirty="0">
                <a:latin typeface="Times New Roman" panose="02020603050405020304" pitchFamily="18" charset="0"/>
                <a:cs typeface="Times New Roman" panose="02020603050405020304" pitchFamily="18" charset="0"/>
              </a:rPr>
              <a:t>El impulso que causo el arranque de lo que pronto vendría a llamarse «</a:t>
            </a:r>
            <a:r>
              <a:rPr lang="es-MX" dirty="0" err="1">
                <a:latin typeface="Times New Roman" panose="02020603050405020304" pitchFamily="18" charset="0"/>
                <a:cs typeface="Times New Roman" panose="02020603050405020304" pitchFamily="18" charset="0"/>
              </a:rPr>
              <a:t>unicista</a:t>
            </a:r>
            <a:r>
              <a:rPr lang="es-MX" dirty="0">
                <a:latin typeface="Times New Roman" panose="02020603050405020304" pitchFamily="18" charset="0"/>
                <a:cs typeface="Times New Roman" panose="02020603050405020304" pitchFamily="18" charset="0"/>
              </a:rPr>
              <a:t>»(ingles: </a:t>
            </a:r>
            <a:r>
              <a:rPr lang="es-MX" dirty="0" err="1">
                <a:latin typeface="Times New Roman" panose="02020603050405020304" pitchFamily="18" charset="0"/>
                <a:cs typeface="Times New Roman" panose="02020603050405020304" pitchFamily="18" charset="0"/>
              </a:rPr>
              <a:t>oneness</a:t>
            </a:r>
            <a:r>
              <a:rPr lang="es-MX" dirty="0">
                <a:latin typeface="Times New Roman" panose="02020603050405020304" pitchFamily="18" charset="0"/>
                <a:cs typeface="Times New Roman" panose="02020603050405020304" pitchFamily="18" charset="0"/>
              </a:rPr>
              <a:t>) o solo Jesús , fue un campamento realizado en 1913  en Arroyo Seco, en las afueras de Los Ángeles.</a:t>
            </a:r>
          </a:p>
          <a:p>
            <a:endParaRPr lang="es-MX" dirty="0" smtClean="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7754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1981200" y="1951947"/>
            <a:ext cx="8229600" cy="5505475"/>
          </a:xfrm>
        </p:spPr>
        <p:txBody>
          <a:bodyPr>
            <a:normAutofit/>
          </a:bodyPr>
          <a:lstStyle/>
          <a:p>
            <a:r>
              <a:rPr lang="es-MX" dirty="0">
                <a:latin typeface="Times New Roman" panose="02020603050405020304" pitchFamily="18" charset="0"/>
                <a:cs typeface="Times New Roman" panose="02020603050405020304" pitchFamily="18" charset="0"/>
              </a:rPr>
              <a:t>Quien empezó con este pensamiento fue E. </a:t>
            </a:r>
            <a:r>
              <a:rPr lang="es-MX" dirty="0" err="1">
                <a:latin typeface="Times New Roman" panose="02020603050405020304" pitchFamily="18" charset="0"/>
                <a:cs typeface="Times New Roman" panose="02020603050405020304" pitchFamily="18" charset="0"/>
              </a:rPr>
              <a:t>McAlister</a:t>
            </a:r>
            <a:r>
              <a:rPr lang="es-MX" dirty="0">
                <a:latin typeface="Times New Roman" panose="02020603050405020304" pitchFamily="18" charset="0"/>
                <a:cs typeface="Times New Roman" panose="02020603050405020304" pitchFamily="18" charset="0"/>
              </a:rPr>
              <a:t>. En una reunión de bautismos  dejo caer la observación de que los apóstoles siempre bautizaban en el nombre de Jesús  y que las palabras Padre, Hijo y Espíritu santo, nunca se utilizaron en el bautismo cristiano .</a:t>
            </a:r>
          </a:p>
          <a:p>
            <a:r>
              <a:rPr lang="es-MX" dirty="0">
                <a:latin typeface="Times New Roman" panose="02020603050405020304" pitchFamily="18" charset="0"/>
                <a:cs typeface="Times New Roman" panose="02020603050405020304" pitchFamily="18" charset="0"/>
              </a:rPr>
              <a:t>Esto conmovió a muchos predicadores que estaban alrededor del campamento, cuando se dio cuenta de que su pensamiento tenia connotaciones heréticas intento clarificar lo que había querido decir, pero sus palabras ya habían surgido efecto.</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2115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1631577" y="1136501"/>
            <a:ext cx="8229600" cy="5721499"/>
          </a:xfrm>
        </p:spPr>
        <p:txBody>
          <a:bodyPr>
            <a:normAutofit/>
          </a:bodyPr>
          <a:lstStyle/>
          <a:p>
            <a:r>
              <a:rPr lang="es-MX" dirty="0">
                <a:latin typeface="Times New Roman" panose="02020603050405020304" pitchFamily="18" charset="0"/>
                <a:cs typeface="Times New Roman" panose="02020603050405020304" pitchFamily="18" charset="0"/>
              </a:rPr>
              <a:t>Algunos de sus seguidores fueron :</a:t>
            </a:r>
          </a:p>
          <a:p>
            <a:r>
              <a:rPr lang="es-MX" dirty="0">
                <a:latin typeface="Times New Roman" panose="02020603050405020304" pitchFamily="18" charset="0"/>
                <a:cs typeface="Times New Roman" panose="02020603050405020304" pitchFamily="18" charset="0"/>
              </a:rPr>
              <a:t>John </a:t>
            </a:r>
            <a:r>
              <a:rPr lang="es-MX" dirty="0" err="1">
                <a:latin typeface="Times New Roman" panose="02020603050405020304" pitchFamily="18" charset="0"/>
                <a:cs typeface="Times New Roman" panose="02020603050405020304" pitchFamily="18" charset="0"/>
              </a:rPr>
              <a:t>Sheppe</a:t>
            </a:r>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Frank </a:t>
            </a:r>
            <a:r>
              <a:rPr lang="es-MX" dirty="0" err="1">
                <a:latin typeface="Times New Roman" panose="02020603050405020304" pitchFamily="18" charset="0"/>
                <a:cs typeface="Times New Roman" panose="02020603050405020304" pitchFamily="18" charset="0"/>
              </a:rPr>
              <a:t>J.Ewart</a:t>
            </a:r>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Howard </a:t>
            </a:r>
            <a:r>
              <a:rPr lang="es-MX" dirty="0" err="1">
                <a:latin typeface="Times New Roman" panose="02020603050405020304" pitchFamily="18" charset="0"/>
                <a:cs typeface="Times New Roman" panose="02020603050405020304" pitchFamily="18" charset="0"/>
              </a:rPr>
              <a:t>Goss</a:t>
            </a:r>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Andrew </a:t>
            </a:r>
            <a:r>
              <a:rPr lang="es-MX" dirty="0" err="1">
                <a:latin typeface="Times New Roman" panose="02020603050405020304" pitchFamily="18" charset="0"/>
                <a:cs typeface="Times New Roman" panose="02020603050405020304" pitchFamily="18" charset="0"/>
              </a:rPr>
              <a:t>Urshan</a:t>
            </a:r>
            <a:endParaRPr lang="es-MX" dirty="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Hasta este momento Mateo 28:19 y hechos 2:38 eran formulas bautismales intercambiables.</a:t>
            </a:r>
          </a:p>
          <a:p>
            <a:r>
              <a:rPr lang="es-MX" dirty="0">
                <a:latin typeface="Times New Roman" panose="02020603050405020304" pitchFamily="18" charset="0"/>
                <a:cs typeface="Times New Roman" panose="02020603050405020304" pitchFamily="18" charset="0"/>
              </a:rPr>
              <a:t>A través de la influencia de </a:t>
            </a:r>
            <a:r>
              <a:rPr lang="es-MX" dirty="0" err="1">
                <a:latin typeface="Times New Roman" panose="02020603050405020304" pitchFamily="18" charset="0"/>
                <a:cs typeface="Times New Roman" panose="02020603050405020304" pitchFamily="18" charset="0"/>
              </a:rPr>
              <a:t>E</a:t>
            </a:r>
            <a:r>
              <a:rPr lang="es-MX" dirty="0" err="1">
                <a:latin typeface="Times New Roman" panose="02020603050405020304" pitchFamily="18" charset="0"/>
                <a:cs typeface="Times New Roman" panose="02020603050405020304" pitchFamily="18" charset="0"/>
              </a:rPr>
              <a:t>ward</a:t>
            </a:r>
            <a:r>
              <a:rPr lang="es-MX" dirty="0">
                <a:latin typeface="Times New Roman" panose="02020603050405020304" pitchFamily="18" charset="0"/>
                <a:cs typeface="Times New Roman" panose="02020603050405020304" pitchFamily="18" charset="0"/>
              </a:rPr>
              <a:t> el Bautismo tenia que realizarse exclusivamente «en el nombre de Jesús solo»</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32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1739153" y="1674332"/>
            <a:ext cx="8229600" cy="5433467"/>
          </a:xfrm>
        </p:spPr>
        <p:txBody>
          <a:bodyPr/>
          <a:lstStyle/>
          <a:p>
            <a:r>
              <a:rPr lang="es-MX" dirty="0">
                <a:latin typeface="Times New Roman" panose="02020603050405020304" pitchFamily="18" charset="0"/>
                <a:cs typeface="Times New Roman" panose="02020603050405020304" pitchFamily="18" charset="0"/>
              </a:rPr>
              <a:t>Para referirse al nuevo movimiento se usaron varios nombres :</a:t>
            </a:r>
          </a:p>
          <a:p>
            <a:r>
              <a:rPr lang="es-MX" dirty="0">
                <a:latin typeface="Times New Roman" panose="02020603050405020304" pitchFamily="18" charset="0"/>
                <a:cs typeface="Times New Roman" panose="02020603050405020304" pitchFamily="18" charset="0"/>
              </a:rPr>
              <a:t>La Nueva Declaración.</a:t>
            </a:r>
          </a:p>
          <a:p>
            <a:r>
              <a:rPr lang="es-MX" dirty="0">
                <a:latin typeface="Times New Roman" panose="02020603050405020304" pitchFamily="18" charset="0"/>
                <a:cs typeface="Times New Roman" panose="02020603050405020304" pitchFamily="18" charset="0"/>
              </a:rPr>
              <a:t>Solo Jesús (como se le conoce en España)</a:t>
            </a:r>
          </a:p>
          <a:p>
            <a:r>
              <a:rPr lang="es-MX" dirty="0">
                <a:latin typeface="Times New Roman" panose="02020603050405020304" pitchFamily="18" charset="0"/>
                <a:cs typeface="Times New Roman" panose="02020603050405020304" pitchFamily="18" charset="0"/>
              </a:rPr>
              <a:t>«Nombre de Jesús» «Apostólicos » «Pentecostalismo </a:t>
            </a:r>
            <a:r>
              <a:rPr lang="es-MX" dirty="0" err="1">
                <a:latin typeface="Times New Roman" panose="02020603050405020304" pitchFamily="18" charset="0"/>
                <a:cs typeface="Times New Roman" panose="02020603050405020304" pitchFamily="18" charset="0"/>
              </a:rPr>
              <a:t>Unicista</a:t>
            </a:r>
            <a:r>
              <a:rPr lang="es-MX" dirty="0">
                <a:latin typeface="Times New Roman" panose="02020603050405020304" pitchFamily="18" charset="0"/>
                <a:cs typeface="Times New Roman" panose="02020603050405020304" pitchFamily="18" charset="0"/>
              </a:rPr>
              <a:t>»</a:t>
            </a:r>
          </a:p>
          <a:p>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Estos niegan la trinidad.</a:t>
            </a:r>
          </a:p>
          <a:p>
            <a:endParaRPr lang="es-MX" dirty="0" smtClean="0">
              <a:latin typeface="Times New Roman" panose="02020603050405020304" pitchFamily="18" charset="0"/>
              <a:cs typeface="Times New Roman" panose="02020603050405020304" pitchFamily="18" charset="0"/>
            </a:endParaRPr>
          </a:p>
          <a:p>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6597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981200" y="261938"/>
            <a:ext cx="8229600" cy="1143000"/>
          </a:xfrm>
        </p:spPr>
        <p:txBody>
          <a:bodyPr/>
          <a:lstStyle/>
          <a:p>
            <a:pPr algn="ctr"/>
            <a:r>
              <a:rPr lang="es-MX" dirty="0" smtClean="0">
                <a:latin typeface="Times New Roman" panose="02020603050405020304" pitchFamily="18" charset="0"/>
                <a:cs typeface="Times New Roman" panose="02020603050405020304" pitchFamily="18" charset="0"/>
              </a:rPr>
              <a:t>La trinidad</a:t>
            </a:r>
            <a:endParaRPr lang="es-MX"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5681" y="1556793"/>
            <a:ext cx="5544615" cy="4624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0177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1981200" y="1593650"/>
            <a:ext cx="8229600" cy="5433467"/>
          </a:xfrm>
        </p:spPr>
        <p:txBody>
          <a:bodyPr>
            <a:normAutofit/>
          </a:bodyPr>
          <a:lstStyle/>
          <a:p>
            <a:r>
              <a:rPr lang="es-MX" dirty="0">
                <a:latin typeface="Times New Roman" panose="02020603050405020304" pitchFamily="18" charset="0"/>
                <a:cs typeface="Times New Roman" panose="02020603050405020304" pitchFamily="18" charset="0"/>
              </a:rPr>
              <a:t>El </a:t>
            </a:r>
            <a:r>
              <a:rPr lang="es-MX" dirty="0" err="1">
                <a:latin typeface="Times New Roman" panose="02020603050405020304" pitchFamily="18" charset="0"/>
                <a:cs typeface="Times New Roman" panose="02020603050405020304" pitchFamily="18" charset="0"/>
              </a:rPr>
              <a:t>modalismo</a:t>
            </a:r>
            <a:r>
              <a:rPr lang="es-MX" dirty="0">
                <a:latin typeface="Times New Roman" panose="02020603050405020304" pitchFamily="18" charset="0"/>
                <a:cs typeface="Times New Roman" panose="02020603050405020304" pitchFamily="18" charset="0"/>
              </a:rPr>
              <a:t> mantiene que Dios no es tres Personas distintas en un Dios, sino una persona manifestada en tres diferentes modos a través de la historia. En el Antiguo Testamento Dios se manifestaba como el Padre; en la encarnación se manifestó como el Hijo; y después de la ascensión de Cristo Dios se manifestó como el Espíritu Santo. Pero el Padre, Hijo y Espíritu Santo nunca existieron simultáneamente. En otras palabras, Dios, siendo solo una persona, simplemente se puso diferentes mascaras a través de la historia. Esta herejía se originó en el tercer siglo A.D. y, tristemente, ha continuado hasta hoy en día. </a:t>
            </a:r>
          </a:p>
        </p:txBody>
      </p:sp>
    </p:spTree>
    <p:extLst>
      <p:ext uri="{BB962C8B-B14F-4D97-AF65-F5344CB8AC3E}">
        <p14:creationId xmlns:p14="http://schemas.microsoft.com/office/powerpoint/2010/main" val="18981927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349623" y="641940"/>
            <a:ext cx="9444318" cy="6404319"/>
          </a:xfrm>
        </p:spPr>
        <p:txBody>
          <a:bodyPr>
            <a:noAutofit/>
          </a:bodyPr>
          <a:lstStyle/>
          <a:p>
            <a:r>
              <a:rPr lang="es-MX" dirty="0">
                <a:latin typeface="Times New Roman" panose="02020603050405020304" pitchFamily="18" charset="0"/>
                <a:cs typeface="Times New Roman" panose="02020603050405020304" pitchFamily="18" charset="0"/>
              </a:rPr>
              <a:t>La doctrina </a:t>
            </a:r>
            <a:r>
              <a:rPr lang="es-MX" dirty="0" err="1">
                <a:latin typeface="Times New Roman" panose="02020603050405020304" pitchFamily="18" charset="0"/>
                <a:cs typeface="Times New Roman" panose="02020603050405020304" pitchFamily="18" charset="0"/>
              </a:rPr>
              <a:t>Unicitaria</a:t>
            </a:r>
            <a:r>
              <a:rPr lang="es-MX" dirty="0">
                <a:latin typeface="Times New Roman" panose="02020603050405020304" pitchFamily="18" charset="0"/>
                <a:cs typeface="Times New Roman" panose="02020603050405020304" pitchFamily="18" charset="0"/>
              </a:rPr>
              <a:t> está basada en </a:t>
            </a:r>
            <a:r>
              <a:rPr lang="es-MX" dirty="0">
                <a:latin typeface="Times New Roman" panose="02020603050405020304" pitchFamily="18" charset="0"/>
                <a:cs typeface="Times New Roman" panose="02020603050405020304" pitchFamily="18" charset="0"/>
              </a:rPr>
              <a:t>el entendimiento </a:t>
            </a:r>
            <a:r>
              <a:rPr lang="es-MX" dirty="0">
                <a:latin typeface="Times New Roman" panose="02020603050405020304" pitchFamily="18" charset="0"/>
                <a:cs typeface="Times New Roman" panose="02020603050405020304" pitchFamily="18" charset="0"/>
              </a:rPr>
              <a:t>de dos verdades </a:t>
            </a:r>
            <a:r>
              <a:rPr lang="es-MX" dirty="0">
                <a:latin typeface="Times New Roman" panose="02020603050405020304" pitchFamily="18" charset="0"/>
                <a:cs typeface="Times New Roman" panose="02020603050405020304" pitchFamily="18" charset="0"/>
              </a:rPr>
              <a:t>bíblicas. La </a:t>
            </a:r>
            <a:r>
              <a:rPr lang="es-MX" dirty="0">
                <a:latin typeface="Times New Roman" panose="02020603050405020304" pitchFamily="18" charset="0"/>
                <a:cs typeface="Times New Roman" panose="02020603050405020304" pitchFamily="18" charset="0"/>
              </a:rPr>
              <a:t>primera verdad bíblica, es que </a:t>
            </a:r>
            <a:r>
              <a:rPr lang="es-MX" dirty="0">
                <a:latin typeface="Times New Roman" panose="02020603050405020304" pitchFamily="18" charset="0"/>
                <a:cs typeface="Times New Roman" panose="02020603050405020304" pitchFamily="18" charset="0"/>
              </a:rPr>
              <a:t>hay solamente </a:t>
            </a:r>
            <a:r>
              <a:rPr lang="es-MX" dirty="0">
                <a:latin typeface="Times New Roman" panose="02020603050405020304" pitchFamily="18" charset="0"/>
                <a:cs typeface="Times New Roman" panose="02020603050405020304" pitchFamily="18" charset="0"/>
              </a:rPr>
              <a:t>un Dios; la segunda consiste </a:t>
            </a:r>
            <a:r>
              <a:rPr lang="es-MX" dirty="0">
                <a:latin typeface="Times New Roman" panose="02020603050405020304" pitchFamily="18" charset="0"/>
                <a:cs typeface="Times New Roman" panose="02020603050405020304" pitchFamily="18" charset="0"/>
              </a:rPr>
              <a:t>en su </a:t>
            </a:r>
            <a:r>
              <a:rPr lang="es-MX" dirty="0">
                <a:latin typeface="Times New Roman" panose="02020603050405020304" pitchFamily="18" charset="0"/>
                <a:cs typeface="Times New Roman" panose="02020603050405020304" pitchFamily="18" charset="0"/>
              </a:rPr>
              <a:t>afirmación, que Jesús es Dios. De </a:t>
            </a:r>
            <a:r>
              <a:rPr lang="es-MX" dirty="0">
                <a:latin typeface="Times New Roman" panose="02020603050405020304" pitchFamily="18" charset="0"/>
                <a:cs typeface="Times New Roman" panose="02020603050405020304" pitchFamily="18" charset="0"/>
              </a:rPr>
              <a:t>estas dos </a:t>
            </a:r>
            <a:r>
              <a:rPr lang="es-MX" dirty="0">
                <a:latin typeface="Times New Roman" panose="02020603050405020304" pitchFamily="18" charset="0"/>
                <a:cs typeface="Times New Roman" panose="02020603050405020304" pitchFamily="18" charset="0"/>
              </a:rPr>
              <a:t>verdades, los </a:t>
            </a:r>
            <a:r>
              <a:rPr lang="es-MX" dirty="0" err="1">
                <a:latin typeface="Times New Roman" panose="02020603050405020304" pitchFamily="18" charset="0"/>
                <a:cs typeface="Times New Roman" panose="02020603050405020304" pitchFamily="18" charset="0"/>
              </a:rPr>
              <a:t>Unicitarios</a:t>
            </a:r>
            <a:r>
              <a:rPr lang="es-MX" dirty="0">
                <a:latin typeface="Times New Roman" panose="02020603050405020304" pitchFamily="18" charset="0"/>
                <a:cs typeface="Times New Roman" panose="02020603050405020304" pitchFamily="18" charset="0"/>
              </a:rPr>
              <a:t> deducen </a:t>
            </a:r>
            <a:r>
              <a:rPr lang="es-MX" dirty="0">
                <a:latin typeface="Times New Roman" panose="02020603050405020304" pitchFamily="18" charset="0"/>
                <a:cs typeface="Times New Roman" panose="02020603050405020304" pitchFamily="18" charset="0"/>
              </a:rPr>
              <a:t>que Jesucristo </a:t>
            </a:r>
            <a:r>
              <a:rPr lang="es-MX" dirty="0">
                <a:latin typeface="Times New Roman" panose="02020603050405020304" pitchFamily="18" charset="0"/>
                <a:cs typeface="Times New Roman" panose="02020603050405020304" pitchFamily="18" charset="0"/>
              </a:rPr>
              <a:t>es Dios en su totalidad; y por </a:t>
            </a:r>
            <a:r>
              <a:rPr lang="es-MX" dirty="0">
                <a:latin typeface="Times New Roman" panose="02020603050405020304" pitchFamily="18" charset="0"/>
                <a:cs typeface="Times New Roman" panose="02020603050405020304" pitchFamily="18" charset="0"/>
              </a:rPr>
              <a:t>lo tanto</a:t>
            </a:r>
            <a:r>
              <a:rPr lang="es-MX" dirty="0">
                <a:latin typeface="Times New Roman" panose="02020603050405020304" pitchFamily="18" charset="0"/>
                <a:cs typeface="Times New Roman" panose="02020603050405020304" pitchFamily="18" charset="0"/>
              </a:rPr>
              <a:t>, Jesús debe ser el Padre, el </a:t>
            </a:r>
            <a:r>
              <a:rPr lang="es-MX" dirty="0">
                <a:latin typeface="Times New Roman" panose="02020603050405020304" pitchFamily="18" charset="0"/>
                <a:cs typeface="Times New Roman" panose="02020603050405020304" pitchFamily="18" charset="0"/>
              </a:rPr>
              <a:t>Hijo y el Espíritu </a:t>
            </a:r>
            <a:r>
              <a:rPr lang="es-MX" dirty="0">
                <a:latin typeface="Times New Roman" panose="02020603050405020304" pitchFamily="18" charset="0"/>
                <a:cs typeface="Times New Roman" panose="02020603050405020304" pitchFamily="18" charset="0"/>
              </a:rPr>
              <a:t>Santo. </a:t>
            </a:r>
            <a:endParaRPr lang="es-MX" dirty="0">
              <a:latin typeface="Times New Roman" panose="02020603050405020304" pitchFamily="18" charset="0"/>
              <a:cs typeface="Times New Roman" panose="02020603050405020304" pitchFamily="18" charset="0"/>
            </a:endParaRPr>
          </a:p>
          <a:p>
            <a:r>
              <a:rPr lang="es-MX" dirty="0">
                <a:latin typeface="Times New Roman" panose="02020603050405020304" pitchFamily="18" charset="0"/>
                <a:cs typeface="Times New Roman" panose="02020603050405020304" pitchFamily="18" charset="0"/>
              </a:rPr>
              <a:t>enseña que solo hay un Dios, pero niega la trinidad de Dios. En otras palabras, la unicidad teológica no reconoce a las diferentes personas de la trinidad; Padre, Hijo y Espíritu Santo. Tiene varias formas – algunos ven a Jesucristo con el único Dios, quien a veces se manifiesta a sí mismo como el Padre o el Espíritu Santo. La doctrina central del pentecostalismo </a:t>
            </a:r>
            <a:r>
              <a:rPr lang="es-MX" dirty="0" err="1">
                <a:latin typeface="Times New Roman" panose="02020603050405020304" pitchFamily="18" charset="0"/>
                <a:cs typeface="Times New Roman" panose="02020603050405020304" pitchFamily="18" charset="0"/>
              </a:rPr>
              <a:t>unicitario</a:t>
            </a:r>
            <a:r>
              <a:rPr lang="es-MX" dirty="0">
                <a:latin typeface="Times New Roman" panose="02020603050405020304" pitchFamily="18" charset="0"/>
                <a:cs typeface="Times New Roman" panose="02020603050405020304" pitchFamily="18" charset="0"/>
              </a:rPr>
              <a:t> /solo Jesús, es que Jesús es el Padre y Jesús es el Espíritu. Hay un Dios que se revela a sí mismo en diferentes “maneras”.</a:t>
            </a:r>
          </a:p>
        </p:txBody>
      </p:sp>
    </p:spTree>
    <p:extLst>
      <p:ext uri="{BB962C8B-B14F-4D97-AF65-F5344CB8AC3E}">
        <p14:creationId xmlns:p14="http://schemas.microsoft.com/office/powerpoint/2010/main" val="76208171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771</Words>
  <Application>Microsoft Office PowerPoint</Application>
  <PresentationFormat>Panorámica</PresentationFormat>
  <Paragraphs>42</Paragraphs>
  <Slides>14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14</vt:i4>
      </vt:variant>
    </vt:vector>
  </HeadingPairs>
  <TitlesOfParts>
    <vt:vector size="23"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HISTORIA</vt:lpstr>
      <vt:lpstr>Presentación de PowerPoint</vt:lpstr>
      <vt:lpstr>Presentación de PowerPoint</vt:lpstr>
      <vt:lpstr>Presentación de PowerPoint</vt:lpstr>
      <vt:lpstr>La trinidad</vt:lpstr>
      <vt:lpstr>Presentación de PowerPoint</vt:lpstr>
      <vt:lpstr>Presentación de PowerPoint</vt:lpstr>
      <vt:lpstr>Presentación de PowerPoint</vt:lpstr>
      <vt:lpstr>Presentación de PowerPoint</vt:lpstr>
      <vt:lpstr>Versículos con los que podemos defender la doctrina de la trinidad </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1</cp:revision>
  <dcterms:created xsi:type="dcterms:W3CDTF">2022-05-08T23:47:50Z</dcterms:created>
  <dcterms:modified xsi:type="dcterms:W3CDTF">2022-05-08T23:48:14Z</dcterms:modified>
</cp:coreProperties>
</file>