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357" r:id="rId5"/>
    <p:sldId id="324" r:id="rId6"/>
    <p:sldId id="378" r:id="rId7"/>
    <p:sldId id="355" r:id="rId8"/>
    <p:sldId id="377" r:id="rId9"/>
    <p:sldId id="379" r:id="rId10"/>
    <p:sldId id="331" r:id="rId11"/>
    <p:sldId id="332" r:id="rId12"/>
    <p:sldId id="380" r:id="rId13"/>
    <p:sldId id="304" r:id="rId14"/>
    <p:sldId id="294" r:id="rId15"/>
    <p:sldId id="381" r:id="rId16"/>
    <p:sldId id="338" r:id="rId17"/>
    <p:sldId id="317" r:id="rId18"/>
    <p:sldId id="334" r:id="rId19"/>
    <p:sldId id="335" r:id="rId20"/>
    <p:sldId id="3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8" autoAdjust="0"/>
    <p:restoredTop sz="95274" autoAdjust="0"/>
  </p:normalViewPr>
  <p:slideViewPr>
    <p:cSldViewPr snapToGrid="0">
      <p:cViewPr varScale="1">
        <p:scale>
          <a:sx n="45" d="100"/>
          <a:sy n="45" d="100"/>
        </p:scale>
        <p:origin x="72" y="522"/>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6/14/2018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6/14/2018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249493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6/14/2018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6/14/2018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6/14/2018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6/14/2018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6/14/2018</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6/14/2018</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6/14/2018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6/14/2018</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6/14/2018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6/14/2018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6/14/2018</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7440" y="0"/>
            <a:ext cx="9664266" cy="2428278"/>
          </a:xfrm>
        </p:spPr>
        <p:txBody>
          <a:bodyPr>
            <a:normAutofit/>
          </a:bodyPr>
          <a:lstStyle/>
          <a:p>
            <a:r>
              <a:rPr lang="en-US" dirty="0"/>
              <a:t>Beginning ESL  Unit 6</a:t>
            </a:r>
            <a:br>
              <a:rPr lang="en-US" dirty="0"/>
            </a:br>
            <a:endParaRPr lang="en-US" dirty="0"/>
          </a:p>
        </p:txBody>
      </p:sp>
      <p:sp>
        <p:nvSpPr>
          <p:cNvPr id="3" name="Subtitle 2"/>
          <p:cNvSpPr>
            <a:spLocks noGrp="1"/>
          </p:cNvSpPr>
          <p:nvPr>
            <p:ph type="subTitle" idx="1"/>
          </p:nvPr>
        </p:nvSpPr>
        <p:spPr>
          <a:xfrm>
            <a:off x="3589020" y="3108803"/>
            <a:ext cx="7520940" cy="3239746"/>
          </a:xfrm>
        </p:spPr>
        <p:txBody>
          <a:bodyPr>
            <a:normAutofit/>
          </a:bodyPr>
          <a:lstStyle/>
          <a:p>
            <a:r>
              <a:rPr lang="en-US" dirty="0"/>
              <a:t>						</a:t>
            </a:r>
          </a:p>
          <a:p>
            <a:endParaRPr lang="en-US" dirty="0"/>
          </a:p>
        </p:txBody>
      </p:sp>
    </p:spTree>
    <p:extLst>
      <p:ext uri="{BB962C8B-B14F-4D97-AF65-F5344CB8AC3E}">
        <p14:creationId xmlns:p14="http://schemas.microsoft.com/office/powerpoint/2010/main" val="15744048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4594-C5B8-48E4-AEE6-8D1EAF62B602}"/>
              </a:ext>
            </a:extLst>
          </p:cNvPr>
          <p:cNvSpPr>
            <a:spLocks noGrp="1"/>
          </p:cNvSpPr>
          <p:nvPr>
            <p:ph type="title"/>
          </p:nvPr>
        </p:nvSpPr>
        <p:spPr>
          <a:xfrm>
            <a:off x="1760221" y="182881"/>
            <a:ext cx="9820594" cy="628280"/>
          </a:xfrm>
        </p:spPr>
        <p:txBody>
          <a:bodyPr>
            <a:noAutofit/>
          </a:bodyPr>
          <a:lstStyle/>
          <a:p>
            <a:r>
              <a:rPr lang="en-US" sz="4400" dirty="0"/>
              <a:t> Introduce more Feeling words</a:t>
            </a:r>
          </a:p>
        </p:txBody>
      </p:sp>
      <p:sp>
        <p:nvSpPr>
          <p:cNvPr id="3" name="Text Placeholder 2">
            <a:extLst>
              <a:ext uri="{FF2B5EF4-FFF2-40B4-BE49-F238E27FC236}">
                <a16:creationId xmlns:a16="http://schemas.microsoft.com/office/drawing/2014/main" id="{7A17D8F6-9E4E-4FFA-A495-2D4B9994FEF6}"/>
              </a:ext>
            </a:extLst>
          </p:cNvPr>
          <p:cNvSpPr>
            <a:spLocks noGrp="1"/>
          </p:cNvSpPr>
          <p:nvPr>
            <p:ph type="body" idx="1"/>
          </p:nvPr>
        </p:nvSpPr>
        <p:spPr>
          <a:xfrm>
            <a:off x="501445" y="811161"/>
            <a:ext cx="11079368" cy="4940709"/>
          </a:xfrm>
        </p:spPr>
        <p:txBody>
          <a:bodyPr/>
          <a:lstStyle/>
          <a:p>
            <a:r>
              <a:rPr lang="en-US" sz="2800" b="1" u="sng" dirty="0">
                <a:solidFill>
                  <a:schemeClr val="tx2"/>
                </a:solidFill>
              </a:rPr>
              <a:t>Words to use:     great, happy, sad, angry, afraid, scared,   (because)</a:t>
            </a:r>
          </a:p>
          <a:p>
            <a:endParaRPr lang="en-US" dirty="0">
              <a:solidFill>
                <a:schemeClr val="tx2"/>
              </a:solidFill>
            </a:endParaRPr>
          </a:p>
          <a:p>
            <a:r>
              <a:rPr lang="en-US" sz="2800" b="1" dirty="0"/>
              <a:t>Word:      		Sentence</a:t>
            </a:r>
          </a:p>
          <a:p>
            <a:r>
              <a:rPr lang="en-US" sz="2800" dirty="0"/>
              <a:t>great			I feel great because I have new shoes.</a:t>
            </a:r>
          </a:p>
          <a:p>
            <a:r>
              <a:rPr lang="en-US" sz="2800" dirty="0"/>
              <a:t>happy		He is happy because his mother is making a cake.</a:t>
            </a:r>
          </a:p>
          <a:p>
            <a:r>
              <a:rPr lang="en-US" sz="2800" dirty="0"/>
              <a:t>sad			She is sad because her brother is sick.</a:t>
            </a:r>
          </a:p>
          <a:p>
            <a:endParaRPr lang="en-US" sz="2800" dirty="0"/>
          </a:p>
          <a:p>
            <a:endParaRPr lang="en-US" sz="2800" dirty="0"/>
          </a:p>
          <a:p>
            <a:r>
              <a:rPr lang="en-US" sz="2800" dirty="0"/>
              <a:t>angry			They are angry because the zoo animals are sleeping.</a:t>
            </a:r>
          </a:p>
          <a:p>
            <a:r>
              <a:rPr lang="en-US" sz="2800" dirty="0"/>
              <a:t>scared		Are you scared of the lion?</a:t>
            </a:r>
          </a:p>
          <a:p>
            <a:r>
              <a:rPr lang="en-US" sz="2800" dirty="0"/>
              <a:t>afraid			We are afraid to go to the store.</a:t>
            </a:r>
          </a:p>
        </p:txBody>
      </p:sp>
    </p:spTree>
    <p:extLst>
      <p:ext uri="{BB962C8B-B14F-4D97-AF65-F5344CB8AC3E}">
        <p14:creationId xmlns:p14="http://schemas.microsoft.com/office/powerpoint/2010/main" val="4131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Stories and Questions</a:t>
            </a:r>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63663-129C-4164-9BBF-87385E771570}"/>
              </a:ext>
            </a:extLst>
          </p:cNvPr>
          <p:cNvSpPr>
            <a:spLocks noGrp="1"/>
          </p:cNvSpPr>
          <p:nvPr>
            <p:ph type="title"/>
          </p:nvPr>
        </p:nvSpPr>
        <p:spPr>
          <a:xfrm>
            <a:off x="1415844" y="78910"/>
            <a:ext cx="9241885" cy="629013"/>
          </a:xfrm>
        </p:spPr>
        <p:txBody>
          <a:bodyPr/>
          <a:lstStyle/>
          <a:p>
            <a:r>
              <a:rPr lang="en-US" b="1" dirty="0"/>
              <a:t>Short Stories and Questions   Copy in Journal</a:t>
            </a:r>
          </a:p>
        </p:txBody>
      </p:sp>
      <p:sp>
        <p:nvSpPr>
          <p:cNvPr id="3" name="Content Placeholder 2">
            <a:extLst>
              <a:ext uri="{FF2B5EF4-FFF2-40B4-BE49-F238E27FC236}">
                <a16:creationId xmlns:a16="http://schemas.microsoft.com/office/drawing/2014/main" id="{A7B2D44C-F0DD-4406-8674-ACAD0E569539}"/>
              </a:ext>
            </a:extLst>
          </p:cNvPr>
          <p:cNvSpPr>
            <a:spLocks noGrp="1"/>
          </p:cNvSpPr>
          <p:nvPr>
            <p:ph idx="1"/>
          </p:nvPr>
        </p:nvSpPr>
        <p:spPr>
          <a:xfrm>
            <a:off x="525779" y="707923"/>
            <a:ext cx="11243433" cy="5944337"/>
          </a:xfrm>
        </p:spPr>
        <p:txBody>
          <a:bodyPr>
            <a:normAutofit/>
          </a:bodyPr>
          <a:lstStyle/>
          <a:p>
            <a:pPr marL="45720" indent="0">
              <a:buNone/>
            </a:pPr>
            <a:r>
              <a:rPr lang="en-US" dirty="0"/>
              <a:t> </a:t>
            </a:r>
            <a:r>
              <a:rPr lang="en-US" sz="3000" dirty="0"/>
              <a:t>One day a dog went to the yard to play with his ball.  A boy came out of his house and ran with the dog.  He played with him all day long.   The boy and the dog were happy.  The boy’s Mom called him to come in the house to eat lunch.  The dog was sad and went to eat his bone.</a:t>
            </a:r>
          </a:p>
          <a:p>
            <a:pPr marL="45720" indent="0">
              <a:buNone/>
            </a:pPr>
            <a:r>
              <a:rPr lang="en-US" sz="3000" dirty="0"/>
              <a:t>Where did the dog go?</a:t>
            </a:r>
          </a:p>
          <a:p>
            <a:pPr marL="45720" indent="0">
              <a:buNone/>
            </a:pPr>
            <a:r>
              <a:rPr lang="en-US" sz="3000" dirty="0"/>
              <a:t>I dog went to the yard.</a:t>
            </a:r>
          </a:p>
          <a:p>
            <a:pPr marL="45720" indent="0">
              <a:buNone/>
            </a:pPr>
            <a:r>
              <a:rPr lang="en-US" sz="3000" dirty="0"/>
              <a:t>What was the dog playing with?</a:t>
            </a:r>
          </a:p>
          <a:p>
            <a:pPr marL="45720" indent="0">
              <a:buNone/>
            </a:pPr>
            <a:r>
              <a:rPr lang="en-US" sz="3000" dirty="0"/>
              <a:t>The was playing with a ball.</a:t>
            </a:r>
          </a:p>
          <a:p>
            <a:pPr marL="45720" indent="0">
              <a:buNone/>
            </a:pPr>
            <a:r>
              <a:rPr lang="en-US" sz="3000" dirty="0"/>
              <a:t>Who was playing with the dog?</a:t>
            </a:r>
          </a:p>
          <a:p>
            <a:pPr marL="45720" indent="0">
              <a:buNone/>
            </a:pPr>
            <a:endParaRPr lang="en-US" dirty="0"/>
          </a:p>
          <a:p>
            <a:endParaRPr lang="en-US" dirty="0"/>
          </a:p>
          <a:p>
            <a:pPr marL="45720" indent="0">
              <a:buNone/>
            </a:pPr>
            <a:endParaRPr lang="en-US" dirty="0"/>
          </a:p>
        </p:txBody>
      </p:sp>
    </p:spTree>
    <p:extLst>
      <p:ext uri="{BB962C8B-B14F-4D97-AF65-F5344CB8AC3E}">
        <p14:creationId xmlns:p14="http://schemas.microsoft.com/office/powerpoint/2010/main" val="210134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63663-129C-4164-9BBF-87385E771570}"/>
              </a:ext>
            </a:extLst>
          </p:cNvPr>
          <p:cNvSpPr>
            <a:spLocks noGrp="1"/>
          </p:cNvSpPr>
          <p:nvPr>
            <p:ph type="title"/>
          </p:nvPr>
        </p:nvSpPr>
        <p:spPr>
          <a:xfrm>
            <a:off x="1415844" y="78910"/>
            <a:ext cx="9241885" cy="629013"/>
          </a:xfrm>
        </p:spPr>
        <p:txBody>
          <a:bodyPr/>
          <a:lstStyle/>
          <a:p>
            <a:r>
              <a:rPr lang="en-US" b="1" dirty="0"/>
              <a:t>Short Stories and Questions   Copy in Journal</a:t>
            </a:r>
          </a:p>
        </p:txBody>
      </p:sp>
      <p:sp>
        <p:nvSpPr>
          <p:cNvPr id="3" name="Content Placeholder 2">
            <a:extLst>
              <a:ext uri="{FF2B5EF4-FFF2-40B4-BE49-F238E27FC236}">
                <a16:creationId xmlns:a16="http://schemas.microsoft.com/office/drawing/2014/main" id="{A7B2D44C-F0DD-4406-8674-ACAD0E569539}"/>
              </a:ext>
            </a:extLst>
          </p:cNvPr>
          <p:cNvSpPr>
            <a:spLocks noGrp="1"/>
          </p:cNvSpPr>
          <p:nvPr>
            <p:ph idx="1"/>
          </p:nvPr>
        </p:nvSpPr>
        <p:spPr>
          <a:xfrm>
            <a:off x="412955" y="707923"/>
            <a:ext cx="11533239" cy="5545393"/>
          </a:xfrm>
        </p:spPr>
        <p:txBody>
          <a:bodyPr>
            <a:normAutofit/>
          </a:bodyPr>
          <a:lstStyle/>
          <a:p>
            <a:pPr marL="45720" indent="0">
              <a:buNone/>
            </a:pPr>
            <a:r>
              <a:rPr lang="en-US" dirty="0"/>
              <a:t> </a:t>
            </a:r>
            <a:r>
              <a:rPr lang="en-US" sz="2800" dirty="0"/>
              <a:t>One day a dog went to the yard to play with his ball.  A boy came out of his house and ran with the dog.  He played with him all day long.   The boy and the dog were happy.  The boy’s Mom called him to come in the house to eat lunch.  The dog was sad and went to eat his bone.</a:t>
            </a:r>
            <a:endParaRPr lang="en-US" sz="4000" dirty="0"/>
          </a:p>
          <a:p>
            <a:pPr marL="45720" indent="0">
              <a:buNone/>
            </a:pPr>
            <a:r>
              <a:rPr lang="en-US" sz="2800" dirty="0"/>
              <a:t>A boy was playing with the dog.</a:t>
            </a:r>
          </a:p>
          <a:p>
            <a:pPr marL="45720" indent="0">
              <a:buNone/>
            </a:pPr>
            <a:r>
              <a:rPr lang="en-US" sz="2800" dirty="0"/>
              <a:t>Why did the boy go into the house?</a:t>
            </a:r>
          </a:p>
          <a:p>
            <a:pPr marL="45720" indent="0">
              <a:buNone/>
            </a:pPr>
            <a:r>
              <a:rPr lang="en-US" sz="2800" dirty="0"/>
              <a:t>His mother called him to eat.</a:t>
            </a:r>
          </a:p>
          <a:p>
            <a:pPr marL="45720" indent="0">
              <a:buNone/>
            </a:pPr>
            <a:r>
              <a:rPr lang="en-US" sz="2800" dirty="0"/>
              <a:t>How did the dog feel when the boy went to his house?</a:t>
            </a:r>
          </a:p>
          <a:p>
            <a:pPr marL="45720" indent="0">
              <a:buNone/>
            </a:pPr>
            <a:r>
              <a:rPr lang="en-US" sz="2800" dirty="0"/>
              <a:t>The dog was sad.</a:t>
            </a:r>
          </a:p>
          <a:p>
            <a:pPr marL="45720" indent="0">
              <a:buNone/>
            </a:pPr>
            <a:endParaRPr lang="en-US" dirty="0"/>
          </a:p>
          <a:p>
            <a:endParaRPr lang="en-US" dirty="0"/>
          </a:p>
          <a:p>
            <a:pPr marL="45720" indent="0">
              <a:buNone/>
            </a:pPr>
            <a:endParaRPr lang="en-US" dirty="0"/>
          </a:p>
        </p:txBody>
      </p:sp>
    </p:spTree>
    <p:extLst>
      <p:ext uri="{BB962C8B-B14F-4D97-AF65-F5344CB8AC3E}">
        <p14:creationId xmlns:p14="http://schemas.microsoft.com/office/powerpoint/2010/main" val="273833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C20D-77FD-4658-BBA9-614CA74758BF}"/>
              </a:ext>
            </a:extLst>
          </p:cNvPr>
          <p:cNvSpPr>
            <a:spLocks noGrp="1"/>
          </p:cNvSpPr>
          <p:nvPr>
            <p:ph type="title"/>
          </p:nvPr>
        </p:nvSpPr>
        <p:spPr>
          <a:xfrm>
            <a:off x="1524000" y="78910"/>
            <a:ext cx="9133730" cy="747000"/>
          </a:xfrm>
        </p:spPr>
        <p:txBody>
          <a:bodyPr/>
          <a:lstStyle/>
          <a:p>
            <a:r>
              <a:rPr lang="en-US" dirty="0"/>
              <a:t> </a:t>
            </a:r>
            <a:r>
              <a:rPr lang="en-US" b="1" dirty="0"/>
              <a:t>Poem with Word Families  Write in Journal</a:t>
            </a:r>
          </a:p>
        </p:txBody>
      </p:sp>
      <p:sp>
        <p:nvSpPr>
          <p:cNvPr id="3" name="Content Placeholder 2">
            <a:extLst>
              <a:ext uri="{FF2B5EF4-FFF2-40B4-BE49-F238E27FC236}">
                <a16:creationId xmlns:a16="http://schemas.microsoft.com/office/drawing/2014/main" id="{5BB2568A-9D46-4ECC-AC67-0E16356ED2E0}"/>
              </a:ext>
            </a:extLst>
          </p:cNvPr>
          <p:cNvSpPr>
            <a:spLocks noGrp="1"/>
          </p:cNvSpPr>
          <p:nvPr>
            <p:ph idx="1"/>
          </p:nvPr>
        </p:nvSpPr>
        <p:spPr>
          <a:xfrm>
            <a:off x="191729" y="1061884"/>
            <a:ext cx="11389084" cy="5224616"/>
          </a:xfrm>
        </p:spPr>
        <p:txBody>
          <a:bodyPr>
            <a:normAutofit/>
          </a:bodyPr>
          <a:lstStyle/>
          <a:p>
            <a:pPr marL="45720" indent="0" algn="ctr">
              <a:buNone/>
            </a:pPr>
            <a:r>
              <a:rPr lang="en-US" sz="2800" b="1" u="sng" dirty="0"/>
              <a:t>The Dog and the Boy</a:t>
            </a:r>
          </a:p>
          <a:p>
            <a:pPr marL="45720" indent="0" algn="ctr">
              <a:buNone/>
            </a:pPr>
            <a:endParaRPr lang="en-US" sz="2800" b="1" u="sng" dirty="0"/>
          </a:p>
          <a:p>
            <a:pPr marL="45720" indent="0" algn="ctr">
              <a:buNone/>
            </a:pPr>
            <a:r>
              <a:rPr lang="en-US" sz="2800" dirty="0"/>
              <a:t>A Boy and his dog went to play</a:t>
            </a:r>
          </a:p>
          <a:p>
            <a:pPr marL="45720" indent="0" algn="ctr">
              <a:buNone/>
            </a:pPr>
            <a:r>
              <a:rPr lang="en-US" sz="2800" dirty="0"/>
              <a:t>They were happy all day.</a:t>
            </a:r>
          </a:p>
          <a:p>
            <a:pPr marL="45720" indent="0" algn="ctr">
              <a:buNone/>
            </a:pPr>
            <a:r>
              <a:rPr lang="en-US" sz="2800" dirty="0"/>
              <a:t>The boy went to answer his phone</a:t>
            </a:r>
          </a:p>
          <a:p>
            <a:pPr marL="45720" indent="0" algn="ctr">
              <a:buNone/>
            </a:pPr>
            <a:r>
              <a:rPr lang="en-US" sz="2800" dirty="0"/>
              <a:t>and the dog ate his bone. </a:t>
            </a:r>
          </a:p>
          <a:p>
            <a:pPr marL="45720" indent="0" algn="ctr">
              <a:buNone/>
            </a:pPr>
            <a:r>
              <a:rPr lang="en-US" sz="2800" dirty="0"/>
              <a:t>That is the end of the day.</a:t>
            </a:r>
          </a:p>
        </p:txBody>
      </p:sp>
    </p:spTree>
    <p:extLst>
      <p:ext uri="{BB962C8B-B14F-4D97-AF65-F5344CB8AC3E}">
        <p14:creationId xmlns:p14="http://schemas.microsoft.com/office/powerpoint/2010/main" val="4274493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2838-E240-4021-AC8A-A36AA57F0251}"/>
              </a:ext>
            </a:extLst>
          </p:cNvPr>
          <p:cNvSpPr>
            <a:spLocks noGrp="1"/>
          </p:cNvSpPr>
          <p:nvPr>
            <p:ph type="title"/>
          </p:nvPr>
        </p:nvSpPr>
        <p:spPr>
          <a:xfrm>
            <a:off x="2964426" y="304800"/>
            <a:ext cx="7595419" cy="801329"/>
          </a:xfrm>
        </p:spPr>
        <p:txBody>
          <a:bodyPr/>
          <a:lstStyle/>
          <a:p>
            <a:r>
              <a:rPr lang="en-US" b="1" dirty="0"/>
              <a:t> Colors</a:t>
            </a:r>
          </a:p>
        </p:txBody>
      </p:sp>
      <p:sp>
        <p:nvSpPr>
          <p:cNvPr id="3" name="Content Placeholder 2">
            <a:extLst>
              <a:ext uri="{FF2B5EF4-FFF2-40B4-BE49-F238E27FC236}">
                <a16:creationId xmlns:a16="http://schemas.microsoft.com/office/drawing/2014/main" id="{2BAE4934-57BA-4365-9089-8D6C47CA2EED}"/>
              </a:ext>
            </a:extLst>
          </p:cNvPr>
          <p:cNvSpPr>
            <a:spLocks noGrp="1"/>
          </p:cNvSpPr>
          <p:nvPr>
            <p:ph idx="1"/>
          </p:nvPr>
        </p:nvSpPr>
        <p:spPr>
          <a:xfrm>
            <a:off x="0" y="1600200"/>
            <a:ext cx="12192000" cy="4846320"/>
          </a:xfrm>
        </p:spPr>
        <p:txBody>
          <a:bodyPr>
            <a:normAutofit/>
          </a:bodyPr>
          <a:lstStyle/>
          <a:p>
            <a:pPr marL="45720" indent="0">
              <a:buNone/>
            </a:pPr>
            <a:r>
              <a:rPr lang="en-US" sz="3200" dirty="0">
                <a:solidFill>
                  <a:schemeClr val="tx2"/>
                </a:solidFill>
                <a:highlight>
                  <a:srgbClr val="C0C0C0"/>
                </a:highlight>
              </a:rPr>
              <a:t>White</a:t>
            </a:r>
            <a:r>
              <a:rPr lang="en-US" sz="3200" b="1" dirty="0">
                <a:solidFill>
                  <a:schemeClr val="tx2"/>
                </a:solidFill>
              </a:rPr>
              <a:t>		black</a:t>
            </a:r>
            <a:r>
              <a:rPr lang="en-US" sz="3200" dirty="0"/>
              <a:t>		</a:t>
            </a:r>
            <a:r>
              <a:rPr lang="en-US" sz="3200" b="1" dirty="0">
                <a:solidFill>
                  <a:srgbClr val="0070C0"/>
                </a:solidFill>
              </a:rPr>
              <a:t>blue	</a:t>
            </a:r>
            <a:r>
              <a:rPr lang="en-US" sz="3200" dirty="0"/>
              <a:t>		</a:t>
            </a:r>
            <a:r>
              <a:rPr lang="en-US" sz="3200" b="1" dirty="0">
                <a:solidFill>
                  <a:srgbClr val="FF0000"/>
                </a:solidFill>
              </a:rPr>
              <a:t>red</a:t>
            </a:r>
            <a:r>
              <a:rPr lang="en-US" sz="3200" dirty="0"/>
              <a:t>		</a:t>
            </a:r>
            <a:r>
              <a:rPr lang="en-US" sz="3200" b="1" dirty="0">
                <a:solidFill>
                  <a:srgbClr val="AB3C19"/>
                </a:solidFill>
              </a:rPr>
              <a:t>brown</a:t>
            </a:r>
          </a:p>
          <a:p>
            <a:pPr marL="45720" indent="0">
              <a:buNone/>
            </a:pPr>
            <a:endParaRPr lang="en-US" sz="3200" dirty="0"/>
          </a:p>
          <a:p>
            <a:pPr marL="45720" indent="0">
              <a:buNone/>
            </a:pPr>
            <a:endParaRPr lang="en-US" sz="3200" dirty="0"/>
          </a:p>
          <a:p>
            <a:pPr marL="45720" indent="0">
              <a:buNone/>
            </a:pPr>
            <a:r>
              <a:rPr lang="en-US" sz="3200" b="1" dirty="0">
                <a:solidFill>
                  <a:srgbClr val="00B050"/>
                </a:solidFill>
              </a:rPr>
              <a:t>green</a:t>
            </a:r>
            <a:r>
              <a:rPr lang="en-US" sz="3200" dirty="0"/>
              <a:t>		</a:t>
            </a:r>
            <a:r>
              <a:rPr lang="en-US" sz="3200" b="1" dirty="0">
                <a:solidFill>
                  <a:schemeClr val="accent3"/>
                </a:solidFill>
              </a:rPr>
              <a:t>orange</a:t>
            </a:r>
            <a:r>
              <a:rPr lang="en-US" sz="3200" dirty="0"/>
              <a:t>		</a:t>
            </a:r>
            <a:r>
              <a:rPr lang="en-US" sz="3200" b="1" dirty="0">
                <a:solidFill>
                  <a:srgbClr val="7030A0"/>
                </a:solidFill>
              </a:rPr>
              <a:t>purple</a:t>
            </a:r>
            <a:r>
              <a:rPr lang="en-US" sz="3200" dirty="0"/>
              <a:t>		</a:t>
            </a:r>
            <a:r>
              <a:rPr lang="en-US" sz="3200" b="1" dirty="0">
                <a:solidFill>
                  <a:srgbClr val="FFC000"/>
                </a:solidFill>
              </a:rPr>
              <a:t>yellow</a:t>
            </a:r>
            <a:r>
              <a:rPr lang="en-US" sz="3200" dirty="0"/>
              <a:t>	</a:t>
            </a:r>
          </a:p>
          <a:p>
            <a:pPr marL="45720" indent="0">
              <a:buNone/>
            </a:pPr>
            <a:endParaRPr lang="en-US" sz="3200" dirty="0"/>
          </a:p>
        </p:txBody>
      </p:sp>
      <p:sp>
        <p:nvSpPr>
          <p:cNvPr id="5" name="Rectangle 4">
            <a:extLst>
              <a:ext uri="{FF2B5EF4-FFF2-40B4-BE49-F238E27FC236}">
                <a16:creationId xmlns:a16="http://schemas.microsoft.com/office/drawing/2014/main" id="{93D97AF9-D418-41B4-8AC3-EEC19C26E532}"/>
              </a:ext>
            </a:extLst>
          </p:cNvPr>
          <p:cNvSpPr/>
          <p:nvPr/>
        </p:nvSpPr>
        <p:spPr>
          <a:xfrm>
            <a:off x="182880" y="2331720"/>
            <a:ext cx="1051560" cy="5486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77BD9E82-B22E-48F6-934D-8205849C3540}"/>
              </a:ext>
            </a:extLst>
          </p:cNvPr>
          <p:cNvSpPr/>
          <p:nvPr/>
        </p:nvSpPr>
        <p:spPr>
          <a:xfrm>
            <a:off x="2811780" y="2331720"/>
            <a:ext cx="1028700" cy="54864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59FC2834-F108-4391-8C3B-B02488CBCE90}"/>
              </a:ext>
            </a:extLst>
          </p:cNvPr>
          <p:cNvSpPr/>
          <p:nvPr/>
        </p:nvSpPr>
        <p:spPr>
          <a:xfrm>
            <a:off x="5417820" y="2331720"/>
            <a:ext cx="1120140" cy="54864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9279D796-EB90-479A-829F-01A78C9F716C}"/>
              </a:ext>
            </a:extLst>
          </p:cNvPr>
          <p:cNvSpPr/>
          <p:nvPr/>
        </p:nvSpPr>
        <p:spPr>
          <a:xfrm>
            <a:off x="8161020" y="2331720"/>
            <a:ext cx="960120" cy="5486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795741CB-4FBB-41F1-BE4A-92BCCA041A98}"/>
              </a:ext>
            </a:extLst>
          </p:cNvPr>
          <p:cNvSpPr/>
          <p:nvPr/>
        </p:nvSpPr>
        <p:spPr>
          <a:xfrm>
            <a:off x="10126980" y="2331720"/>
            <a:ext cx="1257300" cy="548640"/>
          </a:xfrm>
          <a:prstGeom prst="roundRect">
            <a:avLst/>
          </a:prstGeom>
          <a:solidFill>
            <a:srgbClr val="AB3C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13D78E8-87D0-43F1-8025-068116D9F3A2}"/>
              </a:ext>
            </a:extLst>
          </p:cNvPr>
          <p:cNvSpPr/>
          <p:nvPr/>
        </p:nvSpPr>
        <p:spPr>
          <a:xfrm>
            <a:off x="182880" y="4274820"/>
            <a:ext cx="1051560" cy="5486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86B862BD-BE42-45E1-96BC-C73F4DDEAEC9}"/>
              </a:ext>
            </a:extLst>
          </p:cNvPr>
          <p:cNvSpPr/>
          <p:nvPr/>
        </p:nvSpPr>
        <p:spPr>
          <a:xfrm>
            <a:off x="2811780" y="4274820"/>
            <a:ext cx="1211580" cy="54864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91A0654A-BFC2-4DE6-B12D-068184CEDCBA}"/>
              </a:ext>
            </a:extLst>
          </p:cNvPr>
          <p:cNvSpPr/>
          <p:nvPr/>
        </p:nvSpPr>
        <p:spPr>
          <a:xfrm>
            <a:off x="5417820" y="4274820"/>
            <a:ext cx="1394460" cy="54864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233132C5-8468-4E0C-B956-6BD1BC5F14A0}"/>
              </a:ext>
            </a:extLst>
          </p:cNvPr>
          <p:cNvSpPr/>
          <p:nvPr/>
        </p:nvSpPr>
        <p:spPr>
          <a:xfrm>
            <a:off x="8366760" y="4274820"/>
            <a:ext cx="1188720" cy="54864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95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A374-3486-4309-A806-4B7E32AAF24A}"/>
              </a:ext>
            </a:extLst>
          </p:cNvPr>
          <p:cNvSpPr>
            <a:spLocks noGrp="1"/>
          </p:cNvSpPr>
          <p:nvPr>
            <p:ph type="title"/>
          </p:nvPr>
        </p:nvSpPr>
        <p:spPr>
          <a:xfrm>
            <a:off x="1342103" y="103240"/>
            <a:ext cx="9542208" cy="678426"/>
          </a:xfrm>
        </p:spPr>
        <p:txBody>
          <a:bodyPr>
            <a:normAutofit/>
          </a:bodyPr>
          <a:lstStyle/>
          <a:p>
            <a:r>
              <a:rPr lang="en-US" dirty="0"/>
              <a:t> </a:t>
            </a:r>
            <a:r>
              <a:rPr lang="en-US" sz="2800" b="1" dirty="0"/>
              <a:t> Write sentences using the words in the box.</a:t>
            </a:r>
          </a:p>
        </p:txBody>
      </p:sp>
      <p:sp>
        <p:nvSpPr>
          <p:cNvPr id="3" name="Content Placeholder 2">
            <a:extLst>
              <a:ext uri="{FF2B5EF4-FFF2-40B4-BE49-F238E27FC236}">
                <a16:creationId xmlns:a16="http://schemas.microsoft.com/office/drawing/2014/main" id="{DBFCBEFA-CD6F-43C1-9E9F-5F56E62625A3}"/>
              </a:ext>
            </a:extLst>
          </p:cNvPr>
          <p:cNvSpPr>
            <a:spLocks noGrp="1"/>
          </p:cNvSpPr>
          <p:nvPr>
            <p:ph idx="1"/>
          </p:nvPr>
        </p:nvSpPr>
        <p:spPr>
          <a:xfrm>
            <a:off x="499903" y="1245870"/>
            <a:ext cx="11192193" cy="5759613"/>
          </a:xfrm>
        </p:spPr>
        <p:txBody>
          <a:bodyPr>
            <a:normAutofit fontScale="92500" lnSpcReduction="20000"/>
          </a:bodyPr>
          <a:lstStyle/>
          <a:p>
            <a:r>
              <a:rPr lang="en-US" sz="3000" b="1" u="sng" dirty="0">
                <a:solidFill>
                  <a:schemeClr val="tx2"/>
                </a:solidFill>
              </a:rPr>
              <a:t> Colors: black, red, yellow, blue, brown, white,  purple, green, orange white,</a:t>
            </a:r>
            <a:r>
              <a:rPr lang="en-US" sz="2800" dirty="0">
                <a:solidFill>
                  <a:schemeClr val="tx2"/>
                </a:solidFill>
              </a:rPr>
              <a:t> </a:t>
            </a:r>
          </a:p>
          <a:p>
            <a:endParaRPr lang="en-US" sz="2800" dirty="0">
              <a:solidFill>
                <a:schemeClr val="tx2"/>
              </a:solidFill>
            </a:endParaRPr>
          </a:p>
          <a:p>
            <a:r>
              <a:rPr lang="en-US" sz="3500" dirty="0">
                <a:solidFill>
                  <a:schemeClr val="tx2"/>
                </a:solidFill>
              </a:rPr>
              <a:t>The bike is black.				The flower is red.</a:t>
            </a:r>
          </a:p>
          <a:p>
            <a:r>
              <a:rPr lang="en-US" sz="3500" dirty="0">
                <a:solidFill>
                  <a:schemeClr val="tx2"/>
                </a:solidFill>
              </a:rPr>
              <a:t>The sun is yellow.				The blanket is purple.</a:t>
            </a:r>
          </a:p>
          <a:p>
            <a:r>
              <a:rPr lang="en-US" sz="3500" dirty="0">
                <a:solidFill>
                  <a:schemeClr val="tx2"/>
                </a:solidFill>
              </a:rPr>
              <a:t>The dog is brown.				The house is blue.</a:t>
            </a:r>
          </a:p>
          <a:p>
            <a:r>
              <a:rPr lang="en-US" sz="3500" dirty="0">
                <a:solidFill>
                  <a:schemeClr val="tx2"/>
                </a:solidFill>
              </a:rPr>
              <a:t>The tree is green.				The tub is white.</a:t>
            </a:r>
          </a:p>
          <a:p>
            <a:pPr marL="45720" indent="0">
              <a:buNone/>
            </a:pPr>
            <a:endParaRPr lang="en-US" sz="2800" dirty="0">
              <a:solidFill>
                <a:schemeClr val="tx2"/>
              </a:solidFill>
            </a:endParaRPr>
          </a:p>
          <a:p>
            <a:pPr marL="45720" indent="0">
              <a:buNone/>
            </a:pPr>
            <a:endParaRPr lang="en-US" sz="2800" dirty="0">
              <a:solidFill>
                <a:schemeClr val="tx2"/>
              </a:solidFill>
            </a:endParaRPr>
          </a:p>
          <a:p>
            <a:pPr marL="45720" indent="0">
              <a:buNone/>
            </a:pPr>
            <a:r>
              <a:rPr lang="en-US" sz="2800" dirty="0">
                <a:solidFill>
                  <a:schemeClr val="tx2"/>
                </a:solidFill>
              </a:rPr>
              <a:t> </a:t>
            </a:r>
          </a:p>
          <a:p>
            <a:endParaRPr lang="en-US" dirty="0"/>
          </a:p>
          <a:p>
            <a:endParaRPr lang="en-US" dirty="0"/>
          </a:p>
        </p:txBody>
      </p:sp>
    </p:spTree>
    <p:extLst>
      <p:ext uri="{BB962C8B-B14F-4D97-AF65-F5344CB8AC3E}">
        <p14:creationId xmlns:p14="http://schemas.microsoft.com/office/powerpoint/2010/main" val="1502652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8C8F-D87F-417C-B39C-69BB3BEB2E86}"/>
              </a:ext>
            </a:extLst>
          </p:cNvPr>
          <p:cNvSpPr>
            <a:spLocks noGrp="1"/>
          </p:cNvSpPr>
          <p:nvPr>
            <p:ph type="title"/>
          </p:nvPr>
        </p:nvSpPr>
        <p:spPr/>
        <p:txBody>
          <a:bodyPr/>
          <a:lstStyle/>
          <a:p>
            <a:r>
              <a:rPr lang="en-US" dirty="0"/>
              <a:t>Sight Words   Level 5</a:t>
            </a:r>
          </a:p>
        </p:txBody>
      </p:sp>
      <p:sp>
        <p:nvSpPr>
          <p:cNvPr id="3" name="Content Placeholder 2">
            <a:extLst>
              <a:ext uri="{FF2B5EF4-FFF2-40B4-BE49-F238E27FC236}">
                <a16:creationId xmlns:a16="http://schemas.microsoft.com/office/drawing/2014/main" id="{23B97084-130B-44C1-9016-ECA7ED0B2A03}"/>
              </a:ext>
            </a:extLst>
          </p:cNvPr>
          <p:cNvSpPr>
            <a:spLocks noGrp="1"/>
          </p:cNvSpPr>
          <p:nvPr>
            <p:ph idx="1"/>
          </p:nvPr>
        </p:nvSpPr>
        <p:spPr>
          <a:xfrm>
            <a:off x="477077" y="1485900"/>
            <a:ext cx="11449879" cy="5054048"/>
          </a:xfrm>
        </p:spPr>
        <p:txBody>
          <a:bodyPr>
            <a:normAutofit fontScale="92500" lnSpcReduction="10000"/>
          </a:bodyPr>
          <a:lstStyle/>
          <a:p>
            <a:r>
              <a:rPr lang="en-US" dirty="0"/>
              <a:t>use		word		been		many		rain		5</a:t>
            </a:r>
          </a:p>
          <a:p>
            <a:r>
              <a:rPr lang="en-US" dirty="0"/>
              <a:t>very		work		before		hers		right		10</a:t>
            </a:r>
          </a:p>
          <a:p>
            <a:r>
              <a:rPr lang="en-US" dirty="0"/>
              <a:t>would	may		high		more		could		15</a:t>
            </a:r>
          </a:p>
          <a:p>
            <a:r>
              <a:rPr lang="en-US" dirty="0"/>
              <a:t>should	write		house		much		would		20</a:t>
            </a:r>
          </a:p>
          <a:p>
            <a:r>
              <a:rPr lang="en-US" dirty="0"/>
              <a:t>some		your		day		how		yours		25</a:t>
            </a:r>
          </a:p>
          <a:p>
            <a:r>
              <a:rPr lang="en-US" dirty="0"/>
              <a:t>use		word		been		many		rain		30</a:t>
            </a:r>
          </a:p>
          <a:p>
            <a:r>
              <a:rPr lang="en-US" dirty="0"/>
              <a:t>very		work		before		hers		right		35</a:t>
            </a:r>
          </a:p>
          <a:p>
            <a:r>
              <a:rPr lang="en-US" dirty="0"/>
              <a:t>would	may		high		more		could		40</a:t>
            </a:r>
          </a:p>
          <a:p>
            <a:r>
              <a:rPr lang="en-US" dirty="0"/>
              <a:t>should	write		house		much		would		45</a:t>
            </a:r>
          </a:p>
          <a:p>
            <a:r>
              <a:rPr lang="en-US" dirty="0"/>
              <a:t>some		your		day		how		yours		50			</a:t>
            </a:r>
          </a:p>
        </p:txBody>
      </p:sp>
    </p:spTree>
    <p:extLst>
      <p:ext uri="{BB962C8B-B14F-4D97-AF65-F5344CB8AC3E}">
        <p14:creationId xmlns:p14="http://schemas.microsoft.com/office/powerpoint/2010/main" val="34631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784C6-BA10-4C7D-A717-C37523F202E8}"/>
              </a:ext>
            </a:extLst>
          </p:cNvPr>
          <p:cNvSpPr>
            <a:spLocks noGrp="1"/>
          </p:cNvSpPr>
          <p:nvPr>
            <p:ph type="ctrTitle"/>
          </p:nvPr>
        </p:nvSpPr>
        <p:spPr>
          <a:xfrm>
            <a:off x="2681288" y="165019"/>
            <a:ext cx="9360418" cy="2599951"/>
          </a:xfrm>
        </p:spPr>
        <p:txBody>
          <a:bodyPr>
            <a:normAutofit/>
          </a:bodyPr>
          <a:lstStyle/>
          <a:p>
            <a:r>
              <a:rPr lang="en-US" dirty="0"/>
              <a:t>Vocabulary Words and Nouns</a:t>
            </a:r>
          </a:p>
        </p:txBody>
      </p:sp>
      <p:sp>
        <p:nvSpPr>
          <p:cNvPr id="3" name="Subtitle 2">
            <a:extLst>
              <a:ext uri="{FF2B5EF4-FFF2-40B4-BE49-F238E27FC236}">
                <a16:creationId xmlns:a16="http://schemas.microsoft.com/office/drawing/2014/main" id="{B652EFE2-02CA-4579-950F-76B1239D12F8}"/>
              </a:ext>
            </a:extLst>
          </p:cNvPr>
          <p:cNvSpPr>
            <a:spLocks noGrp="1"/>
          </p:cNvSpPr>
          <p:nvPr>
            <p:ph type="subTitle" idx="1"/>
          </p:nvPr>
        </p:nvSpPr>
        <p:spPr>
          <a:xfrm>
            <a:off x="3903329" y="3314700"/>
            <a:ext cx="6916336" cy="1866899"/>
          </a:xfrm>
        </p:spPr>
        <p:txBody>
          <a:bodyPr/>
          <a:lstStyle/>
          <a:p>
            <a:endParaRPr lang="en-US" dirty="0"/>
          </a:p>
        </p:txBody>
      </p:sp>
    </p:spTree>
    <p:extLst>
      <p:ext uri="{BB962C8B-B14F-4D97-AF65-F5344CB8AC3E}">
        <p14:creationId xmlns:p14="http://schemas.microsoft.com/office/powerpoint/2010/main" val="19820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99E6C-D788-4E6F-97EA-E8F8F116FAF6}"/>
              </a:ext>
            </a:extLst>
          </p:cNvPr>
          <p:cNvSpPr>
            <a:spLocks noGrp="1"/>
          </p:cNvSpPr>
          <p:nvPr>
            <p:ph type="title"/>
          </p:nvPr>
        </p:nvSpPr>
        <p:spPr>
          <a:xfrm>
            <a:off x="1524000" y="78910"/>
            <a:ext cx="9133730" cy="820742"/>
          </a:xfrm>
        </p:spPr>
        <p:txBody>
          <a:bodyPr/>
          <a:lstStyle/>
          <a:p>
            <a:r>
              <a:rPr lang="en-US" dirty="0"/>
              <a:t>Lesson        Nouns</a:t>
            </a:r>
          </a:p>
        </p:txBody>
      </p:sp>
      <p:sp>
        <p:nvSpPr>
          <p:cNvPr id="3" name="Content Placeholder 2">
            <a:extLst>
              <a:ext uri="{FF2B5EF4-FFF2-40B4-BE49-F238E27FC236}">
                <a16:creationId xmlns:a16="http://schemas.microsoft.com/office/drawing/2014/main" id="{EAC15CF8-C1ED-455F-BFE2-C28E1915A287}"/>
              </a:ext>
            </a:extLst>
          </p:cNvPr>
          <p:cNvSpPr>
            <a:spLocks noGrp="1"/>
          </p:cNvSpPr>
          <p:nvPr>
            <p:ph idx="1"/>
          </p:nvPr>
        </p:nvSpPr>
        <p:spPr>
          <a:xfrm>
            <a:off x="1528572" y="1312334"/>
            <a:ext cx="7581138" cy="4646014"/>
          </a:xfrm>
        </p:spPr>
        <p:txBody>
          <a:bodyPr>
            <a:normAutofit fontScale="85000" lnSpcReduction="20000"/>
          </a:bodyPr>
          <a:lstStyle/>
          <a:p>
            <a:pPr marL="45720" indent="0">
              <a:buNone/>
            </a:pPr>
            <a:r>
              <a:rPr lang="en-US" sz="3000" b="1" u="sng" dirty="0"/>
              <a:t>Common Nouns</a:t>
            </a:r>
          </a:p>
          <a:p>
            <a:pPr marL="45720" indent="0">
              <a:buNone/>
            </a:pPr>
            <a:r>
              <a:rPr lang="en-US" sz="3600" dirty="0"/>
              <a:t>man					student</a:t>
            </a:r>
          </a:p>
          <a:p>
            <a:pPr marL="45720" indent="0">
              <a:buNone/>
            </a:pPr>
            <a:r>
              <a:rPr lang="en-US" sz="3600" dirty="0"/>
              <a:t>mountain				city</a:t>
            </a:r>
          </a:p>
          <a:p>
            <a:pPr marL="45720" indent="0">
              <a:buNone/>
            </a:pPr>
            <a:r>
              <a:rPr lang="en-US" sz="3600" dirty="0"/>
              <a:t>ocean				teacher		</a:t>
            </a:r>
          </a:p>
          <a:p>
            <a:pPr marL="45720" indent="0">
              <a:buNone/>
            </a:pPr>
            <a:r>
              <a:rPr lang="en-US" sz="3600" dirty="0"/>
              <a:t>cat					church</a:t>
            </a:r>
          </a:p>
          <a:p>
            <a:pPr marL="45720" indent="0">
              <a:buNone/>
            </a:pPr>
            <a:r>
              <a:rPr lang="en-US" sz="3600" dirty="0"/>
              <a:t>country				store</a:t>
            </a:r>
          </a:p>
          <a:p>
            <a:pPr marL="45720" indent="0">
              <a:buNone/>
            </a:pPr>
            <a:r>
              <a:rPr lang="en-US" sz="3600" dirty="0"/>
              <a:t>baby					street</a:t>
            </a:r>
          </a:p>
          <a:p>
            <a:pPr marL="45720" indent="0">
              <a:buNone/>
            </a:pPr>
            <a:r>
              <a:rPr lang="en-US" sz="2800" dirty="0"/>
              <a:t>		</a:t>
            </a:r>
          </a:p>
        </p:txBody>
      </p:sp>
    </p:spTree>
    <p:extLst>
      <p:ext uri="{BB962C8B-B14F-4D97-AF65-F5344CB8AC3E}">
        <p14:creationId xmlns:p14="http://schemas.microsoft.com/office/powerpoint/2010/main" val="289319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99E6C-D788-4E6F-97EA-E8F8F116FAF6}"/>
              </a:ext>
            </a:extLst>
          </p:cNvPr>
          <p:cNvSpPr>
            <a:spLocks noGrp="1"/>
          </p:cNvSpPr>
          <p:nvPr>
            <p:ph type="title"/>
          </p:nvPr>
        </p:nvSpPr>
        <p:spPr>
          <a:xfrm>
            <a:off x="1524000" y="78911"/>
            <a:ext cx="9133730" cy="629750"/>
          </a:xfrm>
        </p:spPr>
        <p:txBody>
          <a:bodyPr/>
          <a:lstStyle/>
          <a:p>
            <a:r>
              <a:rPr lang="en-US" dirty="0"/>
              <a:t>Lesson        Proper Nouns</a:t>
            </a:r>
          </a:p>
        </p:txBody>
      </p:sp>
      <p:sp>
        <p:nvSpPr>
          <p:cNvPr id="3" name="Content Placeholder 2">
            <a:extLst>
              <a:ext uri="{FF2B5EF4-FFF2-40B4-BE49-F238E27FC236}">
                <a16:creationId xmlns:a16="http://schemas.microsoft.com/office/drawing/2014/main" id="{EAC15CF8-C1ED-455F-BFE2-C28E1915A287}"/>
              </a:ext>
            </a:extLst>
          </p:cNvPr>
          <p:cNvSpPr>
            <a:spLocks noGrp="1"/>
          </p:cNvSpPr>
          <p:nvPr>
            <p:ph idx="1"/>
          </p:nvPr>
        </p:nvSpPr>
        <p:spPr>
          <a:xfrm>
            <a:off x="766916" y="1017639"/>
            <a:ext cx="10604090" cy="5029199"/>
          </a:xfrm>
        </p:spPr>
        <p:txBody>
          <a:bodyPr>
            <a:normAutofit fontScale="25000" lnSpcReduction="20000"/>
          </a:bodyPr>
          <a:lstStyle/>
          <a:p>
            <a:r>
              <a:rPr lang="en-US" sz="11200" b="1" u="sng" dirty="0"/>
              <a:t>Proper Noun- Specific noun  They need to  be Capitalized</a:t>
            </a:r>
          </a:p>
          <a:p>
            <a:endParaRPr lang="en-US" sz="8600" b="1" u="sng" dirty="0"/>
          </a:p>
          <a:p>
            <a:r>
              <a:rPr lang="en-US" sz="11200" dirty="0"/>
              <a:t>Mr.  James						Tim</a:t>
            </a:r>
          </a:p>
          <a:p>
            <a:r>
              <a:rPr lang="en-US" sz="11200" dirty="0"/>
              <a:t>Mount Sinai					El Paso</a:t>
            </a:r>
          </a:p>
          <a:p>
            <a:r>
              <a:rPr lang="en-US" sz="11200" dirty="0"/>
              <a:t>Indian Ocean					Mrs. Carol</a:t>
            </a:r>
          </a:p>
          <a:p>
            <a:r>
              <a:rPr lang="en-US" sz="11200" dirty="0"/>
              <a:t>Fluffy						Trinity Church</a:t>
            </a:r>
          </a:p>
          <a:p>
            <a:r>
              <a:rPr lang="en-US" sz="11200" dirty="0"/>
              <a:t>Europe						Walmart Store</a:t>
            </a:r>
          </a:p>
          <a:p>
            <a:r>
              <a:rPr lang="en-US" sz="11200" dirty="0"/>
              <a:t>Lisa							Perry Street		</a:t>
            </a:r>
          </a:p>
          <a:p>
            <a:pPr marL="685800" lvl="2" indent="0">
              <a:buNone/>
            </a:pPr>
            <a:endParaRPr lang="en-US" sz="2600" dirty="0"/>
          </a:p>
          <a:p>
            <a:endParaRPr lang="en-US" sz="3000" dirty="0"/>
          </a:p>
          <a:p>
            <a:pPr marL="45720" indent="0">
              <a:buNone/>
            </a:pPr>
            <a:r>
              <a:rPr lang="en-US" sz="2800" dirty="0"/>
              <a:t>								</a:t>
            </a:r>
          </a:p>
          <a:p>
            <a:pPr marL="45720" indent="0">
              <a:buNone/>
            </a:pPr>
            <a:r>
              <a:rPr lang="en-US" dirty="0"/>
              <a:t>		</a:t>
            </a:r>
          </a:p>
        </p:txBody>
      </p:sp>
    </p:spTree>
    <p:extLst>
      <p:ext uri="{BB962C8B-B14F-4D97-AF65-F5344CB8AC3E}">
        <p14:creationId xmlns:p14="http://schemas.microsoft.com/office/powerpoint/2010/main" val="409209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99E6C-D788-4E6F-97EA-E8F8F116FAF6}"/>
              </a:ext>
            </a:extLst>
          </p:cNvPr>
          <p:cNvSpPr>
            <a:spLocks noGrp="1"/>
          </p:cNvSpPr>
          <p:nvPr>
            <p:ph type="title"/>
          </p:nvPr>
        </p:nvSpPr>
        <p:spPr>
          <a:xfrm>
            <a:off x="1524000" y="78910"/>
            <a:ext cx="9133730" cy="658509"/>
          </a:xfrm>
        </p:spPr>
        <p:txBody>
          <a:bodyPr/>
          <a:lstStyle/>
          <a:p>
            <a:r>
              <a:rPr lang="en-US" dirty="0"/>
              <a:t>Lesson        Nouns and Proper Nouns</a:t>
            </a:r>
          </a:p>
        </p:txBody>
      </p:sp>
      <p:sp>
        <p:nvSpPr>
          <p:cNvPr id="3" name="Content Placeholder 2">
            <a:extLst>
              <a:ext uri="{FF2B5EF4-FFF2-40B4-BE49-F238E27FC236}">
                <a16:creationId xmlns:a16="http://schemas.microsoft.com/office/drawing/2014/main" id="{EAC15CF8-C1ED-455F-BFE2-C28E1915A287}"/>
              </a:ext>
            </a:extLst>
          </p:cNvPr>
          <p:cNvSpPr>
            <a:spLocks noGrp="1"/>
          </p:cNvSpPr>
          <p:nvPr>
            <p:ph idx="1"/>
          </p:nvPr>
        </p:nvSpPr>
        <p:spPr>
          <a:xfrm>
            <a:off x="589935" y="737419"/>
            <a:ext cx="10073493" cy="5294671"/>
          </a:xfrm>
        </p:spPr>
        <p:txBody>
          <a:bodyPr>
            <a:normAutofit fontScale="25000" lnSpcReduction="20000"/>
          </a:bodyPr>
          <a:lstStyle/>
          <a:p>
            <a:pPr marL="45720" indent="0">
              <a:buNone/>
            </a:pPr>
            <a:r>
              <a:rPr lang="en-US" sz="9600" b="1" u="sng" dirty="0"/>
              <a:t>Nouns 					Proper Nouns (Capitals)</a:t>
            </a:r>
            <a:r>
              <a:rPr lang="en-US" sz="9600" dirty="0"/>
              <a:t>	</a:t>
            </a:r>
          </a:p>
          <a:p>
            <a:pPr marL="45720" indent="0">
              <a:buNone/>
            </a:pPr>
            <a:r>
              <a:rPr lang="en-US" sz="11200" dirty="0"/>
              <a:t>country					Europe</a:t>
            </a:r>
          </a:p>
          <a:p>
            <a:pPr marL="45720" indent="0">
              <a:buNone/>
            </a:pPr>
            <a:r>
              <a:rPr lang="en-US" sz="11200" dirty="0"/>
              <a:t>ocean					Indian Ocean</a:t>
            </a:r>
          </a:p>
          <a:p>
            <a:pPr marL="45720" indent="0">
              <a:buNone/>
            </a:pPr>
            <a:r>
              <a:rPr lang="en-US" sz="11200" dirty="0"/>
              <a:t>mountain					Mount Sinai</a:t>
            </a:r>
          </a:p>
          <a:p>
            <a:pPr marL="45720" indent="0">
              <a:buNone/>
            </a:pPr>
            <a:r>
              <a:rPr lang="en-US" sz="11200" dirty="0"/>
              <a:t>street					Perry Street</a:t>
            </a:r>
          </a:p>
          <a:p>
            <a:pPr marL="45720" indent="0">
              <a:buNone/>
            </a:pPr>
            <a:r>
              <a:rPr lang="en-US" sz="11200" dirty="0"/>
              <a:t>church					Trinity Church</a:t>
            </a:r>
          </a:p>
          <a:p>
            <a:pPr marL="45720" indent="0">
              <a:buNone/>
            </a:pPr>
            <a:r>
              <a:rPr lang="en-US" sz="11200" dirty="0"/>
              <a:t>store						Walmart Store</a:t>
            </a:r>
          </a:p>
          <a:p>
            <a:pPr marL="45720" indent="0">
              <a:buNone/>
            </a:pPr>
            <a:r>
              <a:rPr lang="en-US" sz="11200" dirty="0"/>
              <a:t>man						Mr. James</a:t>
            </a:r>
          </a:p>
          <a:p>
            <a:pPr marL="45720" indent="0">
              <a:buNone/>
            </a:pPr>
            <a:r>
              <a:rPr lang="en-US" sz="11200" dirty="0"/>
              <a:t>women					Mrs. Smith</a:t>
            </a:r>
          </a:p>
          <a:p>
            <a:pPr marL="45720" indent="0">
              <a:buNone/>
            </a:pPr>
            <a:endParaRPr lang="en-US" dirty="0"/>
          </a:p>
          <a:p>
            <a:pPr marL="45720" indent="0">
              <a:buNone/>
            </a:pPr>
            <a:r>
              <a:rPr lang="en-US" dirty="0"/>
              <a:t>				</a:t>
            </a:r>
          </a:p>
        </p:txBody>
      </p:sp>
    </p:spTree>
    <p:extLst>
      <p:ext uri="{BB962C8B-B14F-4D97-AF65-F5344CB8AC3E}">
        <p14:creationId xmlns:p14="http://schemas.microsoft.com/office/powerpoint/2010/main" val="138647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1286-1FBC-43F1-87C0-B7EDFB57C07D}"/>
              </a:ext>
            </a:extLst>
          </p:cNvPr>
          <p:cNvSpPr>
            <a:spLocks noGrp="1"/>
          </p:cNvSpPr>
          <p:nvPr>
            <p:ph type="title"/>
          </p:nvPr>
        </p:nvSpPr>
        <p:spPr>
          <a:xfrm>
            <a:off x="1799303" y="894"/>
            <a:ext cx="8861812" cy="648035"/>
          </a:xfrm>
        </p:spPr>
        <p:txBody>
          <a:bodyPr>
            <a:normAutofit/>
          </a:bodyPr>
          <a:lstStyle/>
          <a:p>
            <a:r>
              <a:rPr lang="en-US" dirty="0"/>
              <a:t>Lesson   Nouns</a:t>
            </a:r>
          </a:p>
        </p:txBody>
      </p:sp>
      <p:sp>
        <p:nvSpPr>
          <p:cNvPr id="3" name="Content Placeholder 2">
            <a:extLst>
              <a:ext uri="{FF2B5EF4-FFF2-40B4-BE49-F238E27FC236}">
                <a16:creationId xmlns:a16="http://schemas.microsoft.com/office/drawing/2014/main" id="{FEA14D20-1AD4-40A3-A2A6-18DCCFB9A1C9}"/>
              </a:ext>
            </a:extLst>
          </p:cNvPr>
          <p:cNvSpPr>
            <a:spLocks noGrp="1"/>
          </p:cNvSpPr>
          <p:nvPr>
            <p:ph idx="1"/>
          </p:nvPr>
        </p:nvSpPr>
        <p:spPr>
          <a:xfrm>
            <a:off x="514410" y="648930"/>
            <a:ext cx="6675060" cy="5324168"/>
          </a:xfrm>
        </p:spPr>
        <p:txBody>
          <a:bodyPr>
            <a:normAutofit/>
          </a:bodyPr>
          <a:lstStyle/>
          <a:p>
            <a:r>
              <a:rPr lang="en-US" sz="2800" b="1" u="sng" dirty="0">
                <a:solidFill>
                  <a:schemeClr val="tx2"/>
                </a:solidFill>
              </a:rPr>
              <a:t>Word Bank:   lamb, tiger, city, snake, </a:t>
            </a:r>
          </a:p>
          <a:p>
            <a:r>
              <a:rPr lang="en-US" sz="2800" b="1" u="sng" dirty="0">
                <a:solidFill>
                  <a:schemeClr val="tx2"/>
                </a:solidFill>
              </a:rPr>
              <a:t>wagon, dig, hat, bee</a:t>
            </a:r>
          </a:p>
          <a:p>
            <a:endParaRPr lang="en-US" sz="2800" dirty="0"/>
          </a:p>
          <a:p>
            <a:r>
              <a:rPr lang="en-US" sz="2800" dirty="0"/>
              <a:t>Which word starts with a letter  l?   	</a:t>
            </a:r>
          </a:p>
          <a:p>
            <a:r>
              <a:rPr lang="en-US" sz="2800" dirty="0"/>
              <a:t>Which word starts with the letter  c? </a:t>
            </a:r>
          </a:p>
          <a:p>
            <a:r>
              <a:rPr lang="en-US" sz="2800" dirty="0"/>
              <a:t>Which word starts with the letter  w?</a:t>
            </a:r>
          </a:p>
          <a:p>
            <a:r>
              <a:rPr lang="en-US" sz="2800" dirty="0"/>
              <a:t>Which word starts with the letter   h?  	</a:t>
            </a:r>
          </a:p>
          <a:p>
            <a:r>
              <a:rPr lang="en-US" sz="2800" dirty="0"/>
              <a:t>Which word starts with the letter   b?  	 </a:t>
            </a:r>
          </a:p>
          <a:p>
            <a:pPr marL="45706" indent="0">
              <a:buNone/>
            </a:pPr>
            <a:endParaRPr lang="en-US" sz="2399" dirty="0"/>
          </a:p>
          <a:p>
            <a:pPr marL="45706" indent="0">
              <a:buNone/>
            </a:pPr>
            <a:endParaRPr lang="en-US" sz="2399" dirty="0"/>
          </a:p>
        </p:txBody>
      </p:sp>
      <p:sp>
        <p:nvSpPr>
          <p:cNvPr id="5" name="TextBox 4">
            <a:extLst>
              <a:ext uri="{FF2B5EF4-FFF2-40B4-BE49-F238E27FC236}">
                <a16:creationId xmlns:a16="http://schemas.microsoft.com/office/drawing/2014/main" id="{6EBC3FAC-740F-456D-A621-03517D824059}"/>
              </a:ext>
            </a:extLst>
          </p:cNvPr>
          <p:cNvSpPr txBox="1"/>
          <p:nvPr/>
        </p:nvSpPr>
        <p:spPr>
          <a:xfrm>
            <a:off x="7189470" y="1950323"/>
            <a:ext cx="2991585" cy="4124206"/>
          </a:xfrm>
          <a:prstGeom prst="rect">
            <a:avLst/>
          </a:prstGeom>
          <a:noFill/>
        </p:spPr>
        <p:txBody>
          <a:bodyPr wrap="square" rtlCol="0">
            <a:spAutoFit/>
          </a:bodyPr>
          <a:lstStyle/>
          <a:p>
            <a:endParaRPr lang="en-US" sz="4000" dirty="0"/>
          </a:p>
          <a:p>
            <a:r>
              <a:rPr lang="en-US" sz="2800" dirty="0"/>
              <a:t>lamb</a:t>
            </a:r>
          </a:p>
          <a:p>
            <a:endParaRPr lang="en-US" sz="1200" dirty="0"/>
          </a:p>
          <a:p>
            <a:r>
              <a:rPr lang="en-US" sz="2800" dirty="0"/>
              <a:t>city</a:t>
            </a:r>
          </a:p>
          <a:p>
            <a:endParaRPr lang="en-US" sz="1600" dirty="0"/>
          </a:p>
          <a:p>
            <a:r>
              <a:rPr lang="en-US" sz="2800" dirty="0"/>
              <a:t>wagon</a:t>
            </a:r>
          </a:p>
          <a:p>
            <a:endParaRPr lang="en-US" sz="1600" dirty="0"/>
          </a:p>
          <a:p>
            <a:r>
              <a:rPr lang="en-US" sz="2800" dirty="0"/>
              <a:t>hat</a:t>
            </a:r>
          </a:p>
          <a:p>
            <a:endParaRPr lang="en-US" sz="2000" dirty="0"/>
          </a:p>
          <a:p>
            <a:r>
              <a:rPr lang="en-US" sz="2800" dirty="0"/>
              <a:t>bee</a:t>
            </a:r>
          </a:p>
          <a:p>
            <a:endParaRPr lang="en-US" dirty="0"/>
          </a:p>
        </p:txBody>
      </p:sp>
    </p:spTree>
    <p:extLst>
      <p:ext uri="{BB962C8B-B14F-4D97-AF65-F5344CB8AC3E}">
        <p14:creationId xmlns:p14="http://schemas.microsoft.com/office/powerpoint/2010/main" val="317027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1000"/>
                                        <p:tgtEl>
                                          <p:spTgt spid="5">
                                            <p:txEl>
                                              <p:pRg st="1" end="1"/>
                                            </p:txEl>
                                          </p:spTgt>
                                        </p:tgtEl>
                                      </p:cBhvr>
                                    </p:animEffect>
                                    <p:anim calcmode="lin" valueType="num">
                                      <p:cBhvr>
                                        <p:cTn id="3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Effect transition="in" filter="fade">
                                      <p:cBhvr>
                                        <p:cTn id="44" dur="1000"/>
                                        <p:tgtEl>
                                          <p:spTgt spid="5">
                                            <p:txEl>
                                              <p:pRg st="3" end="3"/>
                                            </p:txEl>
                                          </p:spTgt>
                                        </p:tgtEl>
                                      </p:cBhvr>
                                    </p:animEffect>
                                    <p:anim calcmode="lin" valueType="num">
                                      <p:cBhvr>
                                        <p:cTn id="4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5">
                                            <p:txEl>
                                              <p:pRg st="5" end="5"/>
                                            </p:txEl>
                                          </p:spTgt>
                                        </p:tgtEl>
                                        <p:attrNameLst>
                                          <p:attrName>style.visibility</p:attrName>
                                        </p:attrNameLst>
                                      </p:cBhvr>
                                      <p:to>
                                        <p:strVal val="visible"/>
                                      </p:to>
                                    </p:set>
                                    <p:animEffect transition="in" filter="fade">
                                      <p:cBhvr>
                                        <p:cTn id="58" dur="1000"/>
                                        <p:tgtEl>
                                          <p:spTgt spid="5">
                                            <p:txEl>
                                              <p:pRg st="5" end="5"/>
                                            </p:txEl>
                                          </p:spTgt>
                                        </p:tgtEl>
                                      </p:cBhvr>
                                    </p:animEffect>
                                    <p:anim calcmode="lin" valueType="num">
                                      <p:cBhvr>
                                        <p:cTn id="5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1000"/>
                                        <p:tgtEl>
                                          <p:spTgt spid="3">
                                            <p:txEl>
                                              <p:pRg st="6" end="6"/>
                                            </p:txEl>
                                          </p:spTgt>
                                        </p:tgtEl>
                                      </p:cBhvr>
                                    </p:animEffect>
                                    <p:anim calcmode="lin" valueType="num">
                                      <p:cBhvr>
                                        <p:cTn id="6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5">
                                            <p:txEl>
                                              <p:pRg st="7" end="7"/>
                                            </p:txEl>
                                          </p:spTgt>
                                        </p:tgtEl>
                                        <p:attrNameLst>
                                          <p:attrName>style.visibility</p:attrName>
                                        </p:attrNameLst>
                                      </p:cBhvr>
                                      <p:to>
                                        <p:strVal val="visible"/>
                                      </p:to>
                                    </p:set>
                                    <p:animEffect transition="in" filter="fade">
                                      <p:cBhvr>
                                        <p:cTn id="72" dur="1000"/>
                                        <p:tgtEl>
                                          <p:spTgt spid="5">
                                            <p:txEl>
                                              <p:pRg st="7" end="7"/>
                                            </p:txEl>
                                          </p:spTgt>
                                        </p:tgtEl>
                                      </p:cBhvr>
                                    </p:animEffect>
                                    <p:anim calcmode="lin" valueType="num">
                                      <p:cBhvr>
                                        <p:cTn id="7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1000"/>
                                        <p:tgtEl>
                                          <p:spTgt spid="3">
                                            <p:txEl>
                                              <p:pRg st="7" end="7"/>
                                            </p:txEl>
                                          </p:spTgt>
                                        </p:tgtEl>
                                      </p:cBhvr>
                                    </p:animEffect>
                                    <p:anim calcmode="lin" valueType="num">
                                      <p:cBhvr>
                                        <p:cTn id="8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5">
                                            <p:txEl>
                                              <p:pRg st="9" end="9"/>
                                            </p:txEl>
                                          </p:spTgt>
                                        </p:tgtEl>
                                        <p:attrNameLst>
                                          <p:attrName>style.visibility</p:attrName>
                                        </p:attrNameLst>
                                      </p:cBhvr>
                                      <p:to>
                                        <p:strVal val="visible"/>
                                      </p:to>
                                    </p:set>
                                    <p:animEffect transition="in" filter="fade">
                                      <p:cBhvr>
                                        <p:cTn id="86" dur="1000"/>
                                        <p:tgtEl>
                                          <p:spTgt spid="5">
                                            <p:txEl>
                                              <p:pRg st="9" end="9"/>
                                            </p:txEl>
                                          </p:spTgt>
                                        </p:tgtEl>
                                      </p:cBhvr>
                                    </p:animEffect>
                                    <p:anim calcmode="lin" valueType="num">
                                      <p:cBhvr>
                                        <p:cTn id="8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8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1286-1FBC-43F1-87C0-B7EDFB57C07D}"/>
              </a:ext>
            </a:extLst>
          </p:cNvPr>
          <p:cNvSpPr>
            <a:spLocks noGrp="1"/>
          </p:cNvSpPr>
          <p:nvPr>
            <p:ph type="title"/>
          </p:nvPr>
        </p:nvSpPr>
        <p:spPr>
          <a:xfrm>
            <a:off x="1799303" y="894"/>
            <a:ext cx="8861812" cy="648035"/>
          </a:xfrm>
        </p:spPr>
        <p:txBody>
          <a:bodyPr>
            <a:normAutofit/>
          </a:bodyPr>
          <a:lstStyle/>
          <a:p>
            <a:r>
              <a:rPr lang="en-US" dirty="0"/>
              <a:t>Lesson  Nouns</a:t>
            </a:r>
          </a:p>
        </p:txBody>
      </p:sp>
      <p:sp>
        <p:nvSpPr>
          <p:cNvPr id="3" name="Content Placeholder 2">
            <a:extLst>
              <a:ext uri="{FF2B5EF4-FFF2-40B4-BE49-F238E27FC236}">
                <a16:creationId xmlns:a16="http://schemas.microsoft.com/office/drawing/2014/main" id="{FEA14D20-1AD4-40A3-A2A6-18DCCFB9A1C9}"/>
              </a:ext>
            </a:extLst>
          </p:cNvPr>
          <p:cNvSpPr>
            <a:spLocks noGrp="1"/>
          </p:cNvSpPr>
          <p:nvPr>
            <p:ph idx="1"/>
          </p:nvPr>
        </p:nvSpPr>
        <p:spPr>
          <a:xfrm>
            <a:off x="514410" y="648930"/>
            <a:ext cx="6640770" cy="5324168"/>
          </a:xfrm>
        </p:spPr>
        <p:txBody>
          <a:bodyPr>
            <a:normAutofit/>
          </a:bodyPr>
          <a:lstStyle/>
          <a:p>
            <a:r>
              <a:rPr lang="en-US" sz="2800" b="1" u="sng" dirty="0">
                <a:solidFill>
                  <a:schemeClr val="tx2"/>
                </a:solidFill>
              </a:rPr>
              <a:t>Word Bank:   lamb, tiger, city,</a:t>
            </a:r>
          </a:p>
          <a:p>
            <a:r>
              <a:rPr lang="en-US" sz="2800" b="1" u="sng" dirty="0">
                <a:solidFill>
                  <a:schemeClr val="tx2"/>
                </a:solidFill>
              </a:rPr>
              <a:t> snake, wagon, dime, hat, bee</a:t>
            </a:r>
          </a:p>
          <a:p>
            <a:endParaRPr lang="en-US" sz="2800" dirty="0"/>
          </a:p>
          <a:p>
            <a:r>
              <a:rPr lang="en-US" sz="2800" dirty="0"/>
              <a:t>Which word starts with the letter   d?   </a:t>
            </a:r>
          </a:p>
          <a:p>
            <a:r>
              <a:rPr lang="en-US" sz="2800" dirty="0"/>
              <a:t>Which word starts with the letter  s?	</a:t>
            </a:r>
          </a:p>
          <a:p>
            <a:r>
              <a:rPr lang="en-US" sz="2800" dirty="0"/>
              <a:t>Which word starts with the letter   t?</a:t>
            </a:r>
          </a:p>
          <a:p>
            <a:pPr marL="45706" indent="0">
              <a:buNone/>
            </a:pPr>
            <a:r>
              <a:rPr lang="en-US" sz="2800" dirty="0"/>
              <a:t>    </a:t>
            </a:r>
          </a:p>
          <a:p>
            <a:pPr marL="45706" indent="0">
              <a:buNone/>
            </a:pPr>
            <a:endParaRPr lang="en-US" sz="2399" dirty="0"/>
          </a:p>
          <a:p>
            <a:pPr marL="45706" indent="0">
              <a:buNone/>
            </a:pPr>
            <a:endParaRPr lang="en-US" sz="2399" dirty="0"/>
          </a:p>
        </p:txBody>
      </p:sp>
      <p:sp>
        <p:nvSpPr>
          <p:cNvPr id="5" name="TextBox 4">
            <a:extLst>
              <a:ext uri="{FF2B5EF4-FFF2-40B4-BE49-F238E27FC236}">
                <a16:creationId xmlns:a16="http://schemas.microsoft.com/office/drawing/2014/main" id="{82BDBB91-2D40-40D6-8462-79A73796AAF7}"/>
              </a:ext>
            </a:extLst>
          </p:cNvPr>
          <p:cNvSpPr txBox="1"/>
          <p:nvPr/>
        </p:nvSpPr>
        <p:spPr>
          <a:xfrm>
            <a:off x="6960870" y="2526030"/>
            <a:ext cx="2205990" cy="1877437"/>
          </a:xfrm>
          <a:prstGeom prst="rect">
            <a:avLst/>
          </a:prstGeom>
          <a:noFill/>
        </p:spPr>
        <p:txBody>
          <a:bodyPr wrap="square" rtlCol="0">
            <a:spAutoFit/>
          </a:bodyPr>
          <a:lstStyle/>
          <a:p>
            <a:r>
              <a:rPr lang="en-US" sz="2800" dirty="0"/>
              <a:t>dime</a:t>
            </a:r>
          </a:p>
          <a:p>
            <a:endParaRPr lang="en-US" dirty="0"/>
          </a:p>
          <a:p>
            <a:r>
              <a:rPr lang="en-US" sz="2800" dirty="0"/>
              <a:t>snake</a:t>
            </a:r>
          </a:p>
          <a:p>
            <a:endParaRPr lang="en-US" sz="1400" dirty="0"/>
          </a:p>
          <a:p>
            <a:r>
              <a:rPr lang="en-US" sz="2800" dirty="0"/>
              <a:t>tiger</a:t>
            </a:r>
          </a:p>
        </p:txBody>
      </p:sp>
    </p:spTree>
    <p:extLst>
      <p:ext uri="{BB962C8B-B14F-4D97-AF65-F5344CB8AC3E}">
        <p14:creationId xmlns:p14="http://schemas.microsoft.com/office/powerpoint/2010/main" val="107490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fade">
                                      <p:cBhvr>
                                        <p:cTn id="30" dur="1000"/>
                                        <p:tgtEl>
                                          <p:spTgt spid="5">
                                            <p:txEl>
                                              <p:pRg st="0" end="0"/>
                                            </p:txEl>
                                          </p:spTgt>
                                        </p:tgtEl>
                                      </p:cBhvr>
                                    </p:animEffect>
                                    <p:anim calcmode="lin" valueType="num">
                                      <p:cBhvr>
                                        <p:cTn id="3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animEffect transition="in" filter="fade">
                                      <p:cBhvr>
                                        <p:cTn id="44" dur="1000"/>
                                        <p:tgtEl>
                                          <p:spTgt spid="5">
                                            <p:txEl>
                                              <p:pRg st="2" end="2"/>
                                            </p:txEl>
                                          </p:spTgt>
                                        </p:tgtEl>
                                      </p:cBhvr>
                                    </p:animEffect>
                                    <p:anim calcmode="lin" valueType="num">
                                      <p:cBhvr>
                                        <p:cTn id="4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5">
                                            <p:txEl>
                                              <p:pRg st="4" end="4"/>
                                            </p:txEl>
                                          </p:spTgt>
                                        </p:tgtEl>
                                        <p:attrNameLst>
                                          <p:attrName>style.visibility</p:attrName>
                                        </p:attrNameLst>
                                      </p:cBhvr>
                                      <p:to>
                                        <p:strVal val="visible"/>
                                      </p:to>
                                    </p:set>
                                    <p:animEffect transition="in" filter="fade">
                                      <p:cBhvr>
                                        <p:cTn id="58" dur="1000"/>
                                        <p:tgtEl>
                                          <p:spTgt spid="5">
                                            <p:txEl>
                                              <p:pRg st="4" end="4"/>
                                            </p:txEl>
                                          </p:spTgt>
                                        </p:tgtEl>
                                      </p:cBhvr>
                                    </p:animEffect>
                                    <p:anim calcmode="lin" valueType="num">
                                      <p:cBhvr>
                                        <p:cTn id="5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1286-1FBC-43F1-87C0-B7EDFB57C07D}"/>
              </a:ext>
            </a:extLst>
          </p:cNvPr>
          <p:cNvSpPr>
            <a:spLocks noGrp="1"/>
          </p:cNvSpPr>
          <p:nvPr>
            <p:ph type="title"/>
          </p:nvPr>
        </p:nvSpPr>
        <p:spPr>
          <a:xfrm>
            <a:off x="3211829" y="895"/>
            <a:ext cx="4251961" cy="822066"/>
          </a:xfrm>
        </p:spPr>
        <p:txBody>
          <a:bodyPr>
            <a:normAutofit/>
          </a:bodyPr>
          <a:lstStyle/>
          <a:p>
            <a:r>
              <a:rPr lang="en-US" dirty="0"/>
              <a:t>Lesson   Nouns</a:t>
            </a:r>
          </a:p>
        </p:txBody>
      </p:sp>
      <p:sp>
        <p:nvSpPr>
          <p:cNvPr id="3" name="Content Placeholder 2">
            <a:extLst>
              <a:ext uri="{FF2B5EF4-FFF2-40B4-BE49-F238E27FC236}">
                <a16:creationId xmlns:a16="http://schemas.microsoft.com/office/drawing/2014/main" id="{FEA14D20-1AD4-40A3-A2A6-18DCCFB9A1C9}"/>
              </a:ext>
            </a:extLst>
          </p:cNvPr>
          <p:cNvSpPr>
            <a:spLocks noGrp="1"/>
          </p:cNvSpPr>
          <p:nvPr>
            <p:ph idx="1"/>
          </p:nvPr>
        </p:nvSpPr>
        <p:spPr>
          <a:xfrm>
            <a:off x="514410" y="1097280"/>
            <a:ext cx="7543740" cy="4389120"/>
          </a:xfrm>
        </p:spPr>
        <p:txBody>
          <a:bodyPr>
            <a:normAutofit fontScale="25000" lnSpcReduction="20000"/>
          </a:bodyPr>
          <a:lstStyle/>
          <a:p>
            <a:r>
              <a:rPr lang="en-US" sz="11200" b="1" u="sng" dirty="0">
                <a:solidFill>
                  <a:schemeClr val="tx2"/>
                </a:solidFill>
              </a:rPr>
              <a:t>Word Bank:   rat, tree, camel, </a:t>
            </a:r>
          </a:p>
          <a:p>
            <a:r>
              <a:rPr lang="en-US" sz="11200" b="1" u="sng" dirty="0">
                <a:solidFill>
                  <a:schemeClr val="tx2"/>
                </a:solidFill>
              </a:rPr>
              <a:t>seal, water, bell, father</a:t>
            </a:r>
          </a:p>
          <a:p>
            <a:endParaRPr lang="en-US" sz="11200" dirty="0">
              <a:solidFill>
                <a:schemeClr val="tx2"/>
              </a:solidFill>
            </a:endParaRPr>
          </a:p>
          <a:p>
            <a:r>
              <a:rPr lang="en-US" sz="11200" dirty="0">
                <a:solidFill>
                  <a:schemeClr val="tx2"/>
                </a:solidFill>
              </a:rPr>
              <a:t>Which word starts with a letter  r?   </a:t>
            </a:r>
          </a:p>
          <a:p>
            <a:r>
              <a:rPr lang="en-US" sz="11200" dirty="0">
                <a:solidFill>
                  <a:schemeClr val="tx2"/>
                </a:solidFill>
              </a:rPr>
              <a:t>Which word starts with the letter  c?  	 	</a:t>
            </a:r>
          </a:p>
          <a:p>
            <a:r>
              <a:rPr lang="en-US" sz="11200" dirty="0">
                <a:solidFill>
                  <a:schemeClr val="tx2"/>
                </a:solidFill>
              </a:rPr>
              <a:t>Which word starts with the letter  w?</a:t>
            </a:r>
          </a:p>
          <a:p>
            <a:r>
              <a:rPr lang="en-US" sz="11200" dirty="0">
                <a:solidFill>
                  <a:schemeClr val="tx2"/>
                </a:solidFill>
              </a:rPr>
              <a:t>Which word starts with the letter   f?  	 	</a:t>
            </a:r>
          </a:p>
          <a:p>
            <a:pPr marL="45720" indent="0">
              <a:buNone/>
            </a:pPr>
            <a:endParaRPr lang="en-US" sz="9600" dirty="0"/>
          </a:p>
          <a:p>
            <a:pPr marL="45706" indent="0">
              <a:buNone/>
            </a:pPr>
            <a:r>
              <a:rPr lang="en-US" sz="9600" dirty="0"/>
              <a:t>    </a:t>
            </a:r>
          </a:p>
          <a:p>
            <a:pPr marL="45706" indent="0">
              <a:buNone/>
            </a:pPr>
            <a:endParaRPr lang="en-US" sz="2399" dirty="0"/>
          </a:p>
          <a:p>
            <a:pPr marL="45706" indent="0">
              <a:buNone/>
            </a:pPr>
            <a:endParaRPr lang="en-US" sz="2399" dirty="0"/>
          </a:p>
        </p:txBody>
      </p:sp>
      <p:sp>
        <p:nvSpPr>
          <p:cNvPr id="5" name="TextBox 4">
            <a:extLst>
              <a:ext uri="{FF2B5EF4-FFF2-40B4-BE49-F238E27FC236}">
                <a16:creationId xmlns:a16="http://schemas.microsoft.com/office/drawing/2014/main" id="{4AFD131B-56BE-402F-8127-15810DF7DC69}"/>
              </a:ext>
            </a:extLst>
          </p:cNvPr>
          <p:cNvSpPr txBox="1"/>
          <p:nvPr/>
        </p:nvSpPr>
        <p:spPr>
          <a:xfrm>
            <a:off x="7223760" y="2663190"/>
            <a:ext cx="1874520" cy="2331407"/>
          </a:xfrm>
          <a:prstGeom prst="rect">
            <a:avLst/>
          </a:prstGeom>
          <a:noFill/>
        </p:spPr>
        <p:txBody>
          <a:bodyPr wrap="square" rtlCol="0">
            <a:spAutoFit/>
          </a:bodyPr>
          <a:lstStyle/>
          <a:p>
            <a:r>
              <a:rPr lang="en-US" sz="2800" dirty="0"/>
              <a:t>rat</a:t>
            </a:r>
          </a:p>
          <a:p>
            <a:endParaRPr lang="en-US" sz="1200" dirty="0"/>
          </a:p>
          <a:p>
            <a:r>
              <a:rPr lang="en-US" sz="2800" dirty="0"/>
              <a:t>camel</a:t>
            </a:r>
          </a:p>
          <a:p>
            <a:endParaRPr lang="en-US" sz="1050" dirty="0"/>
          </a:p>
          <a:p>
            <a:r>
              <a:rPr lang="en-US" sz="2800" dirty="0"/>
              <a:t>water</a:t>
            </a:r>
          </a:p>
          <a:p>
            <a:endParaRPr lang="en-US" sz="1100" dirty="0"/>
          </a:p>
          <a:p>
            <a:r>
              <a:rPr lang="en-US" sz="2800" dirty="0"/>
              <a:t>father</a:t>
            </a:r>
          </a:p>
        </p:txBody>
      </p:sp>
    </p:spTree>
    <p:extLst>
      <p:ext uri="{BB962C8B-B14F-4D97-AF65-F5344CB8AC3E}">
        <p14:creationId xmlns:p14="http://schemas.microsoft.com/office/powerpoint/2010/main" val="24196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1000"/>
                                        <p:tgtEl>
                                          <p:spTgt spid="5">
                                            <p:txEl>
                                              <p:pRg st="0" end="0"/>
                                            </p:txEl>
                                          </p:spTgt>
                                        </p:tgtEl>
                                      </p:cBhvr>
                                    </p:animEffect>
                                    <p:anim calcmode="lin" valueType="num">
                                      <p:cBhvr>
                                        <p:cTn id="3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fade">
                                      <p:cBhvr>
                                        <p:cTn id="45" dur="1000"/>
                                        <p:tgtEl>
                                          <p:spTgt spid="5">
                                            <p:txEl>
                                              <p:pRg st="2" end="2"/>
                                            </p:txEl>
                                          </p:spTgt>
                                        </p:tgtEl>
                                      </p:cBhvr>
                                    </p:animEffect>
                                    <p:anim calcmode="lin" valueType="num">
                                      <p:cBhvr>
                                        <p:cTn id="4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animEffect transition="in" filter="fade">
                                      <p:cBhvr>
                                        <p:cTn id="59" dur="1000"/>
                                        <p:tgtEl>
                                          <p:spTgt spid="5">
                                            <p:txEl>
                                              <p:pRg st="4" end="4"/>
                                            </p:txEl>
                                          </p:spTgt>
                                        </p:tgtEl>
                                      </p:cBhvr>
                                    </p:animEffect>
                                    <p:anim calcmode="lin" valueType="num">
                                      <p:cBhvr>
                                        <p:cTn id="6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Effect transition="in" filter="fade">
                                      <p:cBhvr>
                                        <p:cTn id="66" dur="1000"/>
                                        <p:tgtEl>
                                          <p:spTgt spid="3">
                                            <p:txEl>
                                              <p:pRg st="6" end="6"/>
                                            </p:txEl>
                                          </p:spTgt>
                                        </p:tgtEl>
                                      </p:cBhvr>
                                    </p:animEffect>
                                    <p:anim calcmode="lin" valueType="num">
                                      <p:cBhvr>
                                        <p:cTn id="6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5">
                                            <p:txEl>
                                              <p:pRg st="6" end="6"/>
                                            </p:txEl>
                                          </p:spTgt>
                                        </p:tgtEl>
                                        <p:attrNameLst>
                                          <p:attrName>style.visibility</p:attrName>
                                        </p:attrNameLst>
                                      </p:cBhvr>
                                      <p:to>
                                        <p:strVal val="visible"/>
                                      </p:to>
                                    </p:set>
                                    <p:animEffect transition="in" filter="fade">
                                      <p:cBhvr>
                                        <p:cTn id="73" dur="1000"/>
                                        <p:tgtEl>
                                          <p:spTgt spid="5">
                                            <p:txEl>
                                              <p:pRg st="6" end="6"/>
                                            </p:txEl>
                                          </p:spTgt>
                                        </p:tgtEl>
                                      </p:cBhvr>
                                    </p:animEffect>
                                    <p:anim calcmode="lin" valueType="num">
                                      <p:cBhvr>
                                        <p:cTn id="7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7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1286-1FBC-43F1-87C0-B7EDFB57C07D}"/>
              </a:ext>
            </a:extLst>
          </p:cNvPr>
          <p:cNvSpPr>
            <a:spLocks noGrp="1"/>
          </p:cNvSpPr>
          <p:nvPr>
            <p:ph type="title"/>
          </p:nvPr>
        </p:nvSpPr>
        <p:spPr>
          <a:xfrm>
            <a:off x="3246119" y="895"/>
            <a:ext cx="4354831" cy="822066"/>
          </a:xfrm>
        </p:spPr>
        <p:txBody>
          <a:bodyPr>
            <a:normAutofit/>
          </a:bodyPr>
          <a:lstStyle/>
          <a:p>
            <a:r>
              <a:rPr lang="en-US" dirty="0"/>
              <a:t>Lesson    Nouns</a:t>
            </a:r>
          </a:p>
        </p:txBody>
      </p:sp>
      <p:sp>
        <p:nvSpPr>
          <p:cNvPr id="3" name="Content Placeholder 2">
            <a:extLst>
              <a:ext uri="{FF2B5EF4-FFF2-40B4-BE49-F238E27FC236}">
                <a16:creationId xmlns:a16="http://schemas.microsoft.com/office/drawing/2014/main" id="{FEA14D20-1AD4-40A3-A2A6-18DCCFB9A1C9}"/>
              </a:ext>
            </a:extLst>
          </p:cNvPr>
          <p:cNvSpPr>
            <a:spLocks noGrp="1"/>
          </p:cNvSpPr>
          <p:nvPr>
            <p:ph idx="1"/>
          </p:nvPr>
        </p:nvSpPr>
        <p:spPr>
          <a:xfrm>
            <a:off x="514410" y="1097280"/>
            <a:ext cx="6114990" cy="4389120"/>
          </a:xfrm>
        </p:spPr>
        <p:txBody>
          <a:bodyPr>
            <a:normAutofit fontScale="25000" lnSpcReduction="20000"/>
          </a:bodyPr>
          <a:lstStyle/>
          <a:p>
            <a:r>
              <a:rPr lang="en-US" sz="11200" b="1" u="sng" dirty="0">
                <a:solidFill>
                  <a:schemeClr val="tx2"/>
                </a:solidFill>
              </a:rPr>
              <a:t>Word Bank:   rat, tree, camel, </a:t>
            </a:r>
            <a:r>
              <a:rPr lang="en-US" sz="11200" b="1" u="sng" dirty="0" err="1">
                <a:solidFill>
                  <a:schemeClr val="tx2"/>
                </a:solidFill>
              </a:rPr>
              <a:t>seal,water</a:t>
            </a:r>
            <a:r>
              <a:rPr lang="en-US" sz="11200" b="1" u="sng" dirty="0">
                <a:solidFill>
                  <a:schemeClr val="tx2"/>
                </a:solidFill>
              </a:rPr>
              <a:t>, bell, father</a:t>
            </a:r>
          </a:p>
          <a:p>
            <a:endParaRPr lang="en-US" sz="6700" dirty="0">
              <a:solidFill>
                <a:schemeClr val="tx2"/>
              </a:solidFill>
            </a:endParaRPr>
          </a:p>
          <a:p>
            <a:r>
              <a:rPr lang="en-US" sz="11200" dirty="0">
                <a:solidFill>
                  <a:schemeClr val="tx2"/>
                </a:solidFill>
              </a:rPr>
              <a:t>Which word starts with the letter   b?  	</a:t>
            </a:r>
          </a:p>
          <a:p>
            <a:r>
              <a:rPr lang="en-US" sz="11200" dirty="0">
                <a:solidFill>
                  <a:schemeClr val="tx2"/>
                </a:solidFill>
              </a:rPr>
              <a:t>Which word starts with the letter   s?   	</a:t>
            </a:r>
          </a:p>
          <a:p>
            <a:r>
              <a:rPr lang="en-US" sz="11200" dirty="0">
                <a:solidFill>
                  <a:schemeClr val="tx2"/>
                </a:solidFill>
              </a:rPr>
              <a:t>Which word starts with the letter  t?</a:t>
            </a:r>
          </a:p>
          <a:p>
            <a:pPr marL="45720" indent="0">
              <a:buNone/>
            </a:pPr>
            <a:endParaRPr lang="en-US" sz="9600" dirty="0"/>
          </a:p>
          <a:p>
            <a:pPr marL="45706" indent="0">
              <a:buNone/>
            </a:pPr>
            <a:r>
              <a:rPr lang="en-US" sz="9600" dirty="0"/>
              <a:t>    </a:t>
            </a:r>
          </a:p>
          <a:p>
            <a:pPr marL="45706" indent="0">
              <a:buNone/>
            </a:pPr>
            <a:endParaRPr lang="en-US" sz="2399" dirty="0"/>
          </a:p>
          <a:p>
            <a:pPr marL="45706" indent="0">
              <a:buNone/>
            </a:pPr>
            <a:endParaRPr lang="en-US" sz="2399" dirty="0"/>
          </a:p>
        </p:txBody>
      </p:sp>
      <p:sp>
        <p:nvSpPr>
          <p:cNvPr id="4" name="TextBox 3">
            <a:extLst>
              <a:ext uri="{FF2B5EF4-FFF2-40B4-BE49-F238E27FC236}">
                <a16:creationId xmlns:a16="http://schemas.microsoft.com/office/drawing/2014/main" id="{CBD9443E-F208-47C6-AD4F-9F69B0753EA7}"/>
              </a:ext>
            </a:extLst>
          </p:cNvPr>
          <p:cNvSpPr txBox="1"/>
          <p:nvPr/>
        </p:nvSpPr>
        <p:spPr>
          <a:xfrm>
            <a:off x="7109460" y="2034540"/>
            <a:ext cx="2091690" cy="2616101"/>
          </a:xfrm>
          <a:prstGeom prst="rect">
            <a:avLst/>
          </a:prstGeom>
          <a:noFill/>
        </p:spPr>
        <p:txBody>
          <a:bodyPr wrap="square" rtlCol="0">
            <a:spAutoFit/>
          </a:bodyPr>
          <a:lstStyle/>
          <a:p>
            <a:endParaRPr lang="en-US" sz="2000" dirty="0"/>
          </a:p>
          <a:p>
            <a:r>
              <a:rPr lang="en-US" sz="2800" dirty="0"/>
              <a:t>bell</a:t>
            </a:r>
          </a:p>
          <a:p>
            <a:endParaRPr lang="en-US" sz="3200" dirty="0"/>
          </a:p>
          <a:p>
            <a:r>
              <a:rPr lang="en-US" sz="2800" dirty="0"/>
              <a:t>seal</a:t>
            </a:r>
          </a:p>
          <a:p>
            <a:endParaRPr lang="en-US" sz="2800" dirty="0"/>
          </a:p>
          <a:p>
            <a:r>
              <a:rPr lang="en-US" sz="2800" dirty="0"/>
              <a:t>tree</a:t>
            </a:r>
          </a:p>
        </p:txBody>
      </p:sp>
    </p:spTree>
    <p:extLst>
      <p:ext uri="{BB962C8B-B14F-4D97-AF65-F5344CB8AC3E}">
        <p14:creationId xmlns:p14="http://schemas.microsoft.com/office/powerpoint/2010/main" val="292756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1000"/>
                                        <p:tgtEl>
                                          <p:spTgt spid="4">
                                            <p:txEl>
                                              <p:pRg st="5" end="5"/>
                                            </p:txEl>
                                          </p:spTgt>
                                        </p:tgtEl>
                                      </p:cBhvr>
                                    </p:animEffect>
                                    <p:anim calcmode="lin" valueType="num">
                                      <p:cBhvr>
                                        <p:cTn id="5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F5AFAE-B80F-42D3-94B4-729362BC1BCB}">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40262f94-9f35-4ac3-9a90-690165a166b7"/>
    <ds:schemaRef ds:uri="a4f35948-e619-41b3-aa29-22878b09cfd2"/>
    <ds:schemaRef ds:uri="http://www.w3.org/XML/1998/namespace"/>
    <ds:schemaRef ds:uri="http://purl.org/dc/terms/"/>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3</TotalTime>
  <Words>527</Words>
  <Application>Microsoft Office PowerPoint</Application>
  <PresentationFormat>Widescreen</PresentationFormat>
  <Paragraphs>164</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Cambria</vt:lpstr>
      <vt:lpstr>Back to School 16x9</vt:lpstr>
      <vt:lpstr>Beginning ESL  Unit 6 </vt:lpstr>
      <vt:lpstr>Vocabulary Words and Nouns</vt:lpstr>
      <vt:lpstr>Lesson        Nouns</vt:lpstr>
      <vt:lpstr>Lesson        Proper Nouns</vt:lpstr>
      <vt:lpstr>Lesson        Nouns and Proper Nouns</vt:lpstr>
      <vt:lpstr>Lesson   Nouns</vt:lpstr>
      <vt:lpstr>Lesson  Nouns</vt:lpstr>
      <vt:lpstr>Lesson   Nouns</vt:lpstr>
      <vt:lpstr>Lesson    Nouns</vt:lpstr>
      <vt:lpstr> Introduce more Feeling words</vt:lpstr>
      <vt:lpstr>Short Stories and Questions</vt:lpstr>
      <vt:lpstr>Short Stories and Questions   Copy in Journal</vt:lpstr>
      <vt:lpstr>Short Stories and Questions   Copy in Journal</vt:lpstr>
      <vt:lpstr> Poem with Word Families  Write in Journal</vt:lpstr>
      <vt:lpstr> Colors</vt:lpstr>
      <vt:lpstr>  Write sentences using the words in the box.</vt:lpstr>
      <vt:lpstr>Sight Words   Level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 ESL  Unit 6 </dc:title>
  <dc:creator>Susan De La Fuente</dc:creator>
  <cp:lastModifiedBy>Susan De La Fuente</cp:lastModifiedBy>
  <cp:revision>1</cp:revision>
  <dcterms:created xsi:type="dcterms:W3CDTF">2018-06-14T21:38:49Z</dcterms:created>
  <dcterms:modified xsi:type="dcterms:W3CDTF">2018-06-14T21:42:42Z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