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7" r:id="rId2"/>
    <p:sldId id="258" r:id="rId3"/>
    <p:sldId id="256" r:id="rId4"/>
    <p:sldId id="259" r:id="rId5"/>
    <p:sldId id="260" r:id="rId6"/>
    <p:sldId id="262" r:id="rId7"/>
    <p:sldId id="263" r:id="rId8"/>
    <p:sldId id="264" r:id="rId9"/>
    <p:sldId id="265" r:id="rId10"/>
    <p:sldId id="261" r:id="rId11"/>
    <p:sldId id="266" r:id="rId12"/>
    <p:sldId id="268" r:id="rId13"/>
    <p:sldId id="267" r:id="rId14"/>
    <p:sldId id="269" r:id="rId15"/>
    <p:sldId id="271" r:id="rId16"/>
    <p:sldId id="270" r:id="rId17"/>
    <p:sldId id="272" r:id="rId18"/>
    <p:sldId id="273"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lineChart>
        <c:grouping val="standard"/>
        <c:ser>
          <c:idx val="0"/>
          <c:order val="0"/>
          <c:tx>
            <c:strRef>
              <c:f>Sheet1!$B$1</c:f>
              <c:strCache>
                <c:ptCount val="1"/>
                <c:pt idx="0">
                  <c:v>Professing</c:v>
                </c:pt>
              </c:strCache>
            </c:strRef>
          </c:tx>
          <c:cat>
            <c:numRef>
              <c:f>Sheet1!$A$2:$A$18</c:f>
              <c:numCache>
                <c:formatCode>General</c:formatCode>
                <c:ptCount val="17"/>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pt idx="16">
                  <c:v>2018</c:v>
                </c:pt>
              </c:numCache>
            </c:numRef>
          </c:cat>
          <c:val>
            <c:numRef>
              <c:f>Sheet1!$B$2:$B$18</c:f>
              <c:numCache>
                <c:formatCode>General</c:formatCode>
                <c:ptCount val="17"/>
                <c:pt idx="0">
                  <c:v>350</c:v>
                </c:pt>
                <c:pt idx="1">
                  <c:v>343</c:v>
                </c:pt>
                <c:pt idx="2">
                  <c:v>297</c:v>
                </c:pt>
                <c:pt idx="3">
                  <c:v>325</c:v>
                </c:pt>
                <c:pt idx="4">
                  <c:v>325</c:v>
                </c:pt>
                <c:pt idx="5">
                  <c:v>228</c:v>
                </c:pt>
                <c:pt idx="6">
                  <c:v>245</c:v>
                </c:pt>
                <c:pt idx="7">
                  <c:v>245</c:v>
                </c:pt>
                <c:pt idx="8">
                  <c:v>234</c:v>
                </c:pt>
                <c:pt idx="9">
                  <c:v>219</c:v>
                </c:pt>
                <c:pt idx="10">
                  <c:v>179</c:v>
                </c:pt>
                <c:pt idx="11">
                  <c:v>159</c:v>
                </c:pt>
                <c:pt idx="12">
                  <c:v>152</c:v>
                </c:pt>
                <c:pt idx="13">
                  <c:v>183</c:v>
                </c:pt>
                <c:pt idx="14">
                  <c:v>175</c:v>
                </c:pt>
                <c:pt idx="15">
                  <c:v>153</c:v>
                </c:pt>
                <c:pt idx="16">
                  <c:v>126</c:v>
                </c:pt>
              </c:numCache>
            </c:numRef>
          </c:val>
        </c:ser>
        <c:ser>
          <c:idx val="1"/>
          <c:order val="1"/>
          <c:tx>
            <c:strRef>
              <c:f>Sheet1!$C$1</c:f>
              <c:strCache>
                <c:ptCount val="1"/>
                <c:pt idx="0">
                  <c:v>Baptized</c:v>
                </c:pt>
              </c:strCache>
            </c:strRef>
          </c:tx>
          <c:cat>
            <c:numRef>
              <c:f>Sheet1!$A$2:$A$18</c:f>
              <c:numCache>
                <c:formatCode>General</c:formatCode>
                <c:ptCount val="17"/>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pt idx="16">
                  <c:v>2018</c:v>
                </c:pt>
              </c:numCache>
            </c:numRef>
          </c:cat>
          <c:val>
            <c:numRef>
              <c:f>Sheet1!$C$2:$C$18</c:f>
              <c:numCache>
                <c:formatCode>General</c:formatCode>
                <c:ptCount val="17"/>
                <c:pt idx="0">
                  <c:v>96</c:v>
                </c:pt>
                <c:pt idx="1">
                  <c:v>105</c:v>
                </c:pt>
                <c:pt idx="2">
                  <c:v>106</c:v>
                </c:pt>
                <c:pt idx="3">
                  <c:v>110</c:v>
                </c:pt>
                <c:pt idx="4">
                  <c:v>110</c:v>
                </c:pt>
                <c:pt idx="5">
                  <c:v>83</c:v>
                </c:pt>
                <c:pt idx="6">
                  <c:v>83</c:v>
                </c:pt>
                <c:pt idx="7">
                  <c:v>108</c:v>
                </c:pt>
                <c:pt idx="8">
                  <c:v>89</c:v>
                </c:pt>
                <c:pt idx="9">
                  <c:v>83</c:v>
                </c:pt>
                <c:pt idx="10">
                  <c:v>83</c:v>
                </c:pt>
                <c:pt idx="11">
                  <c:v>80</c:v>
                </c:pt>
                <c:pt idx="12">
                  <c:v>83</c:v>
                </c:pt>
                <c:pt idx="13">
                  <c:v>70</c:v>
                </c:pt>
                <c:pt idx="14">
                  <c:v>70</c:v>
                </c:pt>
                <c:pt idx="15">
                  <c:v>46</c:v>
                </c:pt>
                <c:pt idx="16">
                  <c:v>45</c:v>
                </c:pt>
              </c:numCache>
            </c:numRef>
          </c:val>
        </c:ser>
        <c:ser>
          <c:idx val="2"/>
          <c:order val="2"/>
          <c:tx>
            <c:strRef>
              <c:f>Sheet1!$D$1</c:f>
              <c:strCache>
                <c:ptCount val="1"/>
                <c:pt idx="0">
                  <c:v>Total</c:v>
                </c:pt>
              </c:strCache>
            </c:strRef>
          </c:tx>
          <c:cat>
            <c:numRef>
              <c:f>Sheet1!$A$2:$A$18</c:f>
              <c:numCache>
                <c:formatCode>General</c:formatCode>
                <c:ptCount val="17"/>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pt idx="16">
                  <c:v>2018</c:v>
                </c:pt>
              </c:numCache>
            </c:numRef>
          </c:cat>
          <c:val>
            <c:numRef>
              <c:f>Sheet1!$D$2:$D$18</c:f>
              <c:numCache>
                <c:formatCode>General</c:formatCode>
                <c:ptCount val="17"/>
                <c:pt idx="0">
                  <c:v>446</c:v>
                </c:pt>
                <c:pt idx="1">
                  <c:v>448</c:v>
                </c:pt>
                <c:pt idx="2">
                  <c:v>403</c:v>
                </c:pt>
                <c:pt idx="3">
                  <c:v>435</c:v>
                </c:pt>
                <c:pt idx="4">
                  <c:v>435</c:v>
                </c:pt>
                <c:pt idx="5">
                  <c:v>311</c:v>
                </c:pt>
                <c:pt idx="6">
                  <c:v>328</c:v>
                </c:pt>
                <c:pt idx="7">
                  <c:v>353</c:v>
                </c:pt>
                <c:pt idx="8">
                  <c:v>323</c:v>
                </c:pt>
                <c:pt idx="9">
                  <c:v>302</c:v>
                </c:pt>
                <c:pt idx="10">
                  <c:v>262</c:v>
                </c:pt>
                <c:pt idx="11">
                  <c:v>239</c:v>
                </c:pt>
                <c:pt idx="12">
                  <c:v>235</c:v>
                </c:pt>
                <c:pt idx="13">
                  <c:v>253</c:v>
                </c:pt>
                <c:pt idx="14">
                  <c:v>245</c:v>
                </c:pt>
                <c:pt idx="15">
                  <c:v>199</c:v>
                </c:pt>
                <c:pt idx="16">
                  <c:v>171</c:v>
                </c:pt>
              </c:numCache>
            </c:numRef>
          </c:val>
        </c:ser>
        <c:marker val="1"/>
        <c:axId val="186287616"/>
        <c:axId val="186299904"/>
      </c:lineChart>
      <c:catAx>
        <c:axId val="186287616"/>
        <c:scaling>
          <c:orientation val="minMax"/>
        </c:scaling>
        <c:axPos val="b"/>
        <c:numFmt formatCode="General" sourceLinked="1"/>
        <c:tickLblPos val="nextTo"/>
        <c:txPr>
          <a:bodyPr/>
          <a:lstStyle/>
          <a:p>
            <a:pPr>
              <a:defRPr sz="1000"/>
            </a:pPr>
            <a:endParaRPr lang="en-US"/>
          </a:p>
        </c:txPr>
        <c:crossAx val="186299904"/>
        <c:crosses val="autoZero"/>
        <c:auto val="1"/>
        <c:lblAlgn val="ctr"/>
        <c:lblOffset val="100"/>
      </c:catAx>
      <c:valAx>
        <c:axId val="186299904"/>
        <c:scaling>
          <c:orientation val="minMax"/>
        </c:scaling>
        <c:axPos val="l"/>
        <c:majorGridlines/>
        <c:numFmt formatCode="General" sourceLinked="1"/>
        <c:tickLblPos val="nextTo"/>
        <c:crossAx val="186287616"/>
        <c:crosses val="autoZero"/>
        <c:crossBetween val="between"/>
      </c:valAx>
      <c:dTable>
        <c:showHorzBorder val="1"/>
        <c:showVertBorder val="1"/>
        <c:showOutline val="1"/>
        <c:txPr>
          <a:bodyPr/>
          <a:lstStyle/>
          <a:p>
            <a:pPr rtl="0">
              <a:defRPr sz="1000"/>
            </a:pPr>
            <a:endParaRPr lang="en-US"/>
          </a:p>
        </c:txPr>
      </c:dTable>
    </c:plotArea>
    <c:legend>
      <c:legendPos val="r"/>
      <c:layout/>
    </c:legend>
    <c:plotVisOnly val="1"/>
  </c:chart>
  <c:txPr>
    <a:bodyPr/>
    <a:lstStyle/>
    <a:p>
      <a:pPr>
        <a:defRPr sz="1800"/>
      </a:pPr>
      <a:endParaRPr lang="en-US"/>
    </a:p>
  </c:tx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lineChart>
        <c:grouping val="standard"/>
        <c:ser>
          <c:idx val="0"/>
          <c:order val="0"/>
          <c:tx>
            <c:strRef>
              <c:f>Sheet1!$B$1</c:f>
              <c:strCache>
                <c:ptCount val="1"/>
                <c:pt idx="0">
                  <c:v>Professing</c:v>
                </c:pt>
              </c:strCache>
            </c:strRef>
          </c:tx>
          <c:cat>
            <c:numRef>
              <c:f>Sheet1!$A$2:$A$18</c:f>
              <c:numCache>
                <c:formatCode>General</c:formatCode>
                <c:ptCount val="17"/>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pt idx="16">
                  <c:v>2018</c:v>
                </c:pt>
              </c:numCache>
            </c:numRef>
          </c:cat>
          <c:val>
            <c:numRef>
              <c:f>Sheet1!$B$2:$B$18</c:f>
              <c:numCache>
                <c:formatCode>General</c:formatCode>
                <c:ptCount val="17"/>
                <c:pt idx="0">
                  <c:v>351</c:v>
                </c:pt>
                <c:pt idx="1">
                  <c:v>351</c:v>
                </c:pt>
                <c:pt idx="2">
                  <c:v>351</c:v>
                </c:pt>
                <c:pt idx="3">
                  <c:v>351</c:v>
                </c:pt>
                <c:pt idx="4">
                  <c:v>407</c:v>
                </c:pt>
                <c:pt idx="5">
                  <c:v>367</c:v>
                </c:pt>
                <c:pt idx="6">
                  <c:v>414</c:v>
                </c:pt>
                <c:pt idx="7">
                  <c:v>384</c:v>
                </c:pt>
                <c:pt idx="8">
                  <c:v>435</c:v>
                </c:pt>
                <c:pt idx="9">
                  <c:v>412</c:v>
                </c:pt>
                <c:pt idx="10">
                  <c:v>425</c:v>
                </c:pt>
                <c:pt idx="11">
                  <c:v>450</c:v>
                </c:pt>
                <c:pt idx="12">
                  <c:v>341</c:v>
                </c:pt>
                <c:pt idx="13">
                  <c:v>367</c:v>
                </c:pt>
                <c:pt idx="14">
                  <c:v>448</c:v>
                </c:pt>
                <c:pt idx="15">
                  <c:v>352</c:v>
                </c:pt>
                <c:pt idx="16">
                  <c:v>363</c:v>
                </c:pt>
              </c:numCache>
            </c:numRef>
          </c:val>
        </c:ser>
        <c:ser>
          <c:idx val="1"/>
          <c:order val="1"/>
          <c:tx>
            <c:strRef>
              <c:f>Sheet1!$C$1</c:f>
              <c:strCache>
                <c:ptCount val="1"/>
                <c:pt idx="0">
                  <c:v>Baptized</c:v>
                </c:pt>
              </c:strCache>
            </c:strRef>
          </c:tx>
          <c:cat>
            <c:numRef>
              <c:f>Sheet1!$A$2:$A$18</c:f>
              <c:numCache>
                <c:formatCode>General</c:formatCode>
                <c:ptCount val="17"/>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pt idx="16">
                  <c:v>2018</c:v>
                </c:pt>
              </c:numCache>
            </c:numRef>
          </c:cat>
          <c:val>
            <c:numRef>
              <c:f>Sheet1!$C$2:$C$18</c:f>
              <c:numCache>
                <c:formatCode>General</c:formatCode>
                <c:ptCount val="17"/>
                <c:pt idx="0">
                  <c:v>4</c:v>
                </c:pt>
                <c:pt idx="1">
                  <c:v>4</c:v>
                </c:pt>
                <c:pt idx="2">
                  <c:v>4</c:v>
                </c:pt>
                <c:pt idx="3">
                  <c:v>4</c:v>
                </c:pt>
                <c:pt idx="7">
                  <c:v>65</c:v>
                </c:pt>
                <c:pt idx="8">
                  <c:v>228</c:v>
                </c:pt>
                <c:pt idx="9">
                  <c:v>212</c:v>
                </c:pt>
                <c:pt idx="10">
                  <c:v>240</c:v>
                </c:pt>
                <c:pt idx="11">
                  <c:v>252</c:v>
                </c:pt>
                <c:pt idx="12">
                  <c:v>272</c:v>
                </c:pt>
                <c:pt idx="13">
                  <c:v>281</c:v>
                </c:pt>
                <c:pt idx="14">
                  <c:v>215</c:v>
                </c:pt>
                <c:pt idx="15">
                  <c:v>231</c:v>
                </c:pt>
                <c:pt idx="16">
                  <c:v>300</c:v>
                </c:pt>
              </c:numCache>
            </c:numRef>
          </c:val>
        </c:ser>
        <c:ser>
          <c:idx val="2"/>
          <c:order val="2"/>
          <c:tx>
            <c:strRef>
              <c:f>Sheet1!$D$1</c:f>
              <c:strCache>
                <c:ptCount val="1"/>
                <c:pt idx="0">
                  <c:v>Total</c:v>
                </c:pt>
              </c:strCache>
            </c:strRef>
          </c:tx>
          <c:cat>
            <c:numRef>
              <c:f>Sheet1!$A$2:$A$18</c:f>
              <c:numCache>
                <c:formatCode>General</c:formatCode>
                <c:ptCount val="17"/>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pt idx="16">
                  <c:v>2018</c:v>
                </c:pt>
              </c:numCache>
            </c:numRef>
          </c:cat>
          <c:val>
            <c:numRef>
              <c:f>Sheet1!$D$2:$D$18</c:f>
              <c:numCache>
                <c:formatCode>General</c:formatCode>
                <c:ptCount val="17"/>
                <c:pt idx="0">
                  <c:v>355</c:v>
                </c:pt>
                <c:pt idx="1">
                  <c:v>355</c:v>
                </c:pt>
                <c:pt idx="2">
                  <c:v>355</c:v>
                </c:pt>
                <c:pt idx="3">
                  <c:v>355</c:v>
                </c:pt>
                <c:pt idx="4">
                  <c:v>407</c:v>
                </c:pt>
                <c:pt idx="5">
                  <c:v>367</c:v>
                </c:pt>
                <c:pt idx="6">
                  <c:v>414</c:v>
                </c:pt>
                <c:pt idx="7">
                  <c:v>449</c:v>
                </c:pt>
                <c:pt idx="8">
                  <c:v>663</c:v>
                </c:pt>
                <c:pt idx="9">
                  <c:v>624</c:v>
                </c:pt>
                <c:pt idx="10">
                  <c:v>665</c:v>
                </c:pt>
                <c:pt idx="11">
                  <c:v>702</c:v>
                </c:pt>
                <c:pt idx="12">
                  <c:v>613</c:v>
                </c:pt>
                <c:pt idx="13">
                  <c:v>648</c:v>
                </c:pt>
                <c:pt idx="14">
                  <c:v>663</c:v>
                </c:pt>
                <c:pt idx="15">
                  <c:v>583</c:v>
                </c:pt>
                <c:pt idx="16">
                  <c:v>663</c:v>
                </c:pt>
              </c:numCache>
            </c:numRef>
          </c:val>
        </c:ser>
        <c:marker val="1"/>
        <c:axId val="228982784"/>
        <c:axId val="228984320"/>
      </c:lineChart>
      <c:catAx>
        <c:axId val="228982784"/>
        <c:scaling>
          <c:orientation val="minMax"/>
        </c:scaling>
        <c:axPos val="b"/>
        <c:numFmt formatCode="General" sourceLinked="1"/>
        <c:tickLblPos val="nextTo"/>
        <c:crossAx val="228984320"/>
        <c:crosses val="autoZero"/>
        <c:auto val="1"/>
        <c:lblAlgn val="ctr"/>
        <c:lblOffset val="100"/>
      </c:catAx>
      <c:valAx>
        <c:axId val="228984320"/>
        <c:scaling>
          <c:orientation val="minMax"/>
        </c:scaling>
        <c:axPos val="l"/>
        <c:majorGridlines/>
        <c:numFmt formatCode="General" sourceLinked="1"/>
        <c:tickLblPos val="nextTo"/>
        <c:crossAx val="228982784"/>
        <c:crosses val="autoZero"/>
        <c:crossBetween val="between"/>
      </c:valAx>
    </c:plotArea>
    <c:legend>
      <c:legendPos val="r"/>
      <c:layout/>
    </c:legend>
    <c:plotVisOnly val="1"/>
  </c:chart>
  <c:txPr>
    <a:bodyPr/>
    <a:lstStyle/>
    <a:p>
      <a:pPr>
        <a:defRPr sz="1800"/>
      </a:pPr>
      <a:endParaRPr lang="en-US"/>
    </a:p>
  </c:txPr>
  <c:externalData r:id="rId1"/>
</c:chartSpace>
</file>

<file path=ppt/drawings/drawing1.xml><?xml version="1.0" encoding="utf-8"?>
<c:userShapes xmlns:c="http://schemas.openxmlformats.org/drawingml/2006/chart">
  <cdr:relSizeAnchor xmlns:cdr="http://schemas.openxmlformats.org/drawingml/2006/chartDrawing">
    <cdr:from>
      <cdr:x>0.80583</cdr:x>
      <cdr:y>0.89873</cdr:y>
    </cdr:from>
    <cdr:to>
      <cdr:x>0.8835</cdr:x>
      <cdr:y>1</cdr:y>
    </cdr:to>
    <cdr:sp macro="" textlink="">
      <cdr:nvSpPr>
        <cdr:cNvPr id="2" name="TextBox 1"/>
        <cdr:cNvSpPr txBox="1"/>
      </cdr:nvSpPr>
      <cdr:spPr>
        <a:xfrm xmlns:a="http://schemas.openxmlformats.org/drawingml/2006/main">
          <a:off x="6324600" y="5410200"/>
          <a:ext cx="609600" cy="6096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dirty="0" smtClean="0"/>
            <a:t>-37%</a:t>
          </a:r>
        </a:p>
        <a:p xmlns:a="http://schemas.openxmlformats.org/drawingml/2006/main">
          <a:r>
            <a:rPr lang="en-US" dirty="0" smtClean="0"/>
            <a:t>-14%</a:t>
          </a:r>
        </a:p>
        <a:p xmlns:a="http://schemas.openxmlformats.org/drawingml/2006/main">
          <a:r>
            <a:rPr lang="en-US" smtClean="0"/>
            <a:t>-32%</a:t>
          </a:r>
          <a:endParaRPr lang="en-US" dirty="0"/>
        </a:p>
        <a:p xmlns:a="http://schemas.openxmlformats.org/drawingml/2006/main">
          <a:endParaRPr lang="en-US" dirty="0" smtClean="0"/>
        </a:p>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ECE906A-12D4-4ADB-9913-6BABBA7C76E5}" type="datetimeFigureOut">
              <a:rPr lang="en-US" smtClean="0"/>
              <a:t>6/2/2018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34607B2-C14C-4070-BB73-595FE027C18C}"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2B5457-A0A1-4871-A87A-BF6DF41BCD84}" type="datetimeFigureOut">
              <a:rPr lang="en-US" smtClean="0"/>
              <a:t>6/2/2018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DD728A-5843-4894-A832-B23AF93D439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lvl1pPr defTabSz="920750" eaLnBrk="0" hangingPunct="0">
              <a:defRPr sz="4400">
                <a:solidFill>
                  <a:schemeClr val="tx1"/>
                </a:solidFill>
                <a:latin typeface="Arial" pitchFamily="34" charset="0"/>
              </a:defRPr>
            </a:lvl1pPr>
            <a:lvl2pPr marL="750888" indent="-288925" defTabSz="920750" eaLnBrk="0" hangingPunct="0">
              <a:defRPr sz="4400">
                <a:solidFill>
                  <a:schemeClr val="tx1"/>
                </a:solidFill>
                <a:latin typeface="Arial" pitchFamily="34" charset="0"/>
              </a:defRPr>
            </a:lvl2pPr>
            <a:lvl3pPr marL="1155700" indent="-231775" defTabSz="920750" eaLnBrk="0" hangingPunct="0">
              <a:defRPr sz="4400">
                <a:solidFill>
                  <a:schemeClr val="tx1"/>
                </a:solidFill>
                <a:latin typeface="Arial" pitchFamily="34" charset="0"/>
              </a:defRPr>
            </a:lvl3pPr>
            <a:lvl4pPr marL="1617663" indent="-230188" defTabSz="920750" eaLnBrk="0" hangingPunct="0">
              <a:defRPr sz="4400">
                <a:solidFill>
                  <a:schemeClr val="tx1"/>
                </a:solidFill>
                <a:latin typeface="Arial" pitchFamily="34" charset="0"/>
              </a:defRPr>
            </a:lvl4pPr>
            <a:lvl5pPr marL="2079625" indent="-230188" defTabSz="920750" eaLnBrk="0" hangingPunct="0">
              <a:defRPr sz="4400">
                <a:solidFill>
                  <a:schemeClr val="tx1"/>
                </a:solidFill>
                <a:latin typeface="Arial" pitchFamily="34" charset="0"/>
              </a:defRPr>
            </a:lvl5pPr>
            <a:lvl6pPr marL="2536825" indent="-230188" defTabSz="920750" eaLnBrk="0" fontAlgn="base" hangingPunct="0">
              <a:spcBef>
                <a:spcPct val="0"/>
              </a:spcBef>
              <a:spcAft>
                <a:spcPct val="0"/>
              </a:spcAft>
              <a:defRPr sz="4400">
                <a:solidFill>
                  <a:schemeClr val="tx1"/>
                </a:solidFill>
                <a:latin typeface="Arial" pitchFamily="34" charset="0"/>
              </a:defRPr>
            </a:lvl6pPr>
            <a:lvl7pPr marL="2994025" indent="-230188" defTabSz="920750" eaLnBrk="0" fontAlgn="base" hangingPunct="0">
              <a:spcBef>
                <a:spcPct val="0"/>
              </a:spcBef>
              <a:spcAft>
                <a:spcPct val="0"/>
              </a:spcAft>
              <a:defRPr sz="4400">
                <a:solidFill>
                  <a:schemeClr val="tx1"/>
                </a:solidFill>
                <a:latin typeface="Arial" pitchFamily="34" charset="0"/>
              </a:defRPr>
            </a:lvl7pPr>
            <a:lvl8pPr marL="3451225" indent="-230188" defTabSz="920750" eaLnBrk="0" fontAlgn="base" hangingPunct="0">
              <a:spcBef>
                <a:spcPct val="0"/>
              </a:spcBef>
              <a:spcAft>
                <a:spcPct val="0"/>
              </a:spcAft>
              <a:defRPr sz="4400">
                <a:solidFill>
                  <a:schemeClr val="tx1"/>
                </a:solidFill>
                <a:latin typeface="Arial" pitchFamily="34" charset="0"/>
              </a:defRPr>
            </a:lvl8pPr>
            <a:lvl9pPr marL="3908425" indent="-230188" defTabSz="920750" eaLnBrk="0" fontAlgn="base" hangingPunct="0">
              <a:spcBef>
                <a:spcPct val="0"/>
              </a:spcBef>
              <a:spcAft>
                <a:spcPct val="0"/>
              </a:spcAft>
              <a:defRPr sz="4400">
                <a:solidFill>
                  <a:schemeClr val="tx1"/>
                </a:solidFill>
                <a:latin typeface="Arial" pitchFamily="34" charset="0"/>
              </a:defRPr>
            </a:lvl9pPr>
          </a:lstStyle>
          <a:p>
            <a:pPr eaLnBrk="1" hangingPunct="1"/>
            <a:fld id="{73DB631C-E196-46C1-A6E1-9FDE1E878B83}" type="slidenum">
              <a:rPr lang="en-US" sz="1200"/>
              <a:pPr eaLnBrk="1" hangingPunct="1"/>
              <a:t>8</a:t>
            </a:fld>
            <a:endParaRPr lang="en-US" sz="1200"/>
          </a:p>
        </p:txBody>
      </p:sp>
      <p:sp>
        <p:nvSpPr>
          <p:cNvPr id="83971" name="Rectangle 2"/>
          <p:cNvSpPr>
            <a:spLocks noGrp="1" noRot="1" noChangeAspect="1" noChangeArrowheads="1" noTextEdit="1"/>
          </p:cNvSpPr>
          <p:nvPr>
            <p:ph type="sldImg"/>
          </p:nvPr>
        </p:nvSpPr>
        <p:spPr>
          <a:ln/>
        </p:spPr>
      </p:sp>
      <p:sp>
        <p:nvSpPr>
          <p:cNvPr id="83972" name="Rectangle 3"/>
          <p:cNvSpPr>
            <a:spLocks noChangeArrowheads="1"/>
          </p:cNvSpPr>
          <p:nvPr/>
        </p:nvSpPr>
        <p:spPr bwMode="auto">
          <a:xfrm>
            <a:off x="1089982" y="4437652"/>
            <a:ext cx="4940005" cy="470634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419" tIns="46209" rIns="92419" bIns="46209"/>
          <a:lstStyle/>
          <a:p>
            <a:pPr marL="231775" indent="-231775" defTabSz="923925" eaLnBrk="0" hangingPunct="0">
              <a:spcBef>
                <a:spcPct val="30000"/>
              </a:spcBef>
              <a:buFontTx/>
              <a:buChar char="•"/>
            </a:pPr>
            <a:r>
              <a:rPr lang="en-US" sz="1200"/>
              <a:t>These four segments were identified in the original REVEAL research work.  Our goal was to understand how spiritual growth occurs (which we defined as increasing love for God and others) and what factors drive – or derail – that growth.  </a:t>
            </a:r>
          </a:p>
          <a:p>
            <a:pPr marL="231775" indent="-231775" defTabSz="923925" eaLnBrk="0" hangingPunct="0">
              <a:spcBef>
                <a:spcPct val="30000"/>
              </a:spcBef>
              <a:buFontTx/>
              <a:buChar char="•"/>
            </a:pPr>
            <a:r>
              <a:rPr lang="en-US" sz="1200"/>
              <a:t>We found that how people define their relationship with Christ is very predictive of spiritual growth.  In other words, people’s spiritual attitudes, motivations and behaviors are directly aligned with how they define Christ in their lives. For example, we found much stronger beliefs, more routine spiritual disciplines (e.g. daily Bible study), and greater frequencies of spiritual behaviors (like serving those in need) as people advanced from one segment to the next. So those with the highest levels of evangelism, serving, tithing, prayer, solitude, etc. were those in the Christ-Centered group.</a:t>
            </a:r>
          </a:p>
          <a:p>
            <a:pPr marL="231775" indent="-231775" defTabSz="923925" eaLnBrk="0" hangingPunct="0">
              <a:spcBef>
                <a:spcPct val="30000"/>
              </a:spcBef>
              <a:buFontTx/>
              <a:buChar char="•"/>
            </a:pPr>
            <a:r>
              <a:rPr lang="en-US" sz="1200"/>
              <a:t>We have tested this “spiritual continuum” in more than 1,200 churches across a diversity of church sizes, denominations and geographies. We have found that these four segments exist in every congregation.</a:t>
            </a:r>
          </a:p>
          <a:p>
            <a:pPr marL="231775" indent="-231775" defTabSz="923925" eaLnBrk="0" hangingPunct="0">
              <a:spcBef>
                <a:spcPct val="30000"/>
              </a:spcBef>
              <a:buFontTx/>
              <a:buChar char="•"/>
            </a:pPr>
            <a:r>
              <a:rPr lang="en-US" sz="1200"/>
              <a:t>This chart profiles your church’s spiritual continuum.  If you see “up” or “down” arrows, it means that your congregation’s profile is more or less spiritually mature than the total sample.</a:t>
            </a:r>
          </a:p>
          <a:p>
            <a:pPr marL="231775" indent="-231775" defTabSz="923925" eaLnBrk="0" hangingPunct="0">
              <a:spcBef>
                <a:spcPct val="30000"/>
              </a:spcBef>
              <a:buFontTx/>
              <a:buChar char="•"/>
            </a:pPr>
            <a:r>
              <a:rPr lang="en-US" sz="1200"/>
              <a:t>The Base Size gives a count of your respondents in each of the four segments.</a:t>
            </a:r>
          </a:p>
          <a:p>
            <a:pPr marL="231775" indent="-231775" defTabSz="923925" eaLnBrk="0" hangingPunct="0">
              <a:spcBef>
                <a:spcPct val="30000"/>
              </a:spcBef>
              <a:buFontTx/>
              <a:buChar char="•"/>
            </a:pPr>
            <a:endParaRPr lang="en-US" sz="1200"/>
          </a:p>
          <a:p>
            <a:pPr marL="231775" indent="-231775" defTabSz="923925" eaLnBrk="0" hangingPunct="0">
              <a:spcBef>
                <a:spcPct val="30000"/>
              </a:spcBef>
              <a:buFontTx/>
              <a:buChar char="•"/>
            </a:pPr>
            <a:endParaRPr lang="en-US" sz="1200"/>
          </a:p>
          <a:p>
            <a:pPr marL="231775" indent="-231775" defTabSz="923925" eaLnBrk="0" hangingPunct="0">
              <a:spcBef>
                <a:spcPct val="30000"/>
              </a:spcBef>
              <a:buFontTx/>
              <a:buChar char="•"/>
            </a:pPr>
            <a:endParaRPr lang="en-US" sz="1200"/>
          </a:p>
          <a:p>
            <a:pPr marL="231775" indent="-231775" defTabSz="923925" eaLnBrk="0" hangingPunct="0">
              <a:spcBef>
                <a:spcPct val="30000"/>
              </a:spcBef>
              <a:buFontTx/>
              <a:buChar char="•"/>
            </a:pPr>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46FFABD-21BC-4F5F-BD25-78EFC8DC1EFF}" type="datetimeFigureOut">
              <a:rPr lang="en-US" smtClean="0"/>
              <a:t>6/2/2018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6C8246-9C42-4936-A377-7F03BF95040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6FFABD-21BC-4F5F-BD25-78EFC8DC1EFF}" type="datetimeFigureOut">
              <a:rPr lang="en-US" smtClean="0"/>
              <a:t>6/2/2018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6C8246-9C42-4936-A377-7F03BF95040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6FFABD-21BC-4F5F-BD25-78EFC8DC1EFF}" type="datetimeFigureOut">
              <a:rPr lang="en-US" smtClean="0"/>
              <a:t>6/2/2018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6C8246-9C42-4936-A377-7F03BF95040E}"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5"/>
          <p:cNvSpPr>
            <a:spLocks noGrp="1" noChangeArrowheads="1"/>
          </p:cNvSpPr>
          <p:nvPr>
            <p:ph type="ftr" sz="quarter" idx="10"/>
          </p:nvPr>
        </p:nvSpPr>
        <p:spPr/>
        <p:txBody>
          <a:bodyPr/>
          <a:lstStyle>
            <a:lvl1pPr>
              <a:defRPr sz="500" dirty="0"/>
            </a:lvl1pPr>
          </a:lstStyle>
          <a:p>
            <a:pPr>
              <a:defRPr/>
            </a:pPr>
            <a:r>
              <a:rPr lang="en-US"/>
              <a:t>	</a:t>
            </a:r>
          </a:p>
          <a:p>
            <a:pPr>
              <a:defRPr/>
            </a:pPr>
            <a:r>
              <a:rPr lang="en-US"/>
              <a:t>    		     </a:t>
            </a:r>
            <a:r>
              <a:rPr lang="en-US" sz="800" smtClean="0"/>
              <a:t>© 2010 Willow Creek Association.</a:t>
            </a:r>
            <a:r>
              <a:rPr lang="en-US" sz="800"/>
              <a:t>  All Rights Reserved.  Unauthorized distribution is prohibited. </a:t>
            </a:r>
          </a:p>
        </p:txBody>
      </p:sp>
      <p:sp>
        <p:nvSpPr>
          <p:cNvPr id="4" name="Rectangle 6"/>
          <p:cNvSpPr>
            <a:spLocks noGrp="1" noChangeArrowheads="1"/>
          </p:cNvSpPr>
          <p:nvPr>
            <p:ph type="sldNum" sz="quarter" idx="11"/>
          </p:nvPr>
        </p:nvSpPr>
        <p:spPr/>
        <p:txBody>
          <a:bodyPr/>
          <a:lstStyle>
            <a:lvl1pPr>
              <a:defRPr/>
            </a:lvl1pPr>
          </a:lstStyle>
          <a:p>
            <a:pPr>
              <a:defRPr/>
            </a:pPr>
            <a:fld id="{5975A951-F0F3-491B-A755-2B9FEF5E95E0}" type="slidenum">
              <a:rPr lang="en-US"/>
              <a:pPr>
                <a:defRPr/>
              </a:pPr>
              <a:t>‹#›</a:t>
            </a:fld>
            <a:endParaRPr lang="en-US"/>
          </a:p>
        </p:txBody>
      </p:sp>
    </p:spTree>
    <p:extLst>
      <p:ext uri="{BB962C8B-B14F-4D97-AF65-F5344CB8AC3E}">
        <p14:creationId xmlns:p14="http://schemas.microsoft.com/office/powerpoint/2010/main" xmlns="" val="153348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6FFABD-21BC-4F5F-BD25-78EFC8DC1EFF}" type="datetimeFigureOut">
              <a:rPr lang="en-US" smtClean="0"/>
              <a:t>6/2/2018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6C8246-9C42-4936-A377-7F03BF95040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6FFABD-21BC-4F5F-BD25-78EFC8DC1EFF}" type="datetimeFigureOut">
              <a:rPr lang="en-US" smtClean="0"/>
              <a:t>6/2/2018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6C8246-9C42-4936-A377-7F03BF95040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46FFABD-21BC-4F5F-BD25-78EFC8DC1EFF}" type="datetimeFigureOut">
              <a:rPr lang="en-US" smtClean="0"/>
              <a:t>6/2/2018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6C8246-9C42-4936-A377-7F03BF95040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46FFABD-21BC-4F5F-BD25-78EFC8DC1EFF}" type="datetimeFigureOut">
              <a:rPr lang="en-US" smtClean="0"/>
              <a:t>6/2/2018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6C8246-9C42-4936-A377-7F03BF95040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46FFABD-21BC-4F5F-BD25-78EFC8DC1EFF}" type="datetimeFigureOut">
              <a:rPr lang="en-US" smtClean="0"/>
              <a:t>6/2/2018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6C8246-9C42-4936-A377-7F03BF95040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6FFABD-21BC-4F5F-BD25-78EFC8DC1EFF}" type="datetimeFigureOut">
              <a:rPr lang="en-US" smtClean="0"/>
              <a:t>6/2/2018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6C8246-9C42-4936-A377-7F03BF95040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6FFABD-21BC-4F5F-BD25-78EFC8DC1EFF}" type="datetimeFigureOut">
              <a:rPr lang="en-US" smtClean="0"/>
              <a:t>6/2/2018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6C8246-9C42-4936-A377-7F03BF95040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6FFABD-21BC-4F5F-BD25-78EFC8DC1EFF}" type="datetimeFigureOut">
              <a:rPr lang="en-US" smtClean="0"/>
              <a:t>6/2/2018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6C8246-9C42-4936-A377-7F03BF95040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6FFABD-21BC-4F5F-BD25-78EFC8DC1EFF}" type="datetimeFigureOut">
              <a:rPr lang="en-US" smtClean="0"/>
              <a:t>6/2/2018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6C8246-9C42-4936-A377-7F03BF95040E}"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7" Type="http://schemas.openxmlformats.org/officeDocument/2006/relationships/image" Target="../media/image10.emf"/><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s://mohammedyakubu4.files.wordpress.com/2015/09/managment-styles-pics.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457200" y="304800"/>
            <a:ext cx="5436168" cy="1938992"/>
          </a:xfrm>
          <a:prstGeom prst="rect">
            <a:avLst/>
          </a:prstGeom>
          <a:noFill/>
        </p:spPr>
        <p:txBody>
          <a:bodyPr wrap="none" rtlCol="0">
            <a:spAutoFit/>
          </a:bodyPr>
          <a:lstStyle/>
          <a:p>
            <a:r>
              <a:rPr lang="en-US" sz="4000" dirty="0" smtClean="0">
                <a:solidFill>
                  <a:srgbClr val="FF0000"/>
                </a:solidFill>
                <a:effectLst>
                  <a:outerShdw blurRad="38100" dist="38100" dir="2700000" algn="tl">
                    <a:srgbClr val="000000">
                      <a:alpha val="43137"/>
                    </a:srgbClr>
                  </a:outerShdw>
                </a:effectLst>
              </a:rPr>
              <a:t>Leadership </a:t>
            </a:r>
            <a:r>
              <a:rPr lang="en-US" sz="4000" dirty="0" smtClean="0">
                <a:solidFill>
                  <a:srgbClr val="FF0000"/>
                </a:solidFill>
                <a:effectLst>
                  <a:outerShdw blurRad="38100" dist="38100" dir="2700000" algn="tl">
                    <a:srgbClr val="000000">
                      <a:alpha val="43137"/>
                    </a:srgbClr>
                  </a:outerShdw>
                </a:effectLst>
              </a:rPr>
              <a:t>24 </a:t>
            </a:r>
            <a:endParaRPr lang="en-US" sz="4000" dirty="0" smtClean="0">
              <a:solidFill>
                <a:srgbClr val="FF0000"/>
              </a:solidFill>
              <a:effectLst>
                <a:outerShdw blurRad="38100" dist="38100" dir="2700000" algn="tl">
                  <a:srgbClr val="000000">
                    <a:alpha val="43137"/>
                  </a:srgbClr>
                </a:outerShdw>
              </a:effectLst>
            </a:endParaRPr>
          </a:p>
          <a:p>
            <a:r>
              <a:rPr lang="en-US" sz="4000" dirty="0">
                <a:solidFill>
                  <a:srgbClr val="FF0000"/>
                </a:solidFill>
                <a:effectLst>
                  <a:outerShdw blurRad="38100" dist="38100" dir="2700000" algn="tl">
                    <a:srgbClr val="000000">
                      <a:alpha val="43137"/>
                    </a:srgbClr>
                  </a:outerShdw>
                </a:effectLst>
              </a:rPr>
              <a:t>	</a:t>
            </a:r>
            <a:r>
              <a:rPr lang="en-US" sz="4000" dirty="0" smtClean="0">
                <a:solidFill>
                  <a:srgbClr val="FF0000"/>
                </a:solidFill>
                <a:effectLst>
                  <a:outerShdw blurRad="38100" dist="38100" dir="2700000" algn="tl">
                    <a:srgbClr val="000000">
                      <a:alpha val="43137"/>
                    </a:srgbClr>
                  </a:outerShdw>
                </a:effectLst>
              </a:rPr>
              <a:t>Strategic Planning 2 </a:t>
            </a:r>
            <a:r>
              <a:rPr lang="en-US" sz="4000" dirty="0" smtClean="0">
                <a:solidFill>
                  <a:srgbClr val="FF0000"/>
                </a:solidFill>
                <a:effectLst>
                  <a:outerShdw blurRad="38100" dist="38100" dir="2700000" algn="tl">
                    <a:srgbClr val="000000">
                      <a:alpha val="43137"/>
                    </a:srgbClr>
                  </a:outerShdw>
                </a:effectLst>
              </a:rPr>
              <a:t> </a:t>
            </a:r>
            <a:endParaRPr lang="en-US" sz="4000" dirty="0" smtClean="0">
              <a:solidFill>
                <a:srgbClr val="FF0000"/>
              </a:solidFill>
              <a:effectLst>
                <a:outerShdw blurRad="38100" dist="38100" dir="2700000" algn="tl">
                  <a:srgbClr val="000000">
                    <a:alpha val="43137"/>
                  </a:srgbClr>
                </a:outerShdw>
              </a:effectLst>
            </a:endParaRPr>
          </a:p>
          <a:p>
            <a:r>
              <a:rPr lang="en-US" sz="4000" dirty="0">
                <a:solidFill>
                  <a:srgbClr val="FF0000"/>
                </a:solidFill>
                <a:effectLst>
                  <a:outerShdw blurRad="38100" dist="38100" dir="2700000" algn="tl">
                    <a:srgbClr val="000000">
                      <a:alpha val="43137"/>
                    </a:srgbClr>
                  </a:outerShdw>
                </a:effectLst>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p:cNvPicPr>
            <a:picLocks noChangeAspect="1" noChangeArrowheads="1"/>
          </p:cNvPicPr>
          <p:nvPr/>
        </p:nvPicPr>
        <p:blipFill>
          <a:blip r:embed="rId2" cstate="print"/>
          <a:srcRect/>
          <a:stretch>
            <a:fillRect/>
          </a:stretch>
        </p:blipFill>
        <p:spPr bwMode="auto">
          <a:xfrm>
            <a:off x="1752600" y="0"/>
            <a:ext cx="5410200" cy="68580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457200"/>
            <a:ext cx="8229600" cy="1938992"/>
          </a:xfrm>
          <a:prstGeom prst="rect">
            <a:avLst/>
          </a:prstGeom>
          <a:noFill/>
        </p:spPr>
        <p:txBody>
          <a:bodyPr wrap="square" rtlCol="0">
            <a:spAutoFit/>
          </a:bodyPr>
          <a:lstStyle/>
          <a:p>
            <a:pPr algn="ctr"/>
            <a:r>
              <a:rPr lang="en-US" sz="4000" dirty="0" smtClean="0">
                <a:effectLst>
                  <a:outerShdw blurRad="38100" dist="38100" dir="2700000" algn="tl">
                    <a:srgbClr val="000000">
                      <a:alpha val="43137"/>
                    </a:srgbClr>
                  </a:outerShdw>
                </a:effectLst>
              </a:rPr>
              <a:t>Gather Your Team/Teams</a:t>
            </a:r>
          </a:p>
          <a:p>
            <a:endParaRPr lang="en-US" sz="4000" dirty="0">
              <a:effectLst>
                <a:outerShdw blurRad="38100" dist="38100" dir="2700000" algn="tl">
                  <a:srgbClr val="000000">
                    <a:alpha val="43137"/>
                  </a:srgbClr>
                </a:outerShdw>
              </a:effectLst>
            </a:endParaRPr>
          </a:p>
          <a:p>
            <a:r>
              <a:rPr lang="en-US" sz="4000" dirty="0" smtClean="0">
                <a:effectLst>
                  <a:outerShdw blurRad="38100" dist="38100" dir="2700000" algn="tl">
                    <a:srgbClr val="000000">
                      <a:alpha val="43137"/>
                    </a:srgbClr>
                  </a:outerShdw>
                </a:effectLst>
              </a:rPr>
              <a:t>Three Exercises </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1" y="457200"/>
            <a:ext cx="8229600" cy="3785652"/>
          </a:xfrm>
          <a:prstGeom prst="rect">
            <a:avLst/>
          </a:prstGeom>
          <a:noFill/>
        </p:spPr>
        <p:txBody>
          <a:bodyPr wrap="square" rtlCol="0">
            <a:spAutoFit/>
          </a:bodyPr>
          <a:lstStyle/>
          <a:p>
            <a:r>
              <a:rPr lang="en-US" sz="4000" dirty="0" smtClean="0">
                <a:effectLst>
                  <a:outerShdw blurRad="38100" dist="38100" dir="2700000" algn="tl">
                    <a:srgbClr val="000000">
                      <a:alpha val="43137"/>
                    </a:srgbClr>
                  </a:outerShdw>
                </a:effectLst>
              </a:rPr>
              <a:t>Three Exercises</a:t>
            </a:r>
          </a:p>
          <a:p>
            <a:pPr marL="742950" indent="-742950">
              <a:buAutoNum type="arabicPeriod"/>
            </a:pPr>
            <a:r>
              <a:rPr lang="en-US" sz="4000" dirty="0" smtClean="0">
                <a:effectLst>
                  <a:outerShdw blurRad="38100" dist="38100" dir="2700000" algn="tl">
                    <a:srgbClr val="000000">
                      <a:alpha val="43137"/>
                    </a:srgbClr>
                  </a:outerShdw>
                </a:effectLst>
              </a:rPr>
              <a:t>What are we doing now; what could we be doing; what should we be doing? </a:t>
            </a:r>
          </a:p>
          <a:p>
            <a:pPr marL="742950" indent="-742950">
              <a:buAutoNum type="arabicPeriod"/>
            </a:pPr>
            <a:endParaRPr lang="en-US" sz="4000" dirty="0" smtClean="0">
              <a:effectLst>
                <a:outerShdw blurRad="38100" dist="38100" dir="2700000" algn="tl">
                  <a:srgbClr val="000000">
                    <a:alpha val="43137"/>
                  </a:srgbClr>
                </a:outerShdw>
              </a:effectLst>
            </a:endParaRPr>
          </a:p>
          <a:p>
            <a:endParaRPr lang="en-US" sz="4000" dirty="0">
              <a:effectLst>
                <a:outerShdw blurRad="38100" dist="38100" dir="2700000" algn="tl">
                  <a:srgbClr val="000000">
                    <a:alpha val="43137"/>
                  </a:srgbClr>
                </a:outerShdw>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2819400" y="685800"/>
            <a:ext cx="0" cy="5791200"/>
          </a:xfrm>
          <a:prstGeom prst="line">
            <a:avLst/>
          </a:prstGeom>
          <a:ln w="38100">
            <a:solidFill>
              <a:schemeClr val="tx1"/>
            </a:solidFill>
            <a:headEnd w="lg" len="lg"/>
            <a:tailEnd w="lg" len="lg"/>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a:off x="5791200" y="762000"/>
            <a:ext cx="0" cy="5791200"/>
          </a:xfrm>
          <a:prstGeom prst="line">
            <a:avLst/>
          </a:prstGeom>
          <a:ln w="38100">
            <a:solidFill>
              <a:schemeClr val="tx1"/>
            </a:solidFill>
            <a:headEnd w="lg" len="lg"/>
            <a:tailEnd w="lg" len="lg"/>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57200" y="990600"/>
            <a:ext cx="8382000" cy="400110"/>
          </a:xfrm>
          <a:prstGeom prst="rect">
            <a:avLst/>
          </a:prstGeom>
          <a:noFill/>
        </p:spPr>
        <p:txBody>
          <a:bodyPr wrap="square" rtlCol="0">
            <a:spAutoFit/>
          </a:bodyPr>
          <a:lstStyle/>
          <a:p>
            <a:r>
              <a:rPr lang="en-US" sz="2000" dirty="0" smtClean="0"/>
              <a:t>What are we doing?       What could we be doing?     What should we be doing?</a:t>
            </a:r>
            <a:endParaRPr 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71800" y="762000"/>
            <a:ext cx="3048000" cy="2971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1905000" y="4800600"/>
            <a:ext cx="5417445" cy="707886"/>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What’s Outside the Box? </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1" y="457200"/>
            <a:ext cx="8229600" cy="4401205"/>
          </a:xfrm>
          <a:prstGeom prst="rect">
            <a:avLst/>
          </a:prstGeom>
          <a:noFill/>
        </p:spPr>
        <p:txBody>
          <a:bodyPr wrap="square" rtlCol="0">
            <a:spAutoFit/>
          </a:bodyPr>
          <a:lstStyle/>
          <a:p>
            <a:r>
              <a:rPr lang="en-US" sz="4000" dirty="0" smtClean="0">
                <a:effectLst>
                  <a:outerShdw blurRad="38100" dist="38100" dir="2700000" algn="tl">
                    <a:srgbClr val="000000">
                      <a:alpha val="43137"/>
                    </a:srgbClr>
                  </a:outerShdw>
                </a:effectLst>
              </a:rPr>
              <a:t>Three Exercises</a:t>
            </a:r>
          </a:p>
          <a:p>
            <a:pPr marL="742950" indent="-742950">
              <a:buAutoNum type="arabicPeriod"/>
            </a:pPr>
            <a:r>
              <a:rPr lang="en-US" sz="4000" dirty="0" smtClean="0">
                <a:effectLst>
                  <a:outerShdw blurRad="38100" dist="38100" dir="2700000" algn="tl">
                    <a:srgbClr val="000000">
                      <a:alpha val="43137"/>
                    </a:srgbClr>
                  </a:outerShdw>
                </a:effectLst>
              </a:rPr>
              <a:t>What are we doing now; what could we be doing; what should we be doing? </a:t>
            </a:r>
          </a:p>
          <a:p>
            <a:pPr marL="742950" indent="-742950">
              <a:buAutoNum type="arabicPeriod"/>
            </a:pPr>
            <a:r>
              <a:rPr lang="en-US" sz="4000" dirty="0" smtClean="0">
                <a:effectLst>
                  <a:outerShdw blurRad="38100" dist="38100" dir="2700000" algn="tl">
                    <a:srgbClr val="000000">
                      <a:alpha val="43137"/>
                    </a:srgbClr>
                  </a:outerShdw>
                </a:effectLst>
              </a:rPr>
              <a:t>Qualitative and Quantitative </a:t>
            </a:r>
          </a:p>
          <a:p>
            <a:pPr marL="742950" indent="-742950">
              <a:buAutoNum type="arabicPeriod"/>
            </a:pPr>
            <a:endParaRPr lang="en-US" sz="4000" dirty="0" smtClean="0">
              <a:effectLst>
                <a:outerShdw blurRad="38100" dist="38100" dir="2700000" algn="tl">
                  <a:srgbClr val="000000">
                    <a:alpha val="43137"/>
                  </a:srgbClr>
                </a:outerShdw>
              </a:effectLst>
            </a:endParaRPr>
          </a:p>
          <a:p>
            <a:endParaRPr lang="en-US" sz="4000" dirty="0">
              <a:effectLst>
                <a:outerShdw blurRad="38100" dist="38100" dir="2700000" algn="tl">
                  <a:srgbClr val="000000">
                    <a:alpha val="43137"/>
                  </a:srgbClr>
                </a:outerShdw>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457200"/>
            <a:ext cx="7772400" cy="2554545"/>
          </a:xfrm>
          <a:prstGeom prst="rect">
            <a:avLst/>
          </a:prstGeom>
          <a:noFill/>
        </p:spPr>
        <p:txBody>
          <a:bodyPr wrap="square" rtlCol="0">
            <a:spAutoFit/>
          </a:bodyPr>
          <a:lstStyle/>
          <a:p>
            <a:r>
              <a:rPr lang="en-US" sz="4000" dirty="0" smtClean="0">
                <a:effectLst>
                  <a:outerShdw blurRad="38100" dist="38100" dir="2700000" algn="tl">
                    <a:srgbClr val="000000">
                      <a:alpha val="43137"/>
                    </a:srgbClr>
                  </a:outerShdw>
                </a:effectLst>
              </a:rPr>
              <a:t>Name Five Qualitative and Five Quantitative statements about where you are now, and where you want to be in five years? </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228600" y="304800"/>
            <a:ext cx="8686800" cy="63094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Times New Roman" pitchFamily="18" charset="0"/>
              </a:rPr>
              <a:t>A qualitative statement, by definition, is one that defines a quality, and a quantitative statement describes a quantity.   Yes, I know that’s too simple.  I suspect that some examples will work best.  For instance, worship.</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Times New Roman" pitchFamily="18" charset="0"/>
              </a:rPr>
              <a:t> </a:t>
            </a:r>
            <a:endParaRPr kumimoji="0" lang="en-US" sz="12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Times New Roman" pitchFamily="18" charset="0"/>
              </a:rPr>
              <a:t>Five years ago qualitative: </a:t>
            </a:r>
            <a:endParaRPr kumimoji="0" lang="en-US" sz="12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Times New Roman" pitchFamily="18" charset="0"/>
              </a:rPr>
              <a:t>	Engaging people </a:t>
            </a:r>
            <a:endParaRPr kumimoji="0" lang="en-US" sz="12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Times New Roman" pitchFamily="18" charset="0"/>
              </a:rPr>
              <a:t>	Appealing to multiple senses </a:t>
            </a:r>
            <a:endParaRPr kumimoji="0" lang="en-US" sz="12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Times New Roman" pitchFamily="18" charset="0"/>
              </a:rPr>
              <a:t>	Quality music </a:t>
            </a:r>
            <a:endParaRPr kumimoji="0" lang="en-US" sz="12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Times New Roman" pitchFamily="18" charset="0"/>
              </a:rPr>
              <a:t>Five years ago quantitative </a:t>
            </a:r>
            <a:endParaRPr kumimoji="0" lang="en-US" sz="12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Times New Roman" pitchFamily="18" charset="0"/>
              </a:rPr>
              <a:t>	Averaging about 400 in worship </a:t>
            </a:r>
            <a:endParaRPr kumimoji="0" lang="en-US" sz="12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Times New Roman" pitchFamily="18" charset="0"/>
              </a:rPr>
              <a:t>	A budget of $30,000 </a:t>
            </a:r>
            <a:endParaRPr kumimoji="0" lang="en-US" sz="12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Times New Roman" pitchFamily="18" charset="0"/>
              </a:rPr>
              <a:t>	60 volunteers </a:t>
            </a:r>
            <a:endPar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609600"/>
            <a:ext cx="8610600" cy="4832092"/>
          </a:xfrm>
          <a:prstGeom prst="rect">
            <a:avLst/>
          </a:prstGeom>
        </p:spPr>
        <p:txBody>
          <a:bodyPr wrap="square">
            <a:spAutoFit/>
          </a:bodyPr>
          <a:lstStyle/>
          <a:p>
            <a:r>
              <a:rPr lang="en-US" sz="2800" dirty="0">
                <a:effectLst>
                  <a:outerShdw blurRad="38100" dist="38100" dir="2700000" algn="tl">
                    <a:srgbClr val="000000">
                      <a:alpha val="43137"/>
                    </a:srgbClr>
                  </a:outerShdw>
                </a:effectLst>
              </a:rPr>
              <a:t>Children’s Ministry five years ago: </a:t>
            </a:r>
          </a:p>
          <a:p>
            <a:r>
              <a:rPr lang="en-US" sz="2800" dirty="0">
                <a:effectLst>
                  <a:outerShdw blurRad="38100" dist="38100" dir="2700000" algn="tl">
                    <a:srgbClr val="000000">
                      <a:alpha val="43137"/>
                    </a:srgbClr>
                  </a:outerShdw>
                </a:effectLst>
              </a:rPr>
              <a:t>	Qualitative 	</a:t>
            </a:r>
          </a:p>
          <a:p>
            <a:r>
              <a:rPr lang="en-US" sz="2800" dirty="0">
                <a:effectLst>
                  <a:outerShdw blurRad="38100" dist="38100" dir="2700000" algn="tl">
                    <a:srgbClr val="000000">
                      <a:alpha val="43137"/>
                    </a:srgbClr>
                  </a:outerShdw>
                </a:effectLst>
              </a:rPr>
              <a:t>		Focusing on parental involvement </a:t>
            </a:r>
          </a:p>
          <a:p>
            <a:r>
              <a:rPr lang="en-US" sz="2800" dirty="0">
                <a:effectLst>
                  <a:outerShdw blurRad="38100" dist="38100" dir="2700000" algn="tl">
                    <a:srgbClr val="000000">
                      <a:alpha val="43137"/>
                    </a:srgbClr>
                  </a:outerShdw>
                </a:effectLst>
              </a:rPr>
              <a:t>		Organized around small groups </a:t>
            </a:r>
          </a:p>
          <a:p>
            <a:r>
              <a:rPr lang="en-US" sz="2800" dirty="0">
                <a:effectLst>
                  <a:outerShdw blurRad="38100" dist="38100" dir="2700000" algn="tl">
                    <a:srgbClr val="000000">
                      <a:alpha val="43137"/>
                    </a:srgbClr>
                  </a:outerShdw>
                </a:effectLst>
              </a:rPr>
              <a:t>		Kids engaged in big worship, then to </a:t>
            </a:r>
            <a:r>
              <a:rPr lang="en-US" sz="2800" dirty="0" err="1">
                <a:effectLst>
                  <a:outerShdw blurRad="38100" dist="38100" dir="2700000" algn="tl">
                    <a:srgbClr val="000000">
                      <a:alpha val="43137"/>
                    </a:srgbClr>
                  </a:outerShdw>
                </a:effectLst>
              </a:rPr>
              <a:t>Upstreet</a:t>
            </a:r>
            <a:r>
              <a:rPr lang="en-US" sz="2800" dirty="0">
                <a:effectLst>
                  <a:outerShdw blurRad="38100" dist="38100" dir="2700000" algn="tl">
                    <a:srgbClr val="000000">
                      <a:alpha val="43137"/>
                    </a:srgbClr>
                  </a:outerShdw>
                </a:effectLst>
              </a:rPr>
              <a:t> </a:t>
            </a:r>
          </a:p>
          <a:p>
            <a:r>
              <a:rPr lang="en-US" sz="2800" dirty="0">
                <a:effectLst>
                  <a:outerShdw blurRad="38100" dist="38100" dir="2700000" algn="tl">
                    <a:srgbClr val="000000">
                      <a:alpha val="43137"/>
                    </a:srgbClr>
                  </a:outerShdw>
                </a:effectLst>
              </a:rPr>
              <a:t>		</a:t>
            </a:r>
          </a:p>
          <a:p>
            <a:r>
              <a:rPr lang="en-US" sz="2800" dirty="0">
                <a:effectLst>
                  <a:outerShdw blurRad="38100" dist="38100" dir="2700000" algn="tl">
                    <a:srgbClr val="000000">
                      <a:alpha val="43137"/>
                    </a:srgbClr>
                  </a:outerShdw>
                </a:effectLst>
              </a:rPr>
              <a:t>	Quantitative </a:t>
            </a:r>
          </a:p>
          <a:p>
            <a:r>
              <a:rPr lang="en-US" sz="2800" dirty="0">
                <a:effectLst>
                  <a:outerShdw blurRad="38100" dist="38100" dir="2700000" algn="tl">
                    <a:srgbClr val="000000">
                      <a:alpha val="43137"/>
                    </a:srgbClr>
                  </a:outerShdw>
                </a:effectLst>
              </a:rPr>
              <a:t>		 3 part-time staff</a:t>
            </a:r>
          </a:p>
          <a:p>
            <a:r>
              <a:rPr lang="en-US" sz="2800" dirty="0">
                <a:effectLst>
                  <a:outerShdw blurRad="38100" dist="38100" dir="2700000" algn="tl">
                    <a:srgbClr val="000000">
                      <a:alpha val="43137"/>
                    </a:srgbClr>
                  </a:outerShdw>
                </a:effectLst>
              </a:rPr>
              <a:t>		Budget of 50,000 </a:t>
            </a:r>
          </a:p>
          <a:p>
            <a:r>
              <a:rPr lang="en-US" sz="2800" dirty="0">
                <a:effectLst>
                  <a:outerShdw blurRad="38100" dist="38100" dir="2700000" algn="tl">
                    <a:srgbClr val="000000">
                      <a:alpha val="43137"/>
                    </a:srgbClr>
                  </a:outerShdw>
                </a:effectLst>
              </a:rPr>
              <a:t>		75 volunteers </a:t>
            </a:r>
          </a:p>
          <a:p>
            <a:r>
              <a:rPr lang="en-US" sz="2800" dirty="0">
                <a:effectLst>
                  <a:outerShdw blurRad="38100" dist="38100" dir="2700000" algn="tl">
                    <a:srgbClr val="000000">
                      <a:alpha val="43137"/>
                    </a:srgbClr>
                  </a:outerShdw>
                </a:effectLst>
              </a:rPr>
              <a:t>		Staff hours: 39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1" y="457200"/>
            <a:ext cx="8229600" cy="5016758"/>
          </a:xfrm>
          <a:prstGeom prst="rect">
            <a:avLst/>
          </a:prstGeom>
          <a:noFill/>
        </p:spPr>
        <p:txBody>
          <a:bodyPr wrap="square" rtlCol="0">
            <a:spAutoFit/>
          </a:bodyPr>
          <a:lstStyle/>
          <a:p>
            <a:r>
              <a:rPr lang="en-US" sz="4000" dirty="0" smtClean="0">
                <a:effectLst>
                  <a:outerShdw blurRad="38100" dist="38100" dir="2700000" algn="tl">
                    <a:srgbClr val="000000">
                      <a:alpha val="43137"/>
                    </a:srgbClr>
                  </a:outerShdw>
                </a:effectLst>
              </a:rPr>
              <a:t>Three Exercises</a:t>
            </a:r>
          </a:p>
          <a:p>
            <a:pPr marL="742950" indent="-742950">
              <a:buAutoNum type="arabicPeriod"/>
            </a:pPr>
            <a:r>
              <a:rPr lang="en-US" sz="4000" dirty="0" smtClean="0">
                <a:effectLst>
                  <a:outerShdw blurRad="38100" dist="38100" dir="2700000" algn="tl">
                    <a:srgbClr val="000000">
                      <a:alpha val="43137"/>
                    </a:srgbClr>
                  </a:outerShdw>
                </a:effectLst>
              </a:rPr>
              <a:t>What are we doing now; what could we be doing; what should we be doing? </a:t>
            </a:r>
          </a:p>
          <a:p>
            <a:pPr marL="742950" indent="-742950">
              <a:buAutoNum type="arabicPeriod"/>
            </a:pPr>
            <a:r>
              <a:rPr lang="en-US" sz="4000" dirty="0" smtClean="0">
                <a:effectLst>
                  <a:outerShdw blurRad="38100" dist="38100" dir="2700000" algn="tl">
                    <a:srgbClr val="000000">
                      <a:alpha val="43137"/>
                    </a:srgbClr>
                  </a:outerShdw>
                </a:effectLst>
              </a:rPr>
              <a:t>Qualitative and Quantitative</a:t>
            </a:r>
          </a:p>
          <a:p>
            <a:pPr marL="742950" indent="-742950">
              <a:buAutoNum type="arabicPeriod"/>
            </a:pPr>
            <a:r>
              <a:rPr lang="en-US" sz="4000" dirty="0" smtClean="0">
                <a:effectLst>
                  <a:outerShdw blurRad="38100" dist="38100" dir="2700000" algn="tl">
                    <a:srgbClr val="000000">
                      <a:alpha val="43137"/>
                    </a:srgbClr>
                  </a:outerShdw>
                </a:effectLst>
              </a:rPr>
              <a:t>Writing Our History in Advance  </a:t>
            </a:r>
          </a:p>
          <a:p>
            <a:pPr marL="742950" indent="-742950">
              <a:buAutoNum type="arabicPeriod"/>
            </a:pPr>
            <a:endParaRPr lang="en-US" sz="4000" dirty="0" smtClean="0">
              <a:effectLst>
                <a:outerShdw blurRad="38100" dist="38100" dir="2700000" algn="tl">
                  <a:srgbClr val="000000">
                    <a:alpha val="43137"/>
                  </a:srgbClr>
                </a:outerShdw>
              </a:effectLst>
            </a:endParaRPr>
          </a:p>
          <a:p>
            <a:endParaRPr lang="en-US" sz="4000" dirty="0">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1219200" y="762000"/>
            <a:ext cx="6019800" cy="5791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pic>
        <p:nvPicPr>
          <p:cNvPr id="1029" name="Picture 5" descr="http://clipartix.com/wp-content/uploads/2016/05/Clipart-stick-figure-walking.png"/>
          <p:cNvPicPr>
            <a:picLocks noChangeAspect="1" noChangeArrowheads="1"/>
          </p:cNvPicPr>
          <p:nvPr/>
        </p:nvPicPr>
        <p:blipFill>
          <a:blip r:embed="rId2" cstate="print"/>
          <a:srcRect/>
          <a:stretch>
            <a:fillRect/>
          </a:stretch>
        </p:blipFill>
        <p:spPr bwMode="auto">
          <a:xfrm>
            <a:off x="1371600" y="3962400"/>
            <a:ext cx="818033" cy="1433208"/>
          </a:xfrm>
          <a:prstGeom prst="rect">
            <a:avLst/>
          </a:prstGeom>
          <a:noFill/>
        </p:spPr>
      </p:pic>
      <p:pic>
        <p:nvPicPr>
          <p:cNvPr id="1031" name="Picture 7" descr="http://open.lib.umn.edu/organizationalbehavior/wp-content/uploads/sites/197/2016/11/e9888520a7799461ac9e2a38869a3b2c.jpg"/>
          <p:cNvPicPr>
            <a:picLocks noChangeAspect="1" noChangeArrowheads="1"/>
          </p:cNvPicPr>
          <p:nvPr/>
        </p:nvPicPr>
        <p:blipFill>
          <a:blip r:embed="rId3" cstate="print"/>
          <a:srcRect/>
          <a:stretch>
            <a:fillRect/>
          </a:stretch>
        </p:blipFill>
        <p:spPr bwMode="auto">
          <a:xfrm>
            <a:off x="2493334" y="3048000"/>
            <a:ext cx="2622698" cy="2971800"/>
          </a:xfrm>
          <a:prstGeom prst="rect">
            <a:avLst/>
          </a:prstGeom>
          <a:noFill/>
        </p:spPr>
      </p:pic>
      <p:pic>
        <p:nvPicPr>
          <p:cNvPr id="1033" name="Picture 9" descr="http://www.futurist.com/wp-content/uploads/2015/07/4-Star-to-Steer-By-1024x768.jpg"/>
          <p:cNvPicPr>
            <a:picLocks noChangeAspect="1" noChangeArrowheads="1"/>
          </p:cNvPicPr>
          <p:nvPr/>
        </p:nvPicPr>
        <p:blipFill>
          <a:blip r:embed="rId4" cstate="print"/>
          <a:srcRect l="18750" t="7143" r="16964" b="10714"/>
          <a:stretch>
            <a:fillRect/>
          </a:stretch>
        </p:blipFill>
        <p:spPr bwMode="auto">
          <a:xfrm>
            <a:off x="6477000" y="1676400"/>
            <a:ext cx="1600200" cy="1533525"/>
          </a:xfrm>
          <a:prstGeom prst="rect">
            <a:avLst/>
          </a:prstGeom>
          <a:noFill/>
        </p:spPr>
      </p:pic>
      <p:sp>
        <p:nvSpPr>
          <p:cNvPr id="10" name="Bent-Up Arrow 9"/>
          <p:cNvSpPr/>
          <p:nvPr/>
        </p:nvSpPr>
        <p:spPr>
          <a:xfrm>
            <a:off x="5105400" y="3124200"/>
            <a:ext cx="2514600" cy="685800"/>
          </a:xfrm>
          <a:prstGeom prst="ben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Callout 7"/>
          <p:cNvSpPr/>
          <p:nvPr/>
        </p:nvSpPr>
        <p:spPr>
          <a:xfrm>
            <a:off x="7543800" y="3048000"/>
            <a:ext cx="1600200" cy="1066800"/>
          </a:xfrm>
          <a:prstGeom prst="rightArrow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Prayer and Planning</a:t>
            </a:r>
            <a:endParaRPr lang="en-US" dirty="0">
              <a:solidFill>
                <a:schemeClr val="bg1"/>
              </a:solidFill>
            </a:endParaRPr>
          </a:p>
        </p:txBody>
      </p:sp>
      <p:sp>
        <p:nvSpPr>
          <p:cNvPr id="9" name="TextBox 8"/>
          <p:cNvSpPr txBox="1"/>
          <p:nvPr/>
        </p:nvSpPr>
        <p:spPr>
          <a:xfrm>
            <a:off x="1295400" y="3581400"/>
            <a:ext cx="1143000" cy="369332"/>
          </a:xfrm>
          <a:prstGeom prst="rect">
            <a:avLst/>
          </a:prstGeom>
          <a:noFill/>
        </p:spPr>
        <p:txBody>
          <a:bodyPr wrap="square" rtlCol="0">
            <a:spAutoFit/>
          </a:bodyPr>
          <a:lstStyle/>
          <a:p>
            <a:r>
              <a:rPr lang="en-US" dirty="0" smtClean="0">
                <a:solidFill>
                  <a:schemeClr val="bg1"/>
                </a:solidFill>
              </a:rPr>
              <a:t>Leader </a:t>
            </a:r>
            <a:endParaRPr lang="en-US" dirty="0">
              <a:solidFill>
                <a:schemeClr val="bg1"/>
              </a:solidFill>
            </a:endParaRPr>
          </a:p>
        </p:txBody>
      </p:sp>
      <p:sp>
        <p:nvSpPr>
          <p:cNvPr id="11" name="TextBox 10"/>
          <p:cNvSpPr txBox="1"/>
          <p:nvPr/>
        </p:nvSpPr>
        <p:spPr>
          <a:xfrm>
            <a:off x="3276600" y="2743200"/>
            <a:ext cx="1143000" cy="369332"/>
          </a:xfrm>
          <a:prstGeom prst="rect">
            <a:avLst/>
          </a:prstGeom>
          <a:noFill/>
        </p:spPr>
        <p:txBody>
          <a:bodyPr wrap="square" rtlCol="0">
            <a:spAutoFit/>
          </a:bodyPr>
          <a:lstStyle/>
          <a:p>
            <a:r>
              <a:rPr lang="en-US" dirty="0" smtClean="0">
                <a:solidFill>
                  <a:schemeClr val="bg1"/>
                </a:solidFill>
              </a:rPr>
              <a:t>Culture </a:t>
            </a:r>
            <a:endParaRPr lang="en-US" dirty="0">
              <a:solidFill>
                <a:schemeClr val="bg1"/>
              </a:solidFill>
            </a:endParaRPr>
          </a:p>
        </p:txBody>
      </p:sp>
      <p:sp>
        <p:nvSpPr>
          <p:cNvPr id="12" name="TextBox 11"/>
          <p:cNvSpPr txBox="1"/>
          <p:nvPr/>
        </p:nvSpPr>
        <p:spPr>
          <a:xfrm>
            <a:off x="5562600" y="2590800"/>
            <a:ext cx="755335" cy="369332"/>
          </a:xfrm>
          <a:prstGeom prst="rect">
            <a:avLst/>
          </a:prstGeom>
          <a:noFill/>
        </p:spPr>
        <p:txBody>
          <a:bodyPr wrap="none" rtlCol="0">
            <a:spAutoFit/>
          </a:bodyPr>
          <a:lstStyle/>
          <a:p>
            <a:r>
              <a:rPr lang="en-US" dirty="0" smtClean="0">
                <a:solidFill>
                  <a:schemeClr val="bg1"/>
                </a:solidFill>
              </a:rPr>
              <a:t>Vision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ight Arrow Callout 3"/>
          <p:cNvSpPr/>
          <p:nvPr/>
        </p:nvSpPr>
        <p:spPr>
          <a:xfrm>
            <a:off x="2590800" y="1219200"/>
            <a:ext cx="6553200" cy="2895600"/>
          </a:xfrm>
          <a:prstGeom prst="rightArrow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dirty="0" smtClean="0">
                <a:solidFill>
                  <a:schemeClr val="bg1"/>
                </a:solidFill>
              </a:rPr>
              <a:t>Prayer and Planning</a:t>
            </a:r>
            <a:endParaRPr lang="en-US" sz="6600"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ee the source image"/>
          <p:cNvPicPr>
            <a:picLocks noChangeAspect="1" noChangeArrowheads="1"/>
          </p:cNvPicPr>
          <p:nvPr/>
        </p:nvPicPr>
        <p:blipFill>
          <a:blip r:embed="rId2" cstate="print"/>
          <a:srcRect/>
          <a:stretch>
            <a:fillRect/>
          </a:stretch>
        </p:blipFill>
        <p:spPr bwMode="auto">
          <a:xfrm>
            <a:off x="2133600" y="0"/>
            <a:ext cx="4953000" cy="68580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609600"/>
            <a:ext cx="4904804" cy="707886"/>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Defining Reality inside </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nvGraphicFramePr>
        <p:xfrm>
          <a:off x="685800" y="457200"/>
          <a:ext cx="7848600" cy="6019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nvGraphicFramePr>
        <p:xfrm>
          <a:off x="685800" y="838200"/>
          <a:ext cx="8001000" cy="5410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6"/>
          <p:cNvSpPr>
            <a:spLocks noGrp="1" noChangeArrowheads="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4400">
                <a:solidFill>
                  <a:schemeClr val="tx1"/>
                </a:solidFill>
                <a:latin typeface="Arial" pitchFamily="34" charset="0"/>
              </a:defRPr>
            </a:lvl1pPr>
            <a:lvl2pPr marL="742950" indent="-285750" eaLnBrk="0" hangingPunct="0">
              <a:defRPr sz="4400">
                <a:solidFill>
                  <a:schemeClr val="tx1"/>
                </a:solidFill>
                <a:latin typeface="Arial" pitchFamily="34" charset="0"/>
              </a:defRPr>
            </a:lvl2pPr>
            <a:lvl3pPr marL="1143000" indent="-228600" eaLnBrk="0" hangingPunct="0">
              <a:defRPr sz="4400">
                <a:solidFill>
                  <a:schemeClr val="tx1"/>
                </a:solidFill>
                <a:latin typeface="Arial" pitchFamily="34" charset="0"/>
              </a:defRPr>
            </a:lvl3pPr>
            <a:lvl4pPr marL="1600200" indent="-228600" eaLnBrk="0" hangingPunct="0">
              <a:defRPr sz="4400">
                <a:solidFill>
                  <a:schemeClr val="tx1"/>
                </a:solidFill>
                <a:latin typeface="Arial" pitchFamily="34" charset="0"/>
              </a:defRPr>
            </a:lvl4pPr>
            <a:lvl5pPr marL="2057400" indent="-228600" eaLnBrk="0" hangingPunct="0">
              <a:defRPr sz="4400">
                <a:solidFill>
                  <a:schemeClr val="tx1"/>
                </a:solidFill>
                <a:latin typeface="Arial" pitchFamily="34" charset="0"/>
              </a:defRPr>
            </a:lvl5pPr>
            <a:lvl6pPr marL="2514600" indent="-228600" eaLnBrk="0" fontAlgn="base" hangingPunct="0">
              <a:spcBef>
                <a:spcPct val="0"/>
              </a:spcBef>
              <a:spcAft>
                <a:spcPct val="0"/>
              </a:spcAft>
              <a:defRPr sz="4400">
                <a:solidFill>
                  <a:schemeClr val="tx1"/>
                </a:solidFill>
                <a:latin typeface="Arial" pitchFamily="34" charset="0"/>
              </a:defRPr>
            </a:lvl6pPr>
            <a:lvl7pPr marL="2971800" indent="-228600" eaLnBrk="0" fontAlgn="base" hangingPunct="0">
              <a:spcBef>
                <a:spcPct val="0"/>
              </a:spcBef>
              <a:spcAft>
                <a:spcPct val="0"/>
              </a:spcAft>
              <a:defRPr sz="4400">
                <a:solidFill>
                  <a:schemeClr val="tx1"/>
                </a:solidFill>
                <a:latin typeface="Arial" pitchFamily="34" charset="0"/>
              </a:defRPr>
            </a:lvl7pPr>
            <a:lvl8pPr marL="3429000" indent="-228600" eaLnBrk="0" fontAlgn="base" hangingPunct="0">
              <a:spcBef>
                <a:spcPct val="0"/>
              </a:spcBef>
              <a:spcAft>
                <a:spcPct val="0"/>
              </a:spcAft>
              <a:defRPr sz="4400">
                <a:solidFill>
                  <a:schemeClr val="tx1"/>
                </a:solidFill>
                <a:latin typeface="Arial" pitchFamily="34" charset="0"/>
              </a:defRPr>
            </a:lvl8pPr>
            <a:lvl9pPr marL="3886200" indent="-228600" eaLnBrk="0" fontAlgn="base" hangingPunct="0">
              <a:spcBef>
                <a:spcPct val="0"/>
              </a:spcBef>
              <a:spcAft>
                <a:spcPct val="0"/>
              </a:spcAft>
              <a:defRPr sz="4400">
                <a:solidFill>
                  <a:schemeClr val="tx1"/>
                </a:solidFill>
                <a:latin typeface="Arial" pitchFamily="34" charset="0"/>
              </a:defRPr>
            </a:lvl9pPr>
          </a:lstStyle>
          <a:p>
            <a:pPr eaLnBrk="1" hangingPunct="1"/>
            <a:fld id="{85C419CF-52A3-420C-973C-C7FF56B0820C}" type="slidenum">
              <a:rPr lang="en-US" sz="1200" smtClean="0"/>
              <a:pPr eaLnBrk="1" hangingPunct="1"/>
              <a:t>8</a:t>
            </a:fld>
            <a:endParaRPr lang="en-US" sz="1200" smtClean="0"/>
          </a:p>
        </p:txBody>
      </p:sp>
      <p:sp>
        <p:nvSpPr>
          <p:cNvPr id="34819" name="Rectangle 5"/>
          <p:cNvSpPr txBox="1">
            <a:spLocks noGrp="1" noChangeArrowheads="1"/>
          </p:cNvSpPr>
          <p:nvPr/>
        </p:nvSpPr>
        <p:spPr bwMode="auto">
          <a:xfrm>
            <a:off x="304800" y="6457950"/>
            <a:ext cx="6553200"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4400">
                <a:solidFill>
                  <a:schemeClr val="tx1"/>
                </a:solidFill>
                <a:latin typeface="Arial" pitchFamily="34" charset="0"/>
              </a:defRPr>
            </a:lvl1pPr>
            <a:lvl2pPr marL="742950" indent="-285750" eaLnBrk="0" hangingPunct="0">
              <a:defRPr sz="4400">
                <a:solidFill>
                  <a:schemeClr val="tx1"/>
                </a:solidFill>
                <a:latin typeface="Arial" pitchFamily="34" charset="0"/>
              </a:defRPr>
            </a:lvl2pPr>
            <a:lvl3pPr marL="1143000" indent="-228600" eaLnBrk="0" hangingPunct="0">
              <a:defRPr sz="4400">
                <a:solidFill>
                  <a:schemeClr val="tx1"/>
                </a:solidFill>
                <a:latin typeface="Arial" pitchFamily="34" charset="0"/>
              </a:defRPr>
            </a:lvl3pPr>
            <a:lvl4pPr marL="1600200" indent="-228600" eaLnBrk="0" hangingPunct="0">
              <a:defRPr sz="4400">
                <a:solidFill>
                  <a:schemeClr val="tx1"/>
                </a:solidFill>
                <a:latin typeface="Arial" pitchFamily="34" charset="0"/>
              </a:defRPr>
            </a:lvl4pPr>
            <a:lvl5pPr marL="2057400" indent="-228600" eaLnBrk="0" hangingPunct="0">
              <a:defRPr sz="4400">
                <a:solidFill>
                  <a:schemeClr val="tx1"/>
                </a:solidFill>
                <a:latin typeface="Arial" pitchFamily="34" charset="0"/>
              </a:defRPr>
            </a:lvl5pPr>
            <a:lvl6pPr marL="2514600" indent="-228600" eaLnBrk="0" fontAlgn="base" hangingPunct="0">
              <a:spcBef>
                <a:spcPct val="0"/>
              </a:spcBef>
              <a:spcAft>
                <a:spcPct val="0"/>
              </a:spcAft>
              <a:defRPr sz="4400">
                <a:solidFill>
                  <a:schemeClr val="tx1"/>
                </a:solidFill>
                <a:latin typeface="Arial" pitchFamily="34" charset="0"/>
              </a:defRPr>
            </a:lvl6pPr>
            <a:lvl7pPr marL="2971800" indent="-228600" eaLnBrk="0" fontAlgn="base" hangingPunct="0">
              <a:spcBef>
                <a:spcPct val="0"/>
              </a:spcBef>
              <a:spcAft>
                <a:spcPct val="0"/>
              </a:spcAft>
              <a:defRPr sz="4400">
                <a:solidFill>
                  <a:schemeClr val="tx1"/>
                </a:solidFill>
                <a:latin typeface="Arial" pitchFamily="34" charset="0"/>
              </a:defRPr>
            </a:lvl7pPr>
            <a:lvl8pPr marL="3429000" indent="-228600" eaLnBrk="0" fontAlgn="base" hangingPunct="0">
              <a:spcBef>
                <a:spcPct val="0"/>
              </a:spcBef>
              <a:spcAft>
                <a:spcPct val="0"/>
              </a:spcAft>
              <a:defRPr sz="4400">
                <a:solidFill>
                  <a:schemeClr val="tx1"/>
                </a:solidFill>
                <a:latin typeface="Arial" pitchFamily="34" charset="0"/>
              </a:defRPr>
            </a:lvl8pPr>
            <a:lvl9pPr marL="3886200" indent="-228600" eaLnBrk="0" fontAlgn="base" hangingPunct="0">
              <a:spcBef>
                <a:spcPct val="0"/>
              </a:spcBef>
              <a:spcAft>
                <a:spcPct val="0"/>
              </a:spcAft>
              <a:defRPr sz="4400">
                <a:solidFill>
                  <a:schemeClr val="tx1"/>
                </a:solidFill>
                <a:latin typeface="Arial" pitchFamily="34" charset="0"/>
              </a:defRPr>
            </a:lvl9pPr>
          </a:lstStyle>
          <a:p>
            <a:pPr algn="ctr" eaLnBrk="1" hangingPunct="1"/>
            <a:r>
              <a:rPr lang="en-US" sz="500"/>
              <a:t>	</a:t>
            </a:r>
          </a:p>
          <a:p>
            <a:pPr algn="ctr" eaLnBrk="1" hangingPunct="1"/>
            <a:r>
              <a:rPr lang="en-US" sz="1200"/>
              <a:t>    		     </a:t>
            </a:r>
            <a:r>
              <a:rPr lang="en-US" sz="800"/>
              <a:t>© 2010 Willow Creek Association.  All Rights Reserved.  Unauthorized distribution is prohibited. </a:t>
            </a:r>
          </a:p>
        </p:txBody>
      </p:sp>
      <p:sp>
        <p:nvSpPr>
          <p:cNvPr id="34820" name="Rectangle 6"/>
          <p:cNvSpPr txBox="1">
            <a:spLocks noGrp="1" noChangeArrowheads="1"/>
          </p:cNvSpPr>
          <p:nvPr/>
        </p:nvSpPr>
        <p:spPr bwMode="auto">
          <a:xfrm>
            <a:off x="6934200" y="6534150"/>
            <a:ext cx="2133600"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4400">
                <a:solidFill>
                  <a:schemeClr val="tx1"/>
                </a:solidFill>
                <a:latin typeface="Arial" pitchFamily="34" charset="0"/>
              </a:defRPr>
            </a:lvl1pPr>
            <a:lvl2pPr marL="742950" indent="-285750" eaLnBrk="0" hangingPunct="0">
              <a:defRPr sz="4400">
                <a:solidFill>
                  <a:schemeClr val="tx1"/>
                </a:solidFill>
                <a:latin typeface="Arial" pitchFamily="34" charset="0"/>
              </a:defRPr>
            </a:lvl2pPr>
            <a:lvl3pPr marL="1143000" indent="-228600" eaLnBrk="0" hangingPunct="0">
              <a:defRPr sz="4400">
                <a:solidFill>
                  <a:schemeClr val="tx1"/>
                </a:solidFill>
                <a:latin typeface="Arial" pitchFamily="34" charset="0"/>
              </a:defRPr>
            </a:lvl3pPr>
            <a:lvl4pPr marL="1600200" indent="-228600" eaLnBrk="0" hangingPunct="0">
              <a:defRPr sz="4400">
                <a:solidFill>
                  <a:schemeClr val="tx1"/>
                </a:solidFill>
                <a:latin typeface="Arial" pitchFamily="34" charset="0"/>
              </a:defRPr>
            </a:lvl4pPr>
            <a:lvl5pPr marL="2057400" indent="-228600" eaLnBrk="0" hangingPunct="0">
              <a:defRPr sz="4400">
                <a:solidFill>
                  <a:schemeClr val="tx1"/>
                </a:solidFill>
                <a:latin typeface="Arial" pitchFamily="34" charset="0"/>
              </a:defRPr>
            </a:lvl5pPr>
            <a:lvl6pPr marL="2514600" indent="-228600" eaLnBrk="0" fontAlgn="base" hangingPunct="0">
              <a:spcBef>
                <a:spcPct val="0"/>
              </a:spcBef>
              <a:spcAft>
                <a:spcPct val="0"/>
              </a:spcAft>
              <a:defRPr sz="4400">
                <a:solidFill>
                  <a:schemeClr val="tx1"/>
                </a:solidFill>
                <a:latin typeface="Arial" pitchFamily="34" charset="0"/>
              </a:defRPr>
            </a:lvl6pPr>
            <a:lvl7pPr marL="2971800" indent="-228600" eaLnBrk="0" fontAlgn="base" hangingPunct="0">
              <a:spcBef>
                <a:spcPct val="0"/>
              </a:spcBef>
              <a:spcAft>
                <a:spcPct val="0"/>
              </a:spcAft>
              <a:defRPr sz="4400">
                <a:solidFill>
                  <a:schemeClr val="tx1"/>
                </a:solidFill>
                <a:latin typeface="Arial" pitchFamily="34" charset="0"/>
              </a:defRPr>
            </a:lvl7pPr>
            <a:lvl8pPr marL="3429000" indent="-228600" eaLnBrk="0" fontAlgn="base" hangingPunct="0">
              <a:spcBef>
                <a:spcPct val="0"/>
              </a:spcBef>
              <a:spcAft>
                <a:spcPct val="0"/>
              </a:spcAft>
              <a:defRPr sz="4400">
                <a:solidFill>
                  <a:schemeClr val="tx1"/>
                </a:solidFill>
                <a:latin typeface="Arial" pitchFamily="34" charset="0"/>
              </a:defRPr>
            </a:lvl8pPr>
            <a:lvl9pPr marL="3886200" indent="-228600" eaLnBrk="0" fontAlgn="base" hangingPunct="0">
              <a:spcBef>
                <a:spcPct val="0"/>
              </a:spcBef>
              <a:spcAft>
                <a:spcPct val="0"/>
              </a:spcAft>
              <a:defRPr sz="4400">
                <a:solidFill>
                  <a:schemeClr val="tx1"/>
                </a:solidFill>
                <a:latin typeface="Arial" pitchFamily="34" charset="0"/>
              </a:defRPr>
            </a:lvl9pPr>
          </a:lstStyle>
          <a:p>
            <a:pPr algn="r" eaLnBrk="1" hangingPunct="1"/>
            <a:fld id="{F33BA4F7-B7CF-4BF3-B4F7-5FD2DDCBAC02}" type="slidenum">
              <a:rPr lang="en-US" sz="1200"/>
              <a:pPr algn="r" eaLnBrk="1" hangingPunct="1"/>
              <a:t>8</a:t>
            </a:fld>
            <a:endParaRPr lang="en-US" sz="1200"/>
          </a:p>
        </p:txBody>
      </p:sp>
      <p:sp>
        <p:nvSpPr>
          <p:cNvPr id="34821" name="Rectangle 3"/>
          <p:cNvSpPr>
            <a:spLocks noChangeArrowheads="1"/>
          </p:cNvSpPr>
          <p:nvPr/>
        </p:nvSpPr>
        <p:spPr bwMode="auto">
          <a:xfrm>
            <a:off x="0" y="152400"/>
            <a:ext cx="9144000" cy="946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eaLnBrk="0" hangingPunct="0"/>
            <a:r>
              <a:rPr lang="en-US" sz="2800" b="1">
                <a:solidFill>
                  <a:schemeClr val="bg1"/>
                </a:solidFill>
              </a:rPr>
              <a:t>Covenant Life Church’s</a:t>
            </a:r>
          </a:p>
          <a:p>
            <a:pPr algn="ctr" eaLnBrk="0" hangingPunct="0"/>
            <a:r>
              <a:rPr lang="en-US" sz="2800" b="1">
                <a:solidFill>
                  <a:schemeClr val="bg1"/>
                </a:solidFill>
              </a:rPr>
              <a:t>Spiritual Continuum Profile </a:t>
            </a:r>
          </a:p>
        </p:txBody>
      </p:sp>
      <p:sp>
        <p:nvSpPr>
          <p:cNvPr id="27" name="Text Box 33"/>
          <p:cNvSpPr txBox="1">
            <a:spLocks noChangeArrowheads="1"/>
          </p:cNvSpPr>
          <p:nvPr/>
        </p:nvSpPr>
        <p:spPr bwMode="auto">
          <a:xfrm>
            <a:off x="6259513" y="4373563"/>
            <a:ext cx="1665287" cy="21590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defRPr/>
            </a:pPr>
            <a:r>
              <a:rPr lang="en-US" sz="800" b="1" dirty="0">
                <a:latin typeface="+mn-lt"/>
                <a:cs typeface="+mn-cs"/>
              </a:rPr>
              <a:t>Compared with Total Sample</a:t>
            </a:r>
          </a:p>
        </p:txBody>
      </p:sp>
      <p:sp>
        <p:nvSpPr>
          <p:cNvPr id="28" name="Round Same Side Corner Rectangle 27"/>
          <p:cNvSpPr/>
          <p:nvPr/>
        </p:nvSpPr>
        <p:spPr>
          <a:xfrm>
            <a:off x="6259513" y="1835150"/>
            <a:ext cx="1676400" cy="457200"/>
          </a:xfrm>
          <a:prstGeom prst="round2SameRect">
            <a:avLst>
              <a:gd name="adj1" fmla="val 20960"/>
              <a:gd name="adj2" fmla="val 0"/>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6200000" scaled="1"/>
            <a:tileRect/>
          </a:gradFill>
          <a:ln w="12700">
            <a:solidFill>
              <a:schemeClr val="bg1">
                <a:lumMod val="65000"/>
              </a:schemeClr>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eaLnBrk="0" hangingPunct="0">
              <a:defRPr/>
            </a:pPr>
            <a:endParaRPr lang="en-US"/>
          </a:p>
        </p:txBody>
      </p:sp>
      <p:sp>
        <p:nvSpPr>
          <p:cNvPr id="30" name="Round Same Side Corner Rectangle 29"/>
          <p:cNvSpPr/>
          <p:nvPr/>
        </p:nvSpPr>
        <p:spPr bwMode="auto">
          <a:xfrm rot="10800000">
            <a:off x="6259513" y="3819525"/>
            <a:ext cx="1676400" cy="533400"/>
          </a:xfrm>
          <a:prstGeom prst="round2SameRect">
            <a:avLst>
              <a:gd name="adj1" fmla="val 20960"/>
              <a:gd name="adj2" fmla="val 0"/>
            </a:avLst>
          </a:prstGeom>
          <a:solidFill>
            <a:srgbClr val="FF9900"/>
          </a:solidFill>
          <a:ln w="12700">
            <a:solidFill>
              <a:schemeClr val="bg1">
                <a:lumMod val="65000"/>
              </a:schemeClr>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eaLnBrk="0" hangingPunct="0">
              <a:defRPr/>
            </a:pPr>
            <a:endParaRPr lang="en-US"/>
          </a:p>
        </p:txBody>
      </p:sp>
      <p:sp>
        <p:nvSpPr>
          <p:cNvPr id="34" name="Rectangle 33"/>
          <p:cNvSpPr/>
          <p:nvPr/>
        </p:nvSpPr>
        <p:spPr>
          <a:xfrm>
            <a:off x="6261100" y="2292350"/>
            <a:ext cx="1676400" cy="1531938"/>
          </a:xfrm>
          <a:prstGeom prst="rect">
            <a:avLst/>
          </a:prstGeom>
          <a:gradFill>
            <a:gsLst>
              <a:gs pos="0">
                <a:schemeClr val="bg1"/>
              </a:gs>
              <a:gs pos="100000">
                <a:schemeClr val="bg1">
                  <a:lumMod val="85000"/>
                </a:schemeClr>
              </a:gs>
              <a:gs pos="100000">
                <a:schemeClr val="accent1">
                  <a:shade val="100000"/>
                  <a:satMod val="115000"/>
                </a:schemeClr>
              </a:gs>
            </a:gsLst>
            <a:lin ang="5400000" scaled="0"/>
          </a:gra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35" name="Text Box 33"/>
          <p:cNvSpPr txBox="1">
            <a:spLocks noChangeArrowheads="1"/>
          </p:cNvSpPr>
          <p:nvPr/>
        </p:nvSpPr>
        <p:spPr bwMode="auto">
          <a:xfrm>
            <a:off x="4403725" y="4845050"/>
            <a:ext cx="1692275" cy="21590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defRPr/>
            </a:pPr>
            <a:r>
              <a:rPr lang="en-US" sz="800" b="1" dirty="0">
                <a:latin typeface="+mn-lt"/>
                <a:cs typeface="+mn-cs"/>
              </a:rPr>
              <a:t>Compared with Total Sample</a:t>
            </a:r>
          </a:p>
        </p:txBody>
      </p:sp>
      <p:sp>
        <p:nvSpPr>
          <p:cNvPr id="36" name="Round Same Side Corner Rectangle 35"/>
          <p:cNvSpPr/>
          <p:nvPr/>
        </p:nvSpPr>
        <p:spPr>
          <a:xfrm>
            <a:off x="4459288" y="2306638"/>
            <a:ext cx="1676400" cy="457200"/>
          </a:xfrm>
          <a:prstGeom prst="round2SameRect">
            <a:avLst>
              <a:gd name="adj1" fmla="val 20960"/>
              <a:gd name="adj2" fmla="val 0"/>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6200000" scaled="1"/>
            <a:tileRect/>
          </a:gradFill>
          <a:ln w="12700">
            <a:solidFill>
              <a:schemeClr val="bg1">
                <a:lumMod val="65000"/>
              </a:schemeClr>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eaLnBrk="0" hangingPunct="0">
              <a:defRPr/>
            </a:pPr>
            <a:endParaRPr lang="en-US"/>
          </a:p>
        </p:txBody>
      </p:sp>
      <p:sp>
        <p:nvSpPr>
          <p:cNvPr id="38" name="Round Same Side Corner Rectangle 37"/>
          <p:cNvSpPr/>
          <p:nvPr/>
        </p:nvSpPr>
        <p:spPr bwMode="auto">
          <a:xfrm rot="10800000">
            <a:off x="4459288" y="4291013"/>
            <a:ext cx="1676400" cy="533400"/>
          </a:xfrm>
          <a:prstGeom prst="round2SameRect">
            <a:avLst>
              <a:gd name="adj1" fmla="val 20960"/>
              <a:gd name="adj2" fmla="val 0"/>
            </a:avLst>
          </a:prstGeom>
          <a:solidFill>
            <a:srgbClr val="FF9900"/>
          </a:solidFill>
          <a:ln w="12700">
            <a:solidFill>
              <a:schemeClr val="bg1">
                <a:lumMod val="65000"/>
              </a:schemeClr>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eaLnBrk="0" hangingPunct="0">
              <a:defRPr/>
            </a:pPr>
            <a:endParaRPr lang="en-US"/>
          </a:p>
        </p:txBody>
      </p:sp>
      <p:sp>
        <p:nvSpPr>
          <p:cNvPr id="42" name="Rectangle 41"/>
          <p:cNvSpPr/>
          <p:nvPr/>
        </p:nvSpPr>
        <p:spPr>
          <a:xfrm>
            <a:off x="4459288" y="2763838"/>
            <a:ext cx="1677987" cy="1530350"/>
          </a:xfrm>
          <a:prstGeom prst="rect">
            <a:avLst/>
          </a:prstGeom>
          <a:gradFill>
            <a:gsLst>
              <a:gs pos="0">
                <a:schemeClr val="bg1"/>
              </a:gs>
              <a:gs pos="100000">
                <a:schemeClr val="bg1">
                  <a:lumMod val="85000"/>
                </a:schemeClr>
              </a:gs>
              <a:gs pos="100000">
                <a:schemeClr val="accent1">
                  <a:shade val="100000"/>
                  <a:satMod val="115000"/>
                </a:schemeClr>
              </a:gs>
            </a:gsLst>
            <a:lin ang="5400000" scaled="0"/>
          </a:gra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44" name="Oval 43"/>
          <p:cNvSpPr/>
          <p:nvPr/>
        </p:nvSpPr>
        <p:spPr bwMode="auto">
          <a:xfrm rot="20568792">
            <a:off x="5856288" y="2566988"/>
            <a:ext cx="577850" cy="577850"/>
          </a:xfrm>
          <a:prstGeom prst="ellipse">
            <a:avLst/>
          </a:prstGeom>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grpSp>
        <p:nvGrpSpPr>
          <p:cNvPr id="2" name="Group 39"/>
          <p:cNvGrpSpPr/>
          <p:nvPr/>
        </p:nvGrpSpPr>
        <p:grpSpPr bwMode="auto">
          <a:xfrm rot="20568792">
            <a:off x="5958690" y="2754314"/>
            <a:ext cx="380999" cy="207414"/>
            <a:chOff x="2730500" y="4351826"/>
            <a:chExt cx="707253" cy="406400"/>
          </a:xfrm>
          <a:solidFill>
            <a:schemeClr val="bg1"/>
          </a:solidFill>
        </p:grpSpPr>
        <p:sp>
          <p:nvSpPr>
            <p:cNvPr id="46" name="Rounded Rectangle 45"/>
            <p:cNvSpPr/>
            <p:nvPr/>
          </p:nvSpPr>
          <p:spPr>
            <a:xfrm>
              <a:off x="2730500" y="4483100"/>
              <a:ext cx="673100" cy="15875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47" name="Rounded Rectangle 46"/>
            <p:cNvSpPr/>
            <p:nvPr/>
          </p:nvSpPr>
          <p:spPr>
            <a:xfrm rot="19007906">
              <a:off x="2981216" y="4599476"/>
              <a:ext cx="456537" cy="15875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48" name="Rounded Rectangle 47"/>
            <p:cNvSpPr/>
            <p:nvPr/>
          </p:nvSpPr>
          <p:spPr>
            <a:xfrm rot="2656919">
              <a:off x="2968516" y="4351826"/>
              <a:ext cx="456537" cy="15875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grpSp>
      <p:sp>
        <p:nvSpPr>
          <p:cNvPr id="50" name="Text Box 33"/>
          <p:cNvSpPr txBox="1">
            <a:spLocks noChangeArrowheads="1"/>
          </p:cNvSpPr>
          <p:nvPr/>
        </p:nvSpPr>
        <p:spPr bwMode="auto">
          <a:xfrm>
            <a:off x="2670175" y="5189538"/>
            <a:ext cx="1673225" cy="21590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defRPr/>
            </a:pPr>
            <a:r>
              <a:rPr lang="en-US" sz="800" b="1" dirty="0">
                <a:latin typeface="+mn-lt"/>
                <a:cs typeface="+mn-cs"/>
              </a:rPr>
              <a:t>Compared with Total Sample</a:t>
            </a:r>
          </a:p>
        </p:txBody>
      </p:sp>
      <p:sp>
        <p:nvSpPr>
          <p:cNvPr id="51" name="Round Same Side Corner Rectangle 50"/>
          <p:cNvSpPr/>
          <p:nvPr/>
        </p:nvSpPr>
        <p:spPr bwMode="auto">
          <a:xfrm>
            <a:off x="2684463" y="2652713"/>
            <a:ext cx="1677987" cy="457200"/>
          </a:xfrm>
          <a:prstGeom prst="round2SameRect">
            <a:avLst>
              <a:gd name="adj1" fmla="val 20960"/>
              <a:gd name="adj2" fmla="val 0"/>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6200000" scaled="1"/>
            <a:tileRect/>
          </a:gradFill>
          <a:ln w="12700">
            <a:solidFill>
              <a:schemeClr val="bg1">
                <a:lumMod val="65000"/>
              </a:schemeClr>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eaLnBrk="0" hangingPunct="0">
              <a:defRPr/>
            </a:pPr>
            <a:endParaRPr lang="en-US"/>
          </a:p>
        </p:txBody>
      </p:sp>
      <p:sp>
        <p:nvSpPr>
          <p:cNvPr id="60" name="Round Same Side Corner Rectangle 59"/>
          <p:cNvSpPr/>
          <p:nvPr/>
        </p:nvSpPr>
        <p:spPr bwMode="auto">
          <a:xfrm rot="10800000">
            <a:off x="2684463" y="4637088"/>
            <a:ext cx="1677987" cy="533400"/>
          </a:xfrm>
          <a:prstGeom prst="round2SameRect">
            <a:avLst>
              <a:gd name="adj1" fmla="val 20960"/>
              <a:gd name="adj2" fmla="val 0"/>
            </a:avLst>
          </a:prstGeom>
          <a:solidFill>
            <a:srgbClr val="FF9900"/>
          </a:solidFill>
          <a:ln w="12700">
            <a:solidFill>
              <a:schemeClr val="bg1">
                <a:lumMod val="65000"/>
              </a:schemeClr>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eaLnBrk="0" hangingPunct="0">
              <a:defRPr/>
            </a:pPr>
            <a:endParaRPr lang="en-US"/>
          </a:p>
        </p:txBody>
      </p:sp>
      <p:sp>
        <p:nvSpPr>
          <p:cNvPr id="53" name="Rectangle 52"/>
          <p:cNvSpPr/>
          <p:nvPr/>
        </p:nvSpPr>
        <p:spPr bwMode="auto">
          <a:xfrm>
            <a:off x="2686050" y="3109913"/>
            <a:ext cx="1677988" cy="1530350"/>
          </a:xfrm>
          <a:prstGeom prst="rect">
            <a:avLst/>
          </a:prstGeom>
          <a:gradFill>
            <a:gsLst>
              <a:gs pos="0">
                <a:schemeClr val="bg1"/>
              </a:gs>
              <a:gs pos="100000">
                <a:schemeClr val="bg1">
                  <a:lumMod val="85000"/>
                </a:schemeClr>
              </a:gs>
              <a:gs pos="100000">
                <a:schemeClr val="accent1">
                  <a:shade val="100000"/>
                  <a:satMod val="115000"/>
                </a:schemeClr>
              </a:gs>
            </a:gsLst>
            <a:lin ang="5400000" scaled="0"/>
          </a:gra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grpSp>
        <p:nvGrpSpPr>
          <p:cNvPr id="3" name="Group 40"/>
          <p:cNvGrpSpPr>
            <a:grpSpLocks/>
          </p:cNvGrpSpPr>
          <p:nvPr/>
        </p:nvGrpSpPr>
        <p:grpSpPr bwMode="auto">
          <a:xfrm rot="-1031208">
            <a:off x="4083050" y="3006725"/>
            <a:ext cx="577850" cy="577850"/>
            <a:chOff x="2356196" y="3219536"/>
            <a:chExt cx="577474" cy="577925"/>
          </a:xfrm>
        </p:grpSpPr>
        <p:sp>
          <p:nvSpPr>
            <p:cNvPr id="55" name="Oval 54"/>
            <p:cNvSpPr/>
            <p:nvPr/>
          </p:nvSpPr>
          <p:spPr>
            <a:xfrm>
              <a:off x="2356196" y="3219536"/>
              <a:ext cx="577474" cy="577925"/>
            </a:xfrm>
            <a:prstGeom prst="ellipse">
              <a:avLst/>
            </a:prstGeom>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grpSp>
          <p:nvGrpSpPr>
            <p:cNvPr id="4" name="Group 39"/>
            <p:cNvGrpSpPr/>
            <p:nvPr/>
          </p:nvGrpSpPr>
          <p:grpSpPr>
            <a:xfrm>
              <a:off x="2457451" y="3407857"/>
              <a:ext cx="380999" cy="207414"/>
              <a:chOff x="2730500" y="4351826"/>
              <a:chExt cx="707253" cy="406400"/>
            </a:xfrm>
            <a:solidFill>
              <a:schemeClr val="bg1"/>
            </a:solidFill>
          </p:grpSpPr>
          <p:sp>
            <p:nvSpPr>
              <p:cNvPr id="57" name="Rounded Rectangle 56"/>
              <p:cNvSpPr/>
              <p:nvPr/>
            </p:nvSpPr>
            <p:spPr>
              <a:xfrm>
                <a:off x="2730500" y="4483100"/>
                <a:ext cx="673100" cy="15875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58" name="Rounded Rectangle 57"/>
              <p:cNvSpPr/>
              <p:nvPr/>
            </p:nvSpPr>
            <p:spPr>
              <a:xfrm rot="19007906">
                <a:off x="2981216" y="4599476"/>
                <a:ext cx="456537" cy="15875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59" name="Rounded Rectangle 58"/>
              <p:cNvSpPr/>
              <p:nvPr/>
            </p:nvSpPr>
            <p:spPr>
              <a:xfrm rot="2656919">
                <a:off x="2968516" y="4351826"/>
                <a:ext cx="456537" cy="15875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grpSp>
      </p:grpSp>
      <p:sp>
        <p:nvSpPr>
          <p:cNvPr id="65" name="Text Box 33"/>
          <p:cNvSpPr txBox="1">
            <a:spLocks noChangeArrowheads="1"/>
          </p:cNvSpPr>
          <p:nvPr/>
        </p:nvSpPr>
        <p:spPr bwMode="auto">
          <a:xfrm>
            <a:off x="927100" y="5549900"/>
            <a:ext cx="1587500" cy="21590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defRPr/>
            </a:pPr>
            <a:r>
              <a:rPr lang="en-US" sz="800" b="1" dirty="0">
                <a:latin typeface="+mn-lt"/>
                <a:cs typeface="+mn-cs"/>
              </a:rPr>
              <a:t>Compared with Total Sample</a:t>
            </a:r>
          </a:p>
        </p:txBody>
      </p:sp>
      <p:sp>
        <p:nvSpPr>
          <p:cNvPr id="66" name="Round Same Side Corner Rectangle 26"/>
          <p:cNvSpPr/>
          <p:nvPr/>
        </p:nvSpPr>
        <p:spPr bwMode="auto">
          <a:xfrm>
            <a:off x="911225" y="3013075"/>
            <a:ext cx="1677988" cy="457200"/>
          </a:xfrm>
          <a:prstGeom prst="round2SameRect">
            <a:avLst>
              <a:gd name="adj1" fmla="val 20960"/>
              <a:gd name="adj2" fmla="val 0"/>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6200000" scaled="1"/>
            <a:tileRect/>
          </a:gradFill>
          <a:ln w="12700">
            <a:solidFill>
              <a:schemeClr val="bg1">
                <a:lumMod val="65000"/>
              </a:schemeClr>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eaLnBrk="0" hangingPunct="0">
              <a:defRPr/>
            </a:pPr>
            <a:endParaRPr lang="en-US"/>
          </a:p>
        </p:txBody>
      </p:sp>
      <p:sp>
        <p:nvSpPr>
          <p:cNvPr id="75" name="Round Same Side Corner Rectangle 74"/>
          <p:cNvSpPr/>
          <p:nvPr/>
        </p:nvSpPr>
        <p:spPr bwMode="auto">
          <a:xfrm rot="10800000">
            <a:off x="911225" y="4997450"/>
            <a:ext cx="1677988" cy="533400"/>
          </a:xfrm>
          <a:prstGeom prst="round2SameRect">
            <a:avLst>
              <a:gd name="adj1" fmla="val 20960"/>
              <a:gd name="adj2" fmla="val 0"/>
            </a:avLst>
          </a:prstGeom>
          <a:solidFill>
            <a:srgbClr val="FF9900"/>
          </a:solidFill>
          <a:ln w="12700">
            <a:solidFill>
              <a:schemeClr val="bg1">
                <a:lumMod val="65000"/>
              </a:schemeClr>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eaLnBrk="0" hangingPunct="0">
              <a:defRPr/>
            </a:pPr>
            <a:endParaRPr lang="en-US"/>
          </a:p>
        </p:txBody>
      </p:sp>
      <p:sp>
        <p:nvSpPr>
          <p:cNvPr id="68" name="Rectangle 67"/>
          <p:cNvSpPr/>
          <p:nvPr/>
        </p:nvSpPr>
        <p:spPr bwMode="auto">
          <a:xfrm>
            <a:off x="912813" y="3470275"/>
            <a:ext cx="1677987" cy="1530350"/>
          </a:xfrm>
          <a:prstGeom prst="rect">
            <a:avLst/>
          </a:prstGeom>
          <a:gradFill>
            <a:gsLst>
              <a:gs pos="0">
                <a:schemeClr val="bg1"/>
              </a:gs>
              <a:gs pos="100000">
                <a:schemeClr val="bg1">
                  <a:lumMod val="85000"/>
                </a:schemeClr>
              </a:gs>
              <a:gs pos="100000">
                <a:schemeClr val="accent1">
                  <a:shade val="100000"/>
                  <a:satMod val="115000"/>
                </a:schemeClr>
              </a:gs>
            </a:gsLst>
            <a:lin ang="5400000" scaled="0"/>
          </a:gra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70" name="Oval 69"/>
          <p:cNvSpPr/>
          <p:nvPr/>
        </p:nvSpPr>
        <p:spPr bwMode="auto">
          <a:xfrm rot="20568792">
            <a:off x="2309813" y="3387725"/>
            <a:ext cx="577850" cy="577850"/>
          </a:xfrm>
          <a:prstGeom prst="ellipse">
            <a:avLst/>
          </a:prstGeom>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grpSp>
        <p:nvGrpSpPr>
          <p:cNvPr id="5" name="Group 39"/>
          <p:cNvGrpSpPr/>
          <p:nvPr/>
        </p:nvGrpSpPr>
        <p:grpSpPr bwMode="auto">
          <a:xfrm rot="20568792">
            <a:off x="2411903" y="3576095"/>
            <a:ext cx="381247" cy="207387"/>
            <a:chOff x="2730500" y="4351826"/>
            <a:chExt cx="707253" cy="406400"/>
          </a:xfrm>
          <a:solidFill>
            <a:schemeClr val="bg1"/>
          </a:solidFill>
        </p:grpSpPr>
        <p:sp>
          <p:nvSpPr>
            <p:cNvPr id="72" name="Rounded Rectangle 71"/>
            <p:cNvSpPr/>
            <p:nvPr/>
          </p:nvSpPr>
          <p:spPr>
            <a:xfrm>
              <a:off x="2730500" y="4483100"/>
              <a:ext cx="673100" cy="15875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73" name="Rounded Rectangle 72"/>
            <p:cNvSpPr/>
            <p:nvPr/>
          </p:nvSpPr>
          <p:spPr>
            <a:xfrm rot="19007906">
              <a:off x="2981216" y="4599476"/>
              <a:ext cx="456537" cy="15875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74" name="Rounded Rectangle 73"/>
            <p:cNvSpPr/>
            <p:nvPr/>
          </p:nvSpPr>
          <p:spPr>
            <a:xfrm rot="2656919">
              <a:off x="2968516" y="4351826"/>
              <a:ext cx="456537" cy="15875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grpSp>
      <p:sp>
        <p:nvSpPr>
          <p:cNvPr id="79" name="Text Box 29"/>
          <p:cNvSpPr txBox="1">
            <a:spLocks noChangeArrowheads="1"/>
          </p:cNvSpPr>
          <p:nvPr/>
        </p:nvSpPr>
        <p:spPr bwMode="gray">
          <a:xfrm>
            <a:off x="2881313" y="3414713"/>
            <a:ext cx="1371600" cy="1016000"/>
          </a:xfrm>
          <a:prstGeom prst="rect">
            <a:avLst/>
          </a:prstGeom>
          <a:noFill/>
          <a:ln w="9525" algn="ctr">
            <a:noFill/>
            <a:miter lim="800000"/>
            <a:headEnd/>
            <a:tailEnd/>
          </a:ln>
        </p:spPr>
        <p:txBody>
          <a:bodyPr>
            <a:spAutoFit/>
          </a:bodyPr>
          <a:lstStyle/>
          <a:p>
            <a:pPr algn="ctr">
              <a:defRPr/>
            </a:pPr>
            <a:r>
              <a:rPr lang="en-US" sz="1200">
                <a:latin typeface="+mn-lt"/>
                <a:cs typeface="+mn-cs"/>
              </a:rPr>
              <a:t>“I believe in Jesus and am working on what it means to get to know him.”</a:t>
            </a:r>
          </a:p>
        </p:txBody>
      </p:sp>
      <p:sp>
        <p:nvSpPr>
          <p:cNvPr id="80" name="Text Box 30"/>
          <p:cNvSpPr txBox="1">
            <a:spLocks noChangeArrowheads="1"/>
          </p:cNvSpPr>
          <p:nvPr/>
        </p:nvSpPr>
        <p:spPr bwMode="gray">
          <a:xfrm>
            <a:off x="4648200" y="2971800"/>
            <a:ext cx="1330325" cy="1016000"/>
          </a:xfrm>
          <a:prstGeom prst="rect">
            <a:avLst/>
          </a:prstGeom>
          <a:noFill/>
          <a:ln w="9525" algn="ctr">
            <a:noFill/>
            <a:miter lim="800000"/>
            <a:headEnd/>
            <a:tailEnd/>
          </a:ln>
        </p:spPr>
        <p:txBody>
          <a:bodyPr>
            <a:spAutoFit/>
          </a:bodyPr>
          <a:lstStyle/>
          <a:p>
            <a:pPr algn="ctr">
              <a:defRPr/>
            </a:pPr>
            <a:r>
              <a:rPr lang="en-US" sz="1200" dirty="0">
                <a:latin typeface="+mn-lt"/>
                <a:cs typeface="+mn-cs"/>
              </a:rPr>
              <a:t>“I feel really close to Christ and depend on him daily for guidance.”</a:t>
            </a:r>
          </a:p>
        </p:txBody>
      </p:sp>
      <p:sp>
        <p:nvSpPr>
          <p:cNvPr id="81" name="Text Box 31"/>
          <p:cNvSpPr txBox="1">
            <a:spLocks noChangeArrowheads="1"/>
          </p:cNvSpPr>
          <p:nvPr/>
        </p:nvSpPr>
        <p:spPr bwMode="gray">
          <a:xfrm>
            <a:off x="6415088" y="2438400"/>
            <a:ext cx="1447800" cy="1200150"/>
          </a:xfrm>
          <a:prstGeom prst="rect">
            <a:avLst/>
          </a:prstGeom>
          <a:noFill/>
          <a:ln w="9525" algn="ctr">
            <a:noFill/>
            <a:miter lim="800000"/>
            <a:headEnd/>
            <a:tailEnd/>
          </a:ln>
        </p:spPr>
        <p:txBody>
          <a:bodyPr>
            <a:spAutoFit/>
          </a:bodyPr>
          <a:lstStyle/>
          <a:p>
            <a:pPr algn="ctr">
              <a:defRPr/>
            </a:pPr>
            <a:r>
              <a:rPr lang="en-US" sz="1200" dirty="0">
                <a:latin typeface="+mn-lt"/>
                <a:cs typeface="+mn-cs"/>
              </a:rPr>
              <a:t>“My relationship with Jesus is the most important relationship in my life  It guides everything I do.”</a:t>
            </a:r>
          </a:p>
        </p:txBody>
      </p:sp>
      <p:sp>
        <p:nvSpPr>
          <p:cNvPr id="82" name="Text Box 46"/>
          <p:cNvSpPr txBox="1">
            <a:spLocks noChangeArrowheads="1"/>
          </p:cNvSpPr>
          <p:nvPr/>
        </p:nvSpPr>
        <p:spPr bwMode="auto">
          <a:xfrm>
            <a:off x="2584450" y="2740025"/>
            <a:ext cx="1911350" cy="307975"/>
          </a:xfrm>
          <a:prstGeom prst="rect">
            <a:avLst/>
          </a:prstGeom>
          <a:noFill/>
          <a:ln w="9525">
            <a:noFill/>
            <a:miter lim="800000"/>
            <a:headEnd/>
            <a:tailEnd/>
          </a:ln>
        </p:spPr>
        <p:txBody>
          <a:bodyPr>
            <a:spAutoFit/>
          </a:bodyPr>
          <a:lstStyle/>
          <a:p>
            <a:pPr algn="ctr">
              <a:defRPr/>
            </a:pPr>
            <a:r>
              <a:rPr lang="en-US" sz="1400" b="1" dirty="0">
                <a:latin typeface="+mn-lt"/>
                <a:cs typeface="+mn-cs"/>
              </a:rPr>
              <a:t>Growing in Christ</a:t>
            </a:r>
          </a:p>
        </p:txBody>
      </p:sp>
      <p:sp>
        <p:nvSpPr>
          <p:cNvPr id="83" name="Text Box 47"/>
          <p:cNvSpPr txBox="1">
            <a:spLocks noChangeArrowheads="1"/>
          </p:cNvSpPr>
          <p:nvPr/>
        </p:nvSpPr>
        <p:spPr bwMode="auto">
          <a:xfrm>
            <a:off x="4545013" y="2376488"/>
            <a:ext cx="1468437" cy="307975"/>
          </a:xfrm>
          <a:prstGeom prst="rect">
            <a:avLst/>
          </a:prstGeom>
          <a:noFill/>
          <a:ln w="9525">
            <a:noFill/>
            <a:miter lim="800000"/>
            <a:headEnd/>
            <a:tailEnd/>
          </a:ln>
        </p:spPr>
        <p:txBody>
          <a:bodyPr>
            <a:spAutoFit/>
          </a:bodyPr>
          <a:lstStyle/>
          <a:p>
            <a:pPr algn="ctr">
              <a:defRPr/>
            </a:pPr>
            <a:r>
              <a:rPr lang="en-US" sz="1400" b="1">
                <a:latin typeface="+mn-lt"/>
                <a:cs typeface="+mn-cs"/>
              </a:rPr>
              <a:t>Close to Christ</a:t>
            </a:r>
          </a:p>
        </p:txBody>
      </p:sp>
      <p:sp>
        <p:nvSpPr>
          <p:cNvPr id="84" name="Text Box 48"/>
          <p:cNvSpPr txBox="1">
            <a:spLocks noChangeArrowheads="1"/>
          </p:cNvSpPr>
          <p:nvPr/>
        </p:nvSpPr>
        <p:spPr bwMode="auto">
          <a:xfrm>
            <a:off x="6275388" y="1911350"/>
            <a:ext cx="1663700" cy="307975"/>
          </a:xfrm>
          <a:prstGeom prst="rect">
            <a:avLst/>
          </a:prstGeom>
          <a:noFill/>
          <a:ln w="9525">
            <a:noFill/>
            <a:miter lim="800000"/>
            <a:headEnd/>
            <a:tailEnd/>
          </a:ln>
        </p:spPr>
        <p:txBody>
          <a:bodyPr>
            <a:spAutoFit/>
          </a:bodyPr>
          <a:lstStyle/>
          <a:p>
            <a:pPr algn="ctr">
              <a:defRPr/>
            </a:pPr>
            <a:r>
              <a:rPr lang="en-US" sz="1400" b="1">
                <a:latin typeface="+mn-lt"/>
                <a:cs typeface="+mn-cs"/>
              </a:rPr>
              <a:t>Christ-Centered</a:t>
            </a:r>
          </a:p>
        </p:txBody>
      </p:sp>
      <p:sp>
        <p:nvSpPr>
          <p:cNvPr id="85" name="Text Box 45"/>
          <p:cNvSpPr txBox="1">
            <a:spLocks noChangeArrowheads="1"/>
          </p:cNvSpPr>
          <p:nvPr/>
        </p:nvSpPr>
        <p:spPr bwMode="auto">
          <a:xfrm>
            <a:off x="915988" y="3086100"/>
            <a:ext cx="1674812" cy="307975"/>
          </a:xfrm>
          <a:prstGeom prst="rect">
            <a:avLst/>
          </a:prstGeom>
          <a:noFill/>
          <a:ln w="9525">
            <a:noFill/>
            <a:miter lim="800000"/>
            <a:headEnd/>
            <a:tailEnd/>
          </a:ln>
        </p:spPr>
        <p:txBody>
          <a:bodyPr>
            <a:spAutoFit/>
          </a:bodyPr>
          <a:lstStyle/>
          <a:p>
            <a:pPr algn="ctr">
              <a:defRPr/>
            </a:pPr>
            <a:r>
              <a:rPr lang="en-US" sz="1400" b="1" dirty="0">
                <a:latin typeface="+mn-lt"/>
                <a:cs typeface="+mn-cs"/>
              </a:rPr>
              <a:t>Exploring Christ</a:t>
            </a:r>
          </a:p>
        </p:txBody>
      </p:sp>
      <p:sp>
        <p:nvSpPr>
          <p:cNvPr id="86" name="Text Box 16"/>
          <p:cNvSpPr txBox="1">
            <a:spLocks noChangeArrowheads="1"/>
          </p:cNvSpPr>
          <p:nvPr/>
        </p:nvSpPr>
        <p:spPr bwMode="gray">
          <a:xfrm>
            <a:off x="990600" y="3657600"/>
            <a:ext cx="1447800" cy="1200150"/>
          </a:xfrm>
          <a:prstGeom prst="rect">
            <a:avLst/>
          </a:prstGeom>
          <a:noFill/>
          <a:ln w="9525" algn="ctr">
            <a:noFill/>
            <a:miter lim="800000"/>
            <a:headEnd/>
            <a:tailEnd/>
          </a:ln>
        </p:spPr>
        <p:txBody>
          <a:bodyPr>
            <a:spAutoFit/>
          </a:bodyPr>
          <a:lstStyle/>
          <a:p>
            <a:pPr algn="ctr">
              <a:defRPr/>
            </a:pPr>
            <a:r>
              <a:rPr lang="en-US" sz="1200" dirty="0">
                <a:latin typeface="+mn-lt"/>
                <a:cs typeface="+mn-cs"/>
              </a:rPr>
              <a:t>“I believe in God, but I am not sure about Christ. My faith is not a significant part of my life.”</a:t>
            </a:r>
          </a:p>
        </p:txBody>
      </p:sp>
      <p:pic>
        <p:nvPicPr>
          <p:cNvPr id="34851" name="Picture 49"/>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196975" y="5067300"/>
            <a:ext cx="1143000" cy="409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4852" name="Picture 50"/>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982913" y="4705350"/>
            <a:ext cx="1143000" cy="409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4853" name="Picture 51"/>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4738688" y="4356100"/>
            <a:ext cx="1143000" cy="409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4854" name="Picture 52"/>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6538913" y="3878263"/>
            <a:ext cx="1143000" cy="409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4855" name="Picture 53"/>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6472238" y="4919663"/>
            <a:ext cx="2176462" cy="1568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609600"/>
            <a:ext cx="5183727" cy="1938992"/>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Defining Reality Inside </a:t>
            </a:r>
          </a:p>
          <a:p>
            <a:endParaRPr lang="en-US" sz="4000" dirty="0">
              <a:effectLst>
                <a:outerShdw blurRad="38100" dist="38100" dir="2700000" algn="tl">
                  <a:srgbClr val="000000">
                    <a:alpha val="43137"/>
                  </a:srgbClr>
                </a:outerShdw>
              </a:effectLst>
            </a:endParaRPr>
          </a:p>
          <a:p>
            <a:r>
              <a:rPr lang="en-US" sz="4000" dirty="0" smtClean="0">
                <a:effectLst>
                  <a:outerShdw blurRad="38100" dist="38100" dir="2700000" algn="tl">
                    <a:srgbClr val="000000">
                      <a:alpha val="43137"/>
                    </a:srgbClr>
                  </a:outerShdw>
                </a:effectLst>
              </a:rPr>
              <a:t>Defining Reality Outside</a:t>
            </a:r>
            <a:endParaRPr lang="en-US" sz="4000" dirty="0">
              <a:effectLst>
                <a:outerShdw blurRad="38100" dist="38100" dir="2700000" algn="tl">
                  <a:srgbClr val="000000">
                    <a:alpha val="43137"/>
                  </a:srgbClr>
                </a:outerShdw>
              </a:effectLst>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2070</TotalTime>
  <Words>559</Words>
  <Application>Microsoft Office PowerPoint</Application>
  <PresentationFormat>On-screen Show (4:3)</PresentationFormat>
  <Paragraphs>78</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Authorized</dc:creator>
  <cp:lastModifiedBy>Authorized</cp:lastModifiedBy>
  <cp:revision>2</cp:revision>
  <dcterms:created xsi:type="dcterms:W3CDTF">2018-06-02T12:51:53Z</dcterms:created>
  <dcterms:modified xsi:type="dcterms:W3CDTF">2018-06-03T23:22:00Z</dcterms:modified>
</cp:coreProperties>
</file>