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5" r:id="rId8"/>
    <p:sldId id="262" r:id="rId9"/>
    <p:sldId id="263" r:id="rId10"/>
    <p:sldId id="264" r:id="rId11"/>
    <p:sldId id="266" r:id="rId12"/>
    <p:sldId id="268" r:id="rId13"/>
    <p:sldId id="267"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40" d="100"/>
          <a:sy n="40" d="100"/>
        </p:scale>
        <p:origin x="78" y="8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95F2F-348D-4050-9A66-3E30C8A774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CB5BD9C-9105-419E-9528-18AA5D9972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6C94118-4711-4F8D-A17D-55BF50D8ACC4}"/>
              </a:ext>
            </a:extLst>
          </p:cNvPr>
          <p:cNvSpPr>
            <a:spLocks noGrp="1"/>
          </p:cNvSpPr>
          <p:nvPr>
            <p:ph type="dt" sz="half" idx="10"/>
          </p:nvPr>
        </p:nvSpPr>
        <p:spPr/>
        <p:txBody>
          <a:bodyPr/>
          <a:lstStyle/>
          <a:p>
            <a:fld id="{EF4BE54D-4121-41E3-B2CD-C177B1FD0A17}" type="datetimeFigureOut">
              <a:rPr lang="en-US" smtClean="0"/>
              <a:t>10/19/2017</a:t>
            </a:fld>
            <a:endParaRPr lang="en-US"/>
          </a:p>
        </p:txBody>
      </p:sp>
      <p:sp>
        <p:nvSpPr>
          <p:cNvPr id="5" name="Footer Placeholder 4">
            <a:extLst>
              <a:ext uri="{FF2B5EF4-FFF2-40B4-BE49-F238E27FC236}">
                <a16:creationId xmlns:a16="http://schemas.microsoft.com/office/drawing/2014/main" id="{167BA71C-429F-42D4-B423-5237A52F1B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B1FF0A-039D-44C6-9AA4-286C6661744B}"/>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12718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1D3CB-5946-4732-BFE8-A53078613C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CE61C75-EA60-480D-807B-8AA5CBADD6E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2AABAE-A101-418F-8C21-D1724B355A1D}"/>
              </a:ext>
            </a:extLst>
          </p:cNvPr>
          <p:cNvSpPr>
            <a:spLocks noGrp="1"/>
          </p:cNvSpPr>
          <p:nvPr>
            <p:ph type="dt" sz="half" idx="10"/>
          </p:nvPr>
        </p:nvSpPr>
        <p:spPr/>
        <p:txBody>
          <a:bodyPr/>
          <a:lstStyle/>
          <a:p>
            <a:fld id="{EF4BE54D-4121-41E3-B2CD-C177B1FD0A17}" type="datetimeFigureOut">
              <a:rPr lang="en-US" smtClean="0"/>
              <a:t>10/19/2017</a:t>
            </a:fld>
            <a:endParaRPr lang="en-US"/>
          </a:p>
        </p:txBody>
      </p:sp>
      <p:sp>
        <p:nvSpPr>
          <p:cNvPr id="5" name="Footer Placeholder 4">
            <a:extLst>
              <a:ext uri="{FF2B5EF4-FFF2-40B4-BE49-F238E27FC236}">
                <a16:creationId xmlns:a16="http://schemas.microsoft.com/office/drawing/2014/main" id="{1D807585-6D34-4019-A4C4-A6D13165C1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2FCCED-2548-4E1D-B28D-9774FAB19AFA}"/>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853786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FF34707-C820-4F92-A1C5-75A3C684FF3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C39B9A0-79B7-457D-8599-78AFDF4EF04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22CC78-C4BB-4364-BB83-428580A27D32}"/>
              </a:ext>
            </a:extLst>
          </p:cNvPr>
          <p:cNvSpPr>
            <a:spLocks noGrp="1"/>
          </p:cNvSpPr>
          <p:nvPr>
            <p:ph type="dt" sz="half" idx="10"/>
          </p:nvPr>
        </p:nvSpPr>
        <p:spPr/>
        <p:txBody>
          <a:bodyPr/>
          <a:lstStyle/>
          <a:p>
            <a:fld id="{EF4BE54D-4121-41E3-B2CD-C177B1FD0A17}" type="datetimeFigureOut">
              <a:rPr lang="en-US" smtClean="0"/>
              <a:t>10/19/2017</a:t>
            </a:fld>
            <a:endParaRPr lang="en-US"/>
          </a:p>
        </p:txBody>
      </p:sp>
      <p:sp>
        <p:nvSpPr>
          <p:cNvPr id="5" name="Footer Placeholder 4">
            <a:extLst>
              <a:ext uri="{FF2B5EF4-FFF2-40B4-BE49-F238E27FC236}">
                <a16:creationId xmlns:a16="http://schemas.microsoft.com/office/drawing/2014/main" id="{DB33B526-43F5-4DE4-A5FA-97A0FD288F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128C40-897F-44CA-BB0E-5BCA18701B7D}"/>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950700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C9701-8172-4D88-B8D8-5EC06756F5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E55070-F3AF-4806-B818-3FA707E645E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981BDC-501F-4AE6-9751-5586F88CB9DA}"/>
              </a:ext>
            </a:extLst>
          </p:cNvPr>
          <p:cNvSpPr>
            <a:spLocks noGrp="1"/>
          </p:cNvSpPr>
          <p:nvPr>
            <p:ph type="dt" sz="half" idx="10"/>
          </p:nvPr>
        </p:nvSpPr>
        <p:spPr/>
        <p:txBody>
          <a:bodyPr/>
          <a:lstStyle/>
          <a:p>
            <a:fld id="{EF4BE54D-4121-41E3-B2CD-C177B1FD0A17}" type="datetimeFigureOut">
              <a:rPr lang="en-US" smtClean="0"/>
              <a:t>10/19/2017</a:t>
            </a:fld>
            <a:endParaRPr lang="en-US"/>
          </a:p>
        </p:txBody>
      </p:sp>
      <p:sp>
        <p:nvSpPr>
          <p:cNvPr id="5" name="Footer Placeholder 4">
            <a:extLst>
              <a:ext uri="{FF2B5EF4-FFF2-40B4-BE49-F238E27FC236}">
                <a16:creationId xmlns:a16="http://schemas.microsoft.com/office/drawing/2014/main" id="{4E0A0730-BC8A-42E2-8737-2739A0FEE9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60C644-C831-43D1-8D5D-EF8782B267D9}"/>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542026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CED1F-2B6F-4C76-BDE0-36B28941100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5B21D55-FF2D-4601-A767-7014772DF76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9EF28D8-CB43-469E-84C7-B7ADB14E9631}"/>
              </a:ext>
            </a:extLst>
          </p:cNvPr>
          <p:cNvSpPr>
            <a:spLocks noGrp="1"/>
          </p:cNvSpPr>
          <p:nvPr>
            <p:ph type="dt" sz="half" idx="10"/>
          </p:nvPr>
        </p:nvSpPr>
        <p:spPr/>
        <p:txBody>
          <a:bodyPr/>
          <a:lstStyle/>
          <a:p>
            <a:fld id="{EF4BE54D-4121-41E3-B2CD-C177B1FD0A17}" type="datetimeFigureOut">
              <a:rPr lang="en-US" smtClean="0"/>
              <a:t>10/19/2017</a:t>
            </a:fld>
            <a:endParaRPr lang="en-US"/>
          </a:p>
        </p:txBody>
      </p:sp>
      <p:sp>
        <p:nvSpPr>
          <p:cNvPr id="5" name="Footer Placeholder 4">
            <a:extLst>
              <a:ext uri="{FF2B5EF4-FFF2-40B4-BE49-F238E27FC236}">
                <a16:creationId xmlns:a16="http://schemas.microsoft.com/office/drawing/2014/main" id="{DAA4EAB3-2326-46DD-B508-C60A7F9CBA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117059-02B7-43CD-A95D-259E4120D3E5}"/>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251579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18685-7467-4FD4-B1EA-C917E4E4D0D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349078-8D7C-4E7D-9F0F-7B1490EF423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8F37626-1D55-4290-843A-5751FF038F3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3F1FA96-A916-4D2A-882C-89497DD0C1F8}"/>
              </a:ext>
            </a:extLst>
          </p:cNvPr>
          <p:cNvSpPr>
            <a:spLocks noGrp="1"/>
          </p:cNvSpPr>
          <p:nvPr>
            <p:ph type="dt" sz="half" idx="10"/>
          </p:nvPr>
        </p:nvSpPr>
        <p:spPr/>
        <p:txBody>
          <a:bodyPr/>
          <a:lstStyle/>
          <a:p>
            <a:fld id="{EF4BE54D-4121-41E3-B2CD-C177B1FD0A17}" type="datetimeFigureOut">
              <a:rPr lang="en-US" smtClean="0"/>
              <a:t>10/19/2017</a:t>
            </a:fld>
            <a:endParaRPr lang="en-US"/>
          </a:p>
        </p:txBody>
      </p:sp>
      <p:sp>
        <p:nvSpPr>
          <p:cNvPr id="6" name="Footer Placeholder 5">
            <a:extLst>
              <a:ext uri="{FF2B5EF4-FFF2-40B4-BE49-F238E27FC236}">
                <a16:creationId xmlns:a16="http://schemas.microsoft.com/office/drawing/2014/main" id="{7E9FB979-CADE-49AE-8CA4-1F5628797BC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622370-311D-45A7-B4E5-BC01DDE9101E}"/>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765322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CB7F7-EC70-4085-B0BD-00A361D635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DEFC5AE-70D1-4A3F-A722-8BB0E68A5C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CAC5A5E-7121-412F-B141-5C8D2E9BACA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8AB8DF1-31FE-45F4-894A-0F8F6C4D60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B3A2827-B0B3-493C-B4EC-D5F42C42993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98ECA34-E372-4566-8A7D-7C7CEB40DD93}"/>
              </a:ext>
            </a:extLst>
          </p:cNvPr>
          <p:cNvSpPr>
            <a:spLocks noGrp="1"/>
          </p:cNvSpPr>
          <p:nvPr>
            <p:ph type="dt" sz="half" idx="10"/>
          </p:nvPr>
        </p:nvSpPr>
        <p:spPr/>
        <p:txBody>
          <a:bodyPr/>
          <a:lstStyle/>
          <a:p>
            <a:fld id="{EF4BE54D-4121-41E3-B2CD-C177B1FD0A17}" type="datetimeFigureOut">
              <a:rPr lang="en-US" smtClean="0"/>
              <a:t>10/19/2017</a:t>
            </a:fld>
            <a:endParaRPr lang="en-US"/>
          </a:p>
        </p:txBody>
      </p:sp>
      <p:sp>
        <p:nvSpPr>
          <p:cNvPr id="8" name="Footer Placeholder 7">
            <a:extLst>
              <a:ext uri="{FF2B5EF4-FFF2-40B4-BE49-F238E27FC236}">
                <a16:creationId xmlns:a16="http://schemas.microsoft.com/office/drawing/2014/main" id="{243537D0-60CE-46BC-BBA0-30563C15736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B11064C-0406-44CA-812F-D33F056CFC78}"/>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18334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37DA5-6A17-44BC-98FB-CC5823E04DA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8BCBC7D-CCE5-4994-9DCA-8294C54AC03B}"/>
              </a:ext>
            </a:extLst>
          </p:cNvPr>
          <p:cNvSpPr>
            <a:spLocks noGrp="1"/>
          </p:cNvSpPr>
          <p:nvPr>
            <p:ph type="dt" sz="half" idx="10"/>
          </p:nvPr>
        </p:nvSpPr>
        <p:spPr/>
        <p:txBody>
          <a:bodyPr/>
          <a:lstStyle/>
          <a:p>
            <a:fld id="{EF4BE54D-4121-41E3-B2CD-C177B1FD0A17}" type="datetimeFigureOut">
              <a:rPr lang="en-US" smtClean="0"/>
              <a:t>10/19/2017</a:t>
            </a:fld>
            <a:endParaRPr lang="en-US"/>
          </a:p>
        </p:txBody>
      </p:sp>
      <p:sp>
        <p:nvSpPr>
          <p:cNvPr id="4" name="Footer Placeholder 3">
            <a:extLst>
              <a:ext uri="{FF2B5EF4-FFF2-40B4-BE49-F238E27FC236}">
                <a16:creationId xmlns:a16="http://schemas.microsoft.com/office/drawing/2014/main" id="{ABA12AAD-0523-4423-876D-113DF691296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5A9EC83-D917-4F27-A779-0EBE80EC35DE}"/>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2449420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BFE647-EA34-4D11-881C-E2E70E162F8D}"/>
              </a:ext>
            </a:extLst>
          </p:cNvPr>
          <p:cNvSpPr>
            <a:spLocks noGrp="1"/>
          </p:cNvSpPr>
          <p:nvPr>
            <p:ph type="dt" sz="half" idx="10"/>
          </p:nvPr>
        </p:nvSpPr>
        <p:spPr/>
        <p:txBody>
          <a:bodyPr/>
          <a:lstStyle/>
          <a:p>
            <a:fld id="{EF4BE54D-4121-41E3-B2CD-C177B1FD0A17}" type="datetimeFigureOut">
              <a:rPr lang="en-US" smtClean="0"/>
              <a:t>10/19/2017</a:t>
            </a:fld>
            <a:endParaRPr lang="en-US"/>
          </a:p>
        </p:txBody>
      </p:sp>
      <p:sp>
        <p:nvSpPr>
          <p:cNvPr id="3" name="Footer Placeholder 2">
            <a:extLst>
              <a:ext uri="{FF2B5EF4-FFF2-40B4-BE49-F238E27FC236}">
                <a16:creationId xmlns:a16="http://schemas.microsoft.com/office/drawing/2014/main" id="{F2EA62E7-C5A8-4469-8C7A-59604B5DCCB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E747C71-BFC2-45DD-A269-67E059008BC6}"/>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75028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F628A-508B-4E41-B8F0-8ACB3A305A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85A11F3-EA18-4B5F-BA7B-24A21060A1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A74A687-0608-44CF-9483-DA8B31B848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627335-E2D0-40C9-AD9B-3CF174371C61}"/>
              </a:ext>
            </a:extLst>
          </p:cNvPr>
          <p:cNvSpPr>
            <a:spLocks noGrp="1"/>
          </p:cNvSpPr>
          <p:nvPr>
            <p:ph type="dt" sz="half" idx="10"/>
          </p:nvPr>
        </p:nvSpPr>
        <p:spPr/>
        <p:txBody>
          <a:bodyPr/>
          <a:lstStyle/>
          <a:p>
            <a:fld id="{EF4BE54D-4121-41E3-B2CD-C177B1FD0A17}" type="datetimeFigureOut">
              <a:rPr lang="en-US" smtClean="0"/>
              <a:t>10/19/2017</a:t>
            </a:fld>
            <a:endParaRPr lang="en-US"/>
          </a:p>
        </p:txBody>
      </p:sp>
      <p:sp>
        <p:nvSpPr>
          <p:cNvPr id="6" name="Footer Placeholder 5">
            <a:extLst>
              <a:ext uri="{FF2B5EF4-FFF2-40B4-BE49-F238E27FC236}">
                <a16:creationId xmlns:a16="http://schemas.microsoft.com/office/drawing/2014/main" id="{DEE13596-E9FC-4146-857B-63BB55DC5A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03FCD6-1E5E-4104-83C1-B189E3E5F9A6}"/>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564505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AD764-A025-4B9F-AC83-D9B03B07F3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CDB71CF-152B-4849-AA7F-282B6C6B39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4A2F368-6FD8-4440-AFD3-8989998E58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9E6ABAC-AFAF-43E1-8414-3CC32826DECD}"/>
              </a:ext>
            </a:extLst>
          </p:cNvPr>
          <p:cNvSpPr>
            <a:spLocks noGrp="1"/>
          </p:cNvSpPr>
          <p:nvPr>
            <p:ph type="dt" sz="half" idx="10"/>
          </p:nvPr>
        </p:nvSpPr>
        <p:spPr/>
        <p:txBody>
          <a:bodyPr/>
          <a:lstStyle/>
          <a:p>
            <a:fld id="{EF4BE54D-4121-41E3-B2CD-C177B1FD0A17}" type="datetimeFigureOut">
              <a:rPr lang="en-US" smtClean="0"/>
              <a:t>10/19/2017</a:t>
            </a:fld>
            <a:endParaRPr lang="en-US"/>
          </a:p>
        </p:txBody>
      </p:sp>
      <p:sp>
        <p:nvSpPr>
          <p:cNvPr id="6" name="Footer Placeholder 5">
            <a:extLst>
              <a:ext uri="{FF2B5EF4-FFF2-40B4-BE49-F238E27FC236}">
                <a16:creationId xmlns:a16="http://schemas.microsoft.com/office/drawing/2014/main" id="{E91621C1-636D-497C-A6EE-87268E6619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9DC6CF-EDA6-475A-8FCD-A6CC6E24C38B}"/>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911707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EC0900-28D9-4EFE-85CB-493E6D4DDB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DD716B4-0BAF-4BDE-BC5F-7552C760B3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74500B-D606-4F55-9E79-B6D760CB9D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4BE54D-4121-41E3-B2CD-C177B1FD0A17}" type="datetimeFigureOut">
              <a:rPr lang="en-US" smtClean="0"/>
              <a:t>10/19/2017</a:t>
            </a:fld>
            <a:endParaRPr lang="en-US"/>
          </a:p>
        </p:txBody>
      </p:sp>
      <p:sp>
        <p:nvSpPr>
          <p:cNvPr id="5" name="Footer Placeholder 4">
            <a:extLst>
              <a:ext uri="{FF2B5EF4-FFF2-40B4-BE49-F238E27FC236}">
                <a16:creationId xmlns:a16="http://schemas.microsoft.com/office/drawing/2014/main" id="{66285805-5759-487D-B15C-41F6D55DF2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2909965-5351-4610-B39B-5FD7127C28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AEAF53-C915-4E95-A2CC-F4DF957A750A}" type="slidenum">
              <a:rPr lang="en-US" smtClean="0"/>
              <a:t>‹#›</a:t>
            </a:fld>
            <a:endParaRPr lang="en-US"/>
          </a:p>
        </p:txBody>
      </p:sp>
    </p:spTree>
    <p:extLst>
      <p:ext uri="{BB962C8B-B14F-4D97-AF65-F5344CB8AC3E}">
        <p14:creationId xmlns:p14="http://schemas.microsoft.com/office/powerpoint/2010/main" val="3078999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C46B1-6611-4CF1-A430-5897DCE21B7E}"/>
              </a:ext>
            </a:extLst>
          </p:cNvPr>
          <p:cNvSpPr>
            <a:spLocks noGrp="1"/>
          </p:cNvSpPr>
          <p:nvPr>
            <p:ph type="ctrTitle"/>
          </p:nvPr>
        </p:nvSpPr>
        <p:spPr>
          <a:xfrm>
            <a:off x="0" y="0"/>
            <a:ext cx="12192000" cy="1572711"/>
          </a:xfrm>
        </p:spPr>
        <p:txBody>
          <a:bodyPr>
            <a:normAutofit fontScale="90000"/>
          </a:bodyPr>
          <a:lstStyle/>
          <a:p>
            <a:r>
              <a:rPr lang="es-AR" b="1" u="sng" dirty="0"/>
              <a:t>Cuidado pastoral y Matrimonio (Presentación 8)</a:t>
            </a:r>
          </a:p>
        </p:txBody>
      </p:sp>
      <p:sp>
        <p:nvSpPr>
          <p:cNvPr id="3" name="Subtitle 2">
            <a:extLst>
              <a:ext uri="{FF2B5EF4-FFF2-40B4-BE49-F238E27FC236}">
                <a16:creationId xmlns:a16="http://schemas.microsoft.com/office/drawing/2014/main" id="{019EED0D-906F-4CCB-B30A-45C6B982E0A4}"/>
              </a:ext>
            </a:extLst>
          </p:cNvPr>
          <p:cNvSpPr>
            <a:spLocks noGrp="1"/>
          </p:cNvSpPr>
          <p:nvPr>
            <p:ph type="subTitle" idx="1"/>
          </p:nvPr>
        </p:nvSpPr>
        <p:spPr>
          <a:xfrm>
            <a:off x="0" y="1572711"/>
            <a:ext cx="12192000" cy="1655762"/>
          </a:xfrm>
        </p:spPr>
        <p:txBody>
          <a:bodyPr>
            <a:normAutofit/>
          </a:bodyPr>
          <a:lstStyle/>
          <a:p>
            <a:r>
              <a:rPr lang="es-AR" sz="4800" b="1" dirty="0">
                <a:latin typeface="Times New Roman" panose="02020603050405020304" pitchFamily="18" charset="0"/>
                <a:cs typeface="Times New Roman" panose="02020603050405020304" pitchFamily="18" charset="0"/>
              </a:rPr>
              <a:t>Fuego de Paz: El fuego que transforma</a:t>
            </a:r>
          </a:p>
        </p:txBody>
      </p:sp>
      <p:pic>
        <p:nvPicPr>
          <p:cNvPr id="1026" name="Picture 2" descr="Image result for Cristo como fuego que transforma">
            <a:extLst>
              <a:ext uri="{FF2B5EF4-FFF2-40B4-BE49-F238E27FC236}">
                <a16:creationId xmlns:a16="http://schemas.microsoft.com/office/drawing/2014/main" id="{0BDEE5EF-564A-42F0-A293-0B6191E8E2D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51990" r="13140"/>
          <a:stretch/>
        </p:blipFill>
        <p:spPr bwMode="auto">
          <a:xfrm>
            <a:off x="2" y="2454442"/>
            <a:ext cx="6713620" cy="440355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result for Cristo como fuego que transforma">
            <a:extLst>
              <a:ext uri="{FF2B5EF4-FFF2-40B4-BE49-F238E27FC236}">
                <a16:creationId xmlns:a16="http://schemas.microsoft.com/office/drawing/2014/main" id="{57A983AA-A30B-4F0E-8FDB-86DC5D66F6D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13622" y="2454442"/>
            <a:ext cx="5478378" cy="44035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80294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5400" b="1" u="sng" dirty="0">
                <a:latin typeface="Times New Roman" panose="02020603050405020304" pitchFamily="18" charset="0"/>
                <a:cs typeface="Times New Roman" panose="02020603050405020304" pitchFamily="18" charset="0"/>
              </a:rPr>
              <a:t>Analizando Isaías 26:3-4</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lnSpcReduction="10000"/>
          </a:bodyPr>
          <a:lstStyle/>
          <a:p>
            <a:r>
              <a:rPr lang="es-AR" sz="5400" b="1" dirty="0">
                <a:latin typeface="Times New Roman" panose="02020603050405020304" pitchFamily="18" charset="0"/>
                <a:cs typeface="Times New Roman" panose="02020603050405020304" pitchFamily="18" charset="0"/>
              </a:rPr>
              <a:t>“Tu Guardaras”- se refiere a la presencia de Dios, que nuestros pensamientos permanezcan en el porque confiamos en el</a:t>
            </a:r>
          </a:p>
          <a:p>
            <a:r>
              <a:rPr lang="es-AR" sz="5400" b="1" dirty="0">
                <a:latin typeface="Times New Roman" panose="02020603050405020304" pitchFamily="18" charset="0"/>
                <a:cs typeface="Times New Roman" panose="02020603050405020304" pitchFamily="18" charset="0"/>
              </a:rPr>
              <a:t>“Confiamos en Jehová”- Sus propósitos en medio de los conflictos</a:t>
            </a:r>
          </a:p>
          <a:p>
            <a:r>
              <a:rPr lang="es-AR" sz="5400" b="1" dirty="0">
                <a:latin typeface="Times New Roman" panose="02020603050405020304" pitchFamily="18" charset="0"/>
                <a:cs typeface="Times New Roman" panose="02020603050405020304" pitchFamily="18" charset="0"/>
              </a:rPr>
              <a:t>“En Jehová esta la fortaleza de los siglos- se refiere a su poder que nos ayuda a caminar sobre los conflictos</a:t>
            </a:r>
          </a:p>
        </p:txBody>
      </p:sp>
    </p:spTree>
    <p:extLst>
      <p:ext uri="{BB962C8B-B14F-4D97-AF65-F5344CB8AC3E}">
        <p14:creationId xmlns:p14="http://schemas.microsoft.com/office/powerpoint/2010/main" val="11589898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338973"/>
            <a:ext cx="12192000" cy="986589"/>
          </a:xfrm>
        </p:spPr>
        <p:txBody>
          <a:bodyPr>
            <a:normAutofit fontScale="90000"/>
          </a:bodyPr>
          <a:lstStyle/>
          <a:p>
            <a:pPr algn="ctr"/>
            <a:r>
              <a:rPr lang="es-AR" sz="5400" b="1" u="sng" dirty="0">
                <a:latin typeface="Times New Roman" panose="02020603050405020304" pitchFamily="18" charset="0"/>
                <a:cs typeface="Times New Roman" panose="02020603050405020304" pitchFamily="18" charset="0"/>
              </a:rPr>
              <a:t>La importante percibir su presencia en medio de los conflictos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lnSpcReduction="10000"/>
          </a:bodyPr>
          <a:lstStyle/>
          <a:p>
            <a:r>
              <a:rPr lang="es-AR" sz="5400" b="1" dirty="0">
                <a:latin typeface="Times New Roman" panose="02020603050405020304" pitchFamily="18" charset="0"/>
                <a:cs typeface="Times New Roman" panose="02020603050405020304" pitchFamily="18" charset="0"/>
              </a:rPr>
              <a:t>Porque su presencia cambia la perspectiva de nuestro problema</a:t>
            </a:r>
          </a:p>
          <a:p>
            <a:r>
              <a:rPr lang="es-AR" sz="5400" b="1" dirty="0">
                <a:latin typeface="Times New Roman" panose="02020603050405020304" pitchFamily="18" charset="0"/>
                <a:cs typeface="Times New Roman" panose="02020603050405020304" pitchFamily="18" charset="0"/>
              </a:rPr>
              <a:t>Josué 5- la nación de Israel acababa de cruzar el rio Jordán para obtener la tierra prometida y Josué tiene un encuentro con el comandante de los ejércitos del Señor, la pre-</a:t>
            </a:r>
            <a:r>
              <a:rPr lang="es-AR" sz="5400" b="1" dirty="0" err="1">
                <a:latin typeface="Times New Roman" panose="02020603050405020304" pitchFamily="18" charset="0"/>
                <a:cs typeface="Times New Roman" panose="02020603050405020304" pitchFamily="18" charset="0"/>
              </a:rPr>
              <a:t>encarnacion</a:t>
            </a:r>
            <a:r>
              <a:rPr lang="es-AR" sz="5400" b="1" dirty="0">
                <a:latin typeface="Times New Roman" panose="02020603050405020304" pitchFamily="18" charset="0"/>
                <a:cs typeface="Times New Roman" panose="02020603050405020304" pitchFamily="18" charset="0"/>
              </a:rPr>
              <a:t> de Cristo</a:t>
            </a:r>
          </a:p>
        </p:txBody>
      </p:sp>
    </p:spTree>
    <p:extLst>
      <p:ext uri="{BB962C8B-B14F-4D97-AF65-F5344CB8AC3E}">
        <p14:creationId xmlns:p14="http://schemas.microsoft.com/office/powerpoint/2010/main" val="17052336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3600" b="1" u="sng" dirty="0">
                <a:latin typeface="Times New Roman" panose="02020603050405020304" pitchFamily="18" charset="0"/>
                <a:cs typeface="Times New Roman" panose="02020603050405020304" pitchFamily="18" charset="0"/>
              </a:rPr>
              <a:t>Entendiendo Buscar la presencia de Dios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794085"/>
            <a:ext cx="12192000" cy="6063915"/>
          </a:xfrm>
        </p:spPr>
        <p:txBody>
          <a:bodyPr>
            <a:normAutofit fontScale="55000" lnSpcReduction="20000"/>
          </a:bodyPr>
          <a:lstStyle/>
          <a:p>
            <a:r>
              <a:rPr lang="es-AR" sz="5400" b="1" dirty="0">
                <a:latin typeface="Times New Roman" panose="02020603050405020304" pitchFamily="18" charset="0"/>
                <a:cs typeface="Times New Roman" panose="02020603050405020304" pitchFamily="18" charset="0"/>
              </a:rPr>
              <a:t>En los conflictos, Cristo no viene a tomar lados- Cristo no dijo estoy de tu lado, estoy aquí  para ayudarte, Cristo viene a tomar el control, </a:t>
            </a:r>
          </a:p>
          <a:p>
            <a:r>
              <a:rPr lang="es-AR" sz="5400" b="1" dirty="0">
                <a:latin typeface="Times New Roman" panose="02020603050405020304" pitchFamily="18" charset="0"/>
                <a:cs typeface="Times New Roman" panose="02020603050405020304" pitchFamily="18" charset="0"/>
              </a:rPr>
              <a:t>cuando estas en conflicto- ¿Que esperas? ¿A que le das la atención? al otro, a ti, a la situación, ¿Que es lo que buscas? ¿Que influencia tu perspectiva en el conflicto?</a:t>
            </a:r>
          </a:p>
          <a:p>
            <a:r>
              <a:rPr lang="es-AR" sz="5400" b="1" dirty="0">
                <a:latin typeface="Times New Roman" panose="02020603050405020304" pitchFamily="18" charset="0"/>
                <a:cs typeface="Times New Roman" panose="02020603050405020304" pitchFamily="18" charset="0"/>
              </a:rPr>
              <a:t>Tu perspectiva no tiene que ser controlada por lo que esta pasando en el fuego destructor, durante el fuego destructor del conflicto tu perspectiva puede ser afectada por las circunstancias y las emociones de la dinámica del mismo conflicto: El orgullo, el enojo, el miedo, el odio, le envidia y todas las formas de tentaciones que puedan estar presentes en los conflictos</a:t>
            </a:r>
          </a:p>
          <a:p>
            <a:r>
              <a:rPr lang="es-AR" sz="5400" b="1" dirty="0">
                <a:latin typeface="Times New Roman" panose="02020603050405020304" pitchFamily="18" charset="0"/>
                <a:cs typeface="Times New Roman" panose="02020603050405020304" pitchFamily="18" charset="0"/>
              </a:rPr>
              <a:t>Buscar la presencia de Dios durante el fuego destructor del conflicto cambiara tu perspectiva en ese conflicto</a:t>
            </a:r>
          </a:p>
          <a:p>
            <a:r>
              <a:rPr lang="es-AR" sz="5400" b="1" dirty="0">
                <a:latin typeface="Times New Roman" panose="02020603050405020304" pitchFamily="18" charset="0"/>
                <a:cs typeface="Times New Roman" panose="02020603050405020304" pitchFamily="18" charset="0"/>
              </a:rPr>
              <a:t>Cuando buscas la presencia de Dios y tu perspectiva es moldeada por la relación que tienes con Cristo, El Señor puede revelar su propósito si lo buscas en oración y la lectura de su palabra</a:t>
            </a:r>
            <a:endParaRPr lang="es-AR" sz="4000" b="1" dirty="0">
              <a:latin typeface="Times New Roman" panose="02020603050405020304" pitchFamily="18" charset="0"/>
              <a:cs typeface="Times New Roman" panose="02020603050405020304" pitchFamily="18" charset="0"/>
            </a:endParaRPr>
          </a:p>
          <a:p>
            <a:endParaRPr lang="es-AR"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86805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3600" b="1" u="sng" dirty="0">
                <a:latin typeface="Times New Roman" panose="02020603050405020304" pitchFamily="18" charset="0"/>
                <a:cs typeface="Times New Roman" panose="02020603050405020304" pitchFamily="18" charset="0"/>
              </a:rPr>
              <a:t>Cristo muestra su presencia a </a:t>
            </a:r>
            <a:r>
              <a:rPr lang="es-AR" sz="3600" b="1" u="sng" dirty="0" err="1">
                <a:latin typeface="Times New Roman" panose="02020603050405020304" pitchFamily="18" charset="0"/>
                <a:cs typeface="Times New Roman" panose="02020603050405020304" pitchFamily="18" charset="0"/>
              </a:rPr>
              <a:t>Josue</a:t>
            </a:r>
            <a:endParaRPr lang="es-AR" sz="3600" b="1"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ES" b="1" baseline="30000" dirty="0"/>
              <a:t> </a:t>
            </a:r>
            <a:r>
              <a:rPr lang="es-ES" sz="4000" b="1" dirty="0">
                <a:latin typeface="Times New Roman" panose="02020603050405020304" pitchFamily="18" charset="0"/>
                <a:cs typeface="Times New Roman" panose="02020603050405020304" pitchFamily="18" charset="0"/>
              </a:rPr>
              <a:t>Cierto día Josué, que acampaba cerca de Jericó, levantó la vista y vio a un hombre de pie frente a él, espada en mano. Josué se le acercó y le preguntó: ¿Es usted de los nuestros, o del enemigo? ¡De ninguno! —respondió—. Me presento ante ti como comandante del ejército del </a:t>
            </a:r>
            <a:r>
              <a:rPr lang="es-ES" sz="4000" b="1" cap="small" dirty="0">
                <a:latin typeface="Times New Roman" panose="02020603050405020304" pitchFamily="18" charset="0"/>
                <a:cs typeface="Times New Roman" panose="02020603050405020304" pitchFamily="18" charset="0"/>
              </a:rPr>
              <a:t>Señor</a:t>
            </a:r>
            <a:r>
              <a:rPr lang="es-ES" sz="4000" b="1" dirty="0">
                <a:latin typeface="Times New Roman" panose="02020603050405020304" pitchFamily="18" charset="0"/>
                <a:cs typeface="Times New Roman" panose="02020603050405020304" pitchFamily="18" charset="0"/>
              </a:rPr>
              <a:t>. Entonces Josué se postró rostro en tierra y le preguntó: ¿Qué órdenes trae usted, mi Señor, para este siervo suyo?</a:t>
            </a:r>
            <a:r>
              <a:rPr lang="es-AR" sz="7200" b="1" dirty="0">
                <a:latin typeface="Times New Roman" panose="02020603050405020304" pitchFamily="18" charset="0"/>
                <a:cs typeface="Times New Roman" panose="02020603050405020304" pitchFamily="18" charset="0"/>
              </a:rPr>
              <a:t> </a:t>
            </a:r>
            <a:r>
              <a:rPr lang="es-AR" sz="4400" b="1" dirty="0">
                <a:latin typeface="Times New Roman" panose="02020603050405020304" pitchFamily="18" charset="0"/>
                <a:cs typeface="Times New Roman" panose="02020603050405020304" pitchFamily="18" charset="0"/>
              </a:rPr>
              <a:t>Josué 5:13-14</a:t>
            </a:r>
            <a:endParaRPr lang="es-ES" dirty="0"/>
          </a:p>
        </p:txBody>
      </p:sp>
    </p:spTree>
    <p:extLst>
      <p:ext uri="{BB962C8B-B14F-4D97-AF65-F5344CB8AC3E}">
        <p14:creationId xmlns:p14="http://schemas.microsoft.com/office/powerpoint/2010/main" val="9552139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3600" b="1" u="sng" dirty="0">
                <a:latin typeface="Times New Roman" panose="02020603050405020304" pitchFamily="18" charset="0"/>
                <a:cs typeface="Times New Roman" panose="02020603050405020304" pitchFamily="18" charset="0"/>
              </a:rPr>
              <a:t>Entendiendo el </a:t>
            </a:r>
            <a:r>
              <a:rPr lang="es-AR" sz="3600" b="1" u="sng" dirty="0" err="1">
                <a:latin typeface="Times New Roman" panose="02020603050405020304" pitchFamily="18" charset="0"/>
                <a:cs typeface="Times New Roman" panose="02020603050405020304" pitchFamily="18" charset="0"/>
              </a:rPr>
              <a:t>proposito</a:t>
            </a:r>
            <a:r>
              <a:rPr lang="es-AR" sz="3600" b="1" u="sng" dirty="0">
                <a:latin typeface="Times New Roman" panose="02020603050405020304" pitchFamily="18" charset="0"/>
                <a:cs typeface="Times New Roman" panose="02020603050405020304" pitchFamily="18" charset="0"/>
              </a:rPr>
              <a:t> de Dios en el conflicto</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794085"/>
            <a:ext cx="12192000" cy="6063915"/>
          </a:xfrm>
        </p:spPr>
        <p:txBody>
          <a:bodyPr>
            <a:normAutofit fontScale="70000" lnSpcReduction="20000"/>
          </a:bodyPr>
          <a:lstStyle/>
          <a:p>
            <a:r>
              <a:rPr lang="es-AR" sz="4600" b="1" dirty="0">
                <a:latin typeface="Times New Roman" panose="02020603050405020304" pitchFamily="18" charset="0"/>
                <a:cs typeface="Times New Roman" panose="02020603050405020304" pitchFamily="18" charset="0"/>
              </a:rPr>
              <a:t>Así como es importante entender buscar la presencia de Dios en el conflicto es importante entender su propósito porque: Entender sus propósitos cambia tus prioridades</a:t>
            </a:r>
          </a:p>
          <a:p>
            <a:r>
              <a:rPr lang="es-AR" sz="4600" b="1" dirty="0">
                <a:latin typeface="Times New Roman" panose="02020603050405020304" pitchFamily="18" charset="0"/>
                <a:cs typeface="Times New Roman" panose="02020603050405020304" pitchFamily="18" charset="0"/>
              </a:rPr>
              <a:t>Si buscas a Dios en medio del conflicto el cambiara tus prioridades para que busques sus propósitos y no los de alguien mas o los tuyos propios</a:t>
            </a:r>
          </a:p>
          <a:p>
            <a:r>
              <a:rPr lang="es-AR" sz="4600" b="1" dirty="0">
                <a:latin typeface="Times New Roman" panose="02020603050405020304" pitchFamily="18" charset="0"/>
                <a:cs typeface="Times New Roman" panose="02020603050405020304" pitchFamily="18" charset="0"/>
              </a:rPr>
              <a:t>Dios prometió proveer a los suyos aun en medio de los conflictos: “</a:t>
            </a:r>
            <a:r>
              <a:rPr lang="es-ES" sz="4600" b="1" dirty="0">
                <a:latin typeface="Times New Roman" panose="02020603050405020304" pitchFamily="18" charset="0"/>
                <a:cs typeface="Times New Roman" panose="02020603050405020304" pitchFamily="18" charset="0"/>
              </a:rPr>
              <a:t>busquen primeramente el reino de Dios y su justicia, y todas estas cosas les serán añadidas.” Mateo 6:33</a:t>
            </a:r>
          </a:p>
          <a:p>
            <a:r>
              <a:rPr lang="es-ES" sz="4600" b="1" dirty="0">
                <a:latin typeface="Times New Roman" panose="02020603050405020304" pitchFamily="18" charset="0"/>
                <a:cs typeface="Times New Roman" panose="02020603050405020304" pitchFamily="18" charset="0"/>
              </a:rPr>
              <a:t>Dios nos aclara que nuestros pensamientos no son como sus pensamientos, no asumamos que en medio del conflicto nuestros deseos serán como los deseos de Dios, Dios nos prometió revelar su palabra cuando le busquemos. </a:t>
            </a:r>
          </a:p>
          <a:p>
            <a:r>
              <a:rPr lang="es-ES" sz="4600" b="1" dirty="0">
                <a:latin typeface="Times New Roman" panose="02020603050405020304" pitchFamily="18" charset="0"/>
                <a:cs typeface="Times New Roman" panose="02020603050405020304" pitchFamily="18" charset="0"/>
              </a:rPr>
              <a:t>Muchos vienen con versículos que Dios les de y les confirme y les de lo que ellos quieren, ni uno viene buscando lo que Dios quiere</a:t>
            </a:r>
            <a:endParaRPr lang="es-AR" sz="4600" b="1" dirty="0">
              <a:latin typeface="Times New Roman" panose="02020603050405020304" pitchFamily="18" charset="0"/>
              <a:cs typeface="Times New Roman" panose="02020603050405020304" pitchFamily="18" charset="0"/>
            </a:endParaRPr>
          </a:p>
          <a:p>
            <a:endParaRPr lang="es-AR"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80853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3600" b="1" u="sng" dirty="0">
                <a:latin typeface="Times New Roman" panose="02020603050405020304" pitchFamily="18" charset="0"/>
                <a:cs typeface="Times New Roman" panose="02020603050405020304" pitchFamily="18" charset="0"/>
              </a:rPr>
              <a:t>Entendiendo el </a:t>
            </a:r>
            <a:r>
              <a:rPr lang="es-AR" sz="3600" b="1" u="sng" dirty="0" err="1">
                <a:latin typeface="Times New Roman" panose="02020603050405020304" pitchFamily="18" charset="0"/>
                <a:cs typeface="Times New Roman" panose="02020603050405020304" pitchFamily="18" charset="0"/>
              </a:rPr>
              <a:t>proposito</a:t>
            </a:r>
            <a:r>
              <a:rPr lang="es-AR" sz="3600" b="1" u="sng" dirty="0">
                <a:latin typeface="Times New Roman" panose="02020603050405020304" pitchFamily="18" charset="0"/>
                <a:cs typeface="Times New Roman" panose="02020603050405020304" pitchFamily="18" charset="0"/>
              </a:rPr>
              <a:t> de Dios en el conflicto</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794085"/>
            <a:ext cx="12192000" cy="6063915"/>
          </a:xfrm>
        </p:spPr>
        <p:txBody>
          <a:bodyPr>
            <a:normAutofit fontScale="92500" lnSpcReduction="10000"/>
          </a:bodyPr>
          <a:lstStyle/>
          <a:p>
            <a:r>
              <a:rPr lang="es-ES" sz="3600" b="1" dirty="0">
                <a:latin typeface="Times New Roman" panose="02020603050405020304" pitchFamily="18" charset="0"/>
                <a:cs typeface="Times New Roman" panose="02020603050405020304" pitchFamily="18" charset="0"/>
              </a:rPr>
              <a:t>«Porque mis pensamientos no son los de ustedes, ni sus caminos son los míos</a:t>
            </a:r>
            <a:r>
              <a:rPr lang="es-ES" sz="6000" b="1" dirty="0">
                <a:latin typeface="Times New Roman" panose="02020603050405020304" pitchFamily="18" charset="0"/>
                <a:cs typeface="Times New Roman" panose="02020603050405020304" pitchFamily="18" charset="0"/>
              </a:rPr>
              <a:t>, </a:t>
            </a:r>
            <a:r>
              <a:rPr lang="es-ES" sz="3600" b="1" dirty="0">
                <a:latin typeface="Times New Roman" panose="02020603050405020304" pitchFamily="18" charset="0"/>
                <a:cs typeface="Times New Roman" panose="02020603050405020304" pitchFamily="18" charset="0"/>
              </a:rPr>
              <a:t>afirma el </a:t>
            </a:r>
            <a:r>
              <a:rPr lang="es-ES" sz="3600" b="1" cap="small" dirty="0">
                <a:latin typeface="Times New Roman" panose="02020603050405020304" pitchFamily="18" charset="0"/>
                <a:cs typeface="Times New Roman" panose="02020603050405020304" pitchFamily="18" charset="0"/>
              </a:rPr>
              <a:t>Señor.</a:t>
            </a:r>
            <a:r>
              <a:rPr lang="es-ES" sz="3600" b="1" baseline="30000" dirty="0">
                <a:latin typeface="Times New Roman" panose="02020603050405020304" pitchFamily="18" charset="0"/>
                <a:cs typeface="Times New Roman" panose="02020603050405020304" pitchFamily="18" charset="0"/>
              </a:rPr>
              <a:t> </a:t>
            </a:r>
            <a:r>
              <a:rPr lang="es-ES" sz="3600" b="1" dirty="0">
                <a:latin typeface="Times New Roman" panose="02020603050405020304" pitchFamily="18" charset="0"/>
                <a:cs typeface="Times New Roman" panose="02020603050405020304" pitchFamily="18" charset="0"/>
              </a:rPr>
              <a:t>Mis caminos y mis pensamientos son más altos que los de ustedes; ¡más altos que los cielos sobre la tierra!</a:t>
            </a:r>
            <a:r>
              <a:rPr lang="es-ES" sz="6000" b="1" dirty="0">
                <a:latin typeface="Times New Roman" panose="02020603050405020304" pitchFamily="18" charset="0"/>
                <a:cs typeface="Times New Roman" panose="02020603050405020304" pitchFamily="18" charset="0"/>
              </a:rPr>
              <a:t> </a:t>
            </a:r>
            <a:r>
              <a:rPr lang="es-ES" sz="3600" b="1" dirty="0">
                <a:latin typeface="Times New Roman" panose="02020603050405020304" pitchFamily="18" charset="0"/>
                <a:cs typeface="Times New Roman" panose="02020603050405020304" pitchFamily="18" charset="0"/>
              </a:rPr>
              <a:t>Así como la lluvia y la nieve</a:t>
            </a:r>
            <a:br>
              <a:rPr lang="es-ES" sz="6000" b="1" dirty="0">
                <a:latin typeface="Times New Roman" panose="02020603050405020304" pitchFamily="18" charset="0"/>
                <a:cs typeface="Times New Roman" panose="02020603050405020304" pitchFamily="18" charset="0"/>
              </a:rPr>
            </a:br>
            <a:r>
              <a:rPr lang="es-ES" sz="3600" b="1" dirty="0">
                <a:latin typeface="Times New Roman" panose="02020603050405020304" pitchFamily="18" charset="0"/>
                <a:cs typeface="Times New Roman" panose="02020603050405020304" pitchFamily="18" charset="0"/>
              </a:rPr>
              <a:t>    descienden del cielo,</a:t>
            </a:r>
            <a:r>
              <a:rPr lang="es-ES" sz="6000" b="1" dirty="0">
                <a:latin typeface="Times New Roman" panose="02020603050405020304" pitchFamily="18" charset="0"/>
                <a:cs typeface="Times New Roman" panose="02020603050405020304" pitchFamily="18" charset="0"/>
              </a:rPr>
              <a:t> </a:t>
            </a:r>
            <a:r>
              <a:rPr lang="es-ES" sz="3600" b="1" dirty="0">
                <a:latin typeface="Times New Roman" panose="02020603050405020304" pitchFamily="18" charset="0"/>
                <a:cs typeface="Times New Roman" panose="02020603050405020304" pitchFamily="18" charset="0"/>
              </a:rPr>
              <a:t>y no vuelven allá sin regar antes la tierra y hacerla fecundar y germinar</a:t>
            </a:r>
            <a:r>
              <a:rPr lang="es-ES" sz="6000" b="1" dirty="0">
                <a:latin typeface="Times New Roman" panose="02020603050405020304" pitchFamily="18" charset="0"/>
                <a:cs typeface="Times New Roman" panose="02020603050405020304" pitchFamily="18" charset="0"/>
              </a:rPr>
              <a:t> </a:t>
            </a:r>
            <a:r>
              <a:rPr lang="es-ES" sz="3600" b="1" dirty="0">
                <a:latin typeface="Times New Roman" panose="02020603050405020304" pitchFamily="18" charset="0"/>
                <a:cs typeface="Times New Roman" panose="02020603050405020304" pitchFamily="18" charset="0"/>
              </a:rPr>
              <a:t>para que dé semilla al que siembra y pan al que come,</a:t>
            </a:r>
            <a:br>
              <a:rPr lang="es-ES" sz="6000" b="1" dirty="0">
                <a:latin typeface="Times New Roman" panose="02020603050405020304" pitchFamily="18" charset="0"/>
                <a:cs typeface="Times New Roman" panose="02020603050405020304" pitchFamily="18" charset="0"/>
              </a:rPr>
            </a:br>
            <a:r>
              <a:rPr lang="es-ES" sz="3600" b="1" baseline="30000" dirty="0">
                <a:latin typeface="Times New Roman" panose="02020603050405020304" pitchFamily="18" charset="0"/>
                <a:cs typeface="Times New Roman" panose="02020603050405020304" pitchFamily="18" charset="0"/>
              </a:rPr>
              <a:t> </a:t>
            </a:r>
            <a:r>
              <a:rPr lang="es-ES" sz="3600" b="1" dirty="0">
                <a:latin typeface="Times New Roman" panose="02020603050405020304" pitchFamily="18" charset="0"/>
                <a:cs typeface="Times New Roman" panose="02020603050405020304" pitchFamily="18" charset="0"/>
              </a:rPr>
              <a:t>así es también la palabra que sale de mi boca: No volverá a mí vacía,</a:t>
            </a:r>
            <a:br>
              <a:rPr lang="es-ES" sz="6000" b="1" dirty="0">
                <a:latin typeface="Times New Roman" panose="02020603050405020304" pitchFamily="18" charset="0"/>
                <a:cs typeface="Times New Roman" panose="02020603050405020304" pitchFamily="18" charset="0"/>
              </a:rPr>
            </a:br>
            <a:r>
              <a:rPr lang="es-ES" sz="3600" b="1" dirty="0">
                <a:latin typeface="Times New Roman" panose="02020603050405020304" pitchFamily="18" charset="0"/>
                <a:cs typeface="Times New Roman" panose="02020603050405020304" pitchFamily="18" charset="0"/>
              </a:rPr>
              <a:t>sino que hará lo que yo deseo y cumplirá con mis propósitos. Isaías 55:8-11</a:t>
            </a:r>
            <a:endParaRPr lang="es-AR" sz="6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60034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3600" b="1" u="sng" dirty="0">
                <a:latin typeface="Times New Roman" panose="02020603050405020304" pitchFamily="18" charset="0"/>
                <a:cs typeface="Times New Roman" panose="02020603050405020304" pitchFamily="18" charset="0"/>
              </a:rPr>
              <a:t>Entendiendo el </a:t>
            </a:r>
            <a:r>
              <a:rPr lang="es-AR" sz="3600" b="1" u="sng" dirty="0" err="1">
                <a:latin typeface="Times New Roman" panose="02020603050405020304" pitchFamily="18" charset="0"/>
                <a:cs typeface="Times New Roman" panose="02020603050405020304" pitchFamily="18" charset="0"/>
              </a:rPr>
              <a:t>proposito</a:t>
            </a:r>
            <a:r>
              <a:rPr lang="es-AR" sz="3600" b="1" u="sng" dirty="0">
                <a:latin typeface="Times New Roman" panose="02020603050405020304" pitchFamily="18" charset="0"/>
                <a:cs typeface="Times New Roman" panose="02020603050405020304" pitchFamily="18" charset="0"/>
              </a:rPr>
              <a:t> de Dios en el conflicto</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794085"/>
            <a:ext cx="12192000" cy="6063915"/>
          </a:xfrm>
        </p:spPr>
        <p:txBody>
          <a:bodyPr>
            <a:normAutofit fontScale="62500" lnSpcReduction="20000"/>
          </a:bodyPr>
          <a:lstStyle/>
          <a:p>
            <a:r>
              <a:rPr lang="es-ES" sz="5100" b="1" dirty="0">
                <a:latin typeface="Times New Roman" panose="02020603050405020304" pitchFamily="18" charset="0"/>
                <a:cs typeface="Times New Roman" panose="02020603050405020304" pitchFamily="18" charset="0"/>
              </a:rPr>
              <a:t>“Me buscarán y me encontrarán cuando me busquen de todo corazón.” Jeremías 29:13</a:t>
            </a:r>
          </a:p>
          <a:p>
            <a:r>
              <a:rPr lang="es-ES" sz="5100" b="1" dirty="0">
                <a:latin typeface="Times New Roman" panose="02020603050405020304" pitchFamily="18" charset="0"/>
                <a:cs typeface="Times New Roman" panose="02020603050405020304" pitchFamily="18" charset="0"/>
              </a:rPr>
              <a:t>Libra, además, a tu siervo de pecar a sabiendas; no permitas que tales pecados me dominen. Así estaré libre de culpa y de multiplicar mis pecados. Salmos 19:13 </a:t>
            </a:r>
          </a:p>
          <a:p>
            <a:r>
              <a:rPr lang="es-ES" sz="5400" b="1" dirty="0">
                <a:latin typeface="Times New Roman" panose="02020603050405020304" pitchFamily="18" charset="0"/>
                <a:cs typeface="Times New Roman" panose="02020603050405020304" pitchFamily="18" charset="0"/>
              </a:rPr>
              <a:t> Buscar el propósito de Dios en medio del conflicto te protege de buscar tu propio propósito, puedes tomar lo que has aprendido de tus experiencias pasadas pero no con la intención de reemplazar la dirección del Espíritu Santo que te da momento a momento, cuando Dios revela su propósito a ti cambia tus prioridades cuando respondes a un conflicto y cuando se alinea sus propósito con el tuyo puede traer transformación a través del conflicto en vez de que el fuego de paz cause daño y destrucción </a:t>
            </a:r>
            <a:endParaRPr lang="es-AR"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810393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3600" b="1" u="sng" dirty="0">
                <a:latin typeface="Times New Roman" panose="02020603050405020304" pitchFamily="18" charset="0"/>
                <a:cs typeface="Times New Roman" panose="02020603050405020304" pitchFamily="18" charset="0"/>
              </a:rPr>
              <a:t>Entendiendo el poder de Dios en el conflicto</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794085"/>
            <a:ext cx="12192000" cy="6063915"/>
          </a:xfrm>
        </p:spPr>
        <p:txBody>
          <a:bodyPr>
            <a:normAutofit/>
          </a:bodyPr>
          <a:lstStyle/>
          <a:p>
            <a:r>
              <a:rPr lang="es-ES" sz="3900" b="1" dirty="0">
                <a:latin typeface="Times New Roman" panose="02020603050405020304" pitchFamily="18" charset="0"/>
                <a:cs typeface="Times New Roman" panose="02020603050405020304" pitchFamily="18" charset="0"/>
              </a:rPr>
              <a:t>Una vez que buscas la presencia de Dios y alineas tu propósito con el de el, entonces estarás listo para hacer uso de su poder.</a:t>
            </a:r>
          </a:p>
          <a:p>
            <a:r>
              <a:rPr lang="es-ES" sz="3900" b="1" dirty="0">
                <a:latin typeface="Times New Roman" panose="02020603050405020304" pitchFamily="18" charset="0"/>
                <a:cs typeface="Times New Roman" panose="02020603050405020304" pitchFamily="18" charset="0"/>
              </a:rPr>
              <a:t>El poder de Dios es esencial en la manera como respondes al conflicto para poder así glorificar el nombre de Dios porque el poder de Dios cambia tus posibilidades</a:t>
            </a:r>
          </a:p>
          <a:p>
            <a:r>
              <a:rPr lang="es-ES" sz="3900" b="1" dirty="0">
                <a:latin typeface="Times New Roman" panose="02020603050405020304" pitchFamily="18" charset="0"/>
                <a:cs typeface="Times New Roman" panose="02020603050405020304" pitchFamily="18" charset="0"/>
              </a:rPr>
              <a:t> En tus propias fuerzas tal vez puedas detener un conflicto, pero no de una manera que glorifique a Dios </a:t>
            </a:r>
            <a:endParaRPr lang="es-AR"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193951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3600" b="1" u="sng" dirty="0">
                <a:latin typeface="Times New Roman" panose="02020603050405020304" pitchFamily="18" charset="0"/>
                <a:cs typeface="Times New Roman" panose="02020603050405020304" pitchFamily="18" charset="0"/>
              </a:rPr>
              <a:t>Entendiendo el </a:t>
            </a:r>
            <a:r>
              <a:rPr lang="es-AR" sz="3600" b="1" u="sng" dirty="0" err="1">
                <a:latin typeface="Times New Roman" panose="02020603050405020304" pitchFamily="18" charset="0"/>
                <a:cs typeface="Times New Roman" panose="02020603050405020304" pitchFamily="18" charset="0"/>
              </a:rPr>
              <a:t>proposito</a:t>
            </a:r>
            <a:r>
              <a:rPr lang="es-AR" sz="3600" b="1" u="sng" dirty="0">
                <a:latin typeface="Times New Roman" panose="02020603050405020304" pitchFamily="18" charset="0"/>
                <a:cs typeface="Times New Roman" panose="02020603050405020304" pitchFamily="18" charset="0"/>
              </a:rPr>
              <a:t> de Dios en el conflicto</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794085"/>
            <a:ext cx="12192000" cy="6063915"/>
          </a:xfrm>
        </p:spPr>
        <p:txBody>
          <a:bodyPr>
            <a:normAutofit fontScale="85000" lnSpcReduction="20000"/>
          </a:bodyPr>
          <a:lstStyle/>
          <a:p>
            <a:r>
              <a:rPr lang="es-ES" sz="5400" b="1" dirty="0">
                <a:latin typeface="Times New Roman" panose="02020603050405020304" pitchFamily="18" charset="0"/>
                <a:cs typeface="Times New Roman" panose="02020603050405020304" pitchFamily="18" charset="0"/>
              </a:rPr>
              <a:t>“</a:t>
            </a:r>
            <a:r>
              <a:rPr lang="es-ES" sz="4400" b="1" baseline="30000" dirty="0">
                <a:latin typeface="Times New Roman" panose="02020603050405020304" pitchFamily="18" charset="0"/>
                <a:cs typeface="Times New Roman" panose="02020603050405020304" pitchFamily="18" charset="0"/>
              </a:rPr>
              <a:t> </a:t>
            </a:r>
            <a:r>
              <a:rPr lang="es-ES" sz="4400" b="1" dirty="0">
                <a:latin typeface="Times New Roman" panose="02020603050405020304" pitchFamily="18" charset="0"/>
                <a:cs typeface="Times New Roman" panose="02020603050405020304" pitchFamily="18" charset="0"/>
              </a:rPr>
              <a:t>»Yo soy la vid y ustedes son las ramas. El que permanece Juan 15:5</a:t>
            </a:r>
            <a:endParaRPr lang="es-ES" sz="3900" b="1" dirty="0">
              <a:latin typeface="Times New Roman" panose="02020603050405020304" pitchFamily="18" charset="0"/>
              <a:cs typeface="Times New Roman" panose="02020603050405020304" pitchFamily="18" charset="0"/>
            </a:endParaRPr>
          </a:p>
          <a:p>
            <a:r>
              <a:rPr lang="es-ES" sz="5400" b="1" dirty="0">
                <a:latin typeface="Times New Roman" panose="02020603050405020304" pitchFamily="18" charset="0"/>
                <a:cs typeface="Times New Roman" panose="02020603050405020304" pitchFamily="18" charset="0"/>
              </a:rPr>
              <a:t>Con el poder de Dios en nuestra vida nada es imposible, lo que te pida por hacer, el preverá todo para que puedas lograrlo y resolver tus conflictos, y cambios reales en tus relaciones pueden pasar</a:t>
            </a:r>
          </a:p>
          <a:p>
            <a:r>
              <a:rPr lang="es-ES" sz="5400" b="1" dirty="0">
                <a:latin typeface="Times New Roman" panose="02020603050405020304" pitchFamily="18" charset="0"/>
                <a:cs typeface="Times New Roman" panose="02020603050405020304" pitchFamily="18" charset="0"/>
              </a:rPr>
              <a:t>“</a:t>
            </a:r>
            <a:r>
              <a:rPr lang="es-ES" sz="4700" b="1" dirty="0">
                <a:latin typeface="Times New Roman" panose="02020603050405020304" pitchFamily="18" charset="0"/>
                <a:cs typeface="Times New Roman" panose="02020603050405020304" pitchFamily="18" charset="0"/>
              </a:rPr>
              <a:t>Porque para Dios no hay nada imposible.” Lucas 1:37</a:t>
            </a:r>
          </a:p>
          <a:p>
            <a:r>
              <a:rPr lang="es-ES" sz="4700" b="1" dirty="0">
                <a:latin typeface="Times New Roman" panose="02020603050405020304" pitchFamily="18" charset="0"/>
                <a:cs typeface="Times New Roman" panose="02020603050405020304" pitchFamily="18" charset="0"/>
              </a:rPr>
              <a:t>Para los hombres es imposible —aclaró Jesús, mirándolos fijamente—, pero no para Dios; de hecho, para Dios todo es posible.” Marcos 10:27</a:t>
            </a:r>
            <a:endParaRPr lang="es-AR" sz="85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96084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3600" b="1" u="sng" dirty="0">
                <a:latin typeface="Times New Roman" panose="02020603050405020304" pitchFamily="18" charset="0"/>
                <a:cs typeface="Times New Roman" panose="02020603050405020304" pitchFamily="18" charset="0"/>
              </a:rPr>
              <a:t>Lo que NO es El fuego de paz</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794085"/>
            <a:ext cx="12192000" cy="6063915"/>
          </a:xfrm>
        </p:spPr>
        <p:txBody>
          <a:bodyPr>
            <a:normAutofit/>
          </a:bodyPr>
          <a:lstStyle/>
          <a:p>
            <a:r>
              <a:rPr lang="es-ES" sz="3900" b="1" dirty="0">
                <a:latin typeface="Times New Roman" panose="02020603050405020304" pitchFamily="18" charset="0"/>
                <a:cs typeface="Times New Roman" panose="02020603050405020304" pitchFamily="18" charset="0"/>
              </a:rPr>
              <a:t>No es una formula o algo académico que puede conseguir estudiando, o un set de principios que garantiza resultados</a:t>
            </a:r>
          </a:p>
          <a:p>
            <a:r>
              <a:rPr lang="es-ES" sz="3900" b="1" dirty="0">
                <a:latin typeface="Times New Roman" panose="02020603050405020304" pitchFamily="18" charset="0"/>
                <a:cs typeface="Times New Roman" panose="02020603050405020304" pitchFamily="18" charset="0"/>
              </a:rPr>
              <a:t>El Fuego de Paz es una persona, Es CRISTO JESUS</a:t>
            </a:r>
          </a:p>
          <a:p>
            <a:r>
              <a:rPr lang="es-ES" sz="3900" b="1" dirty="0">
                <a:latin typeface="Times New Roman" panose="02020603050405020304" pitchFamily="18" charset="0"/>
                <a:cs typeface="Times New Roman" panose="02020603050405020304" pitchFamily="18" charset="0"/>
              </a:rPr>
              <a:t>Resolver conflictos con el fuego de paz significa buscar al Señor para entender su propósito y recibir su poder y responder al conflicto de una manera que glorifique a Dios</a:t>
            </a:r>
            <a:endParaRPr lang="es-AR"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802350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Introducción</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lnSpcReduction="20000"/>
          </a:bodyPr>
          <a:lstStyle/>
          <a:p>
            <a:r>
              <a:rPr lang="es-AR" sz="3600" b="1" dirty="0">
                <a:latin typeface="Times New Roman" panose="02020603050405020304" pitchFamily="18" charset="0"/>
                <a:cs typeface="Times New Roman" panose="02020603050405020304" pitchFamily="18" charset="0"/>
              </a:rPr>
              <a:t>Esta es nuestra segunda sesión en nuestra discusión de como un cristiano debe responder al conflicto de una manera que glorifique a Dios</a:t>
            </a:r>
          </a:p>
          <a:p>
            <a:r>
              <a:rPr lang="es-AR" sz="3600" b="1" dirty="0">
                <a:latin typeface="Times New Roman" panose="02020603050405020304" pitchFamily="18" charset="0"/>
                <a:cs typeface="Times New Roman" panose="02020603050405020304" pitchFamily="18" charset="0"/>
              </a:rPr>
              <a:t>Vimos el fuego destructor que representa el conflicto empieza algunas veces espontáneamente, otras veces no es mas que pequeñas llamaradas que se pueden apagar y otras es un fuego furioso y firme, El fuego destructivo representa todas las dinámicas que existen en el conflicto, La gente, las circunstancias, los aspectos físicos que hace generan sucesos en ese incidente en particular. </a:t>
            </a:r>
          </a:p>
          <a:p>
            <a:r>
              <a:rPr lang="es-AR" sz="3600" b="1" dirty="0">
                <a:latin typeface="Times New Roman" panose="02020603050405020304" pitchFamily="18" charset="0"/>
                <a:cs typeface="Times New Roman" panose="02020603050405020304" pitchFamily="18" charset="0"/>
              </a:rPr>
              <a:t>Ahora te presentaremos un segundo fuego que también arde en un conflicto y lo llamamos el fuego de la paz, es un fuego que transforma</a:t>
            </a:r>
          </a:p>
        </p:txBody>
      </p:sp>
    </p:spTree>
    <p:extLst>
      <p:ext uri="{BB962C8B-B14F-4D97-AF65-F5344CB8AC3E}">
        <p14:creationId xmlns:p14="http://schemas.microsoft.com/office/powerpoint/2010/main" val="27626467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3600" b="1" u="sng" dirty="0" err="1">
                <a:latin typeface="Times New Roman" panose="02020603050405020304" pitchFamily="18" charset="0"/>
                <a:cs typeface="Times New Roman" panose="02020603050405020304" pitchFamily="18" charset="0"/>
              </a:rPr>
              <a:t>Versiculos</a:t>
            </a:r>
            <a:r>
              <a:rPr lang="es-AR" sz="3600" b="1" u="sng" dirty="0">
                <a:latin typeface="Times New Roman" panose="02020603050405020304" pitchFamily="18" charset="0"/>
                <a:cs typeface="Times New Roman" panose="02020603050405020304" pitchFamily="18" charset="0"/>
              </a:rPr>
              <a:t> finales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794085"/>
            <a:ext cx="12192000" cy="6063915"/>
          </a:xfrm>
        </p:spPr>
        <p:txBody>
          <a:bodyPr>
            <a:normAutofit/>
          </a:bodyPr>
          <a:lstStyle/>
          <a:p>
            <a:r>
              <a:rPr lang="es-ES" sz="3900" b="1" dirty="0">
                <a:latin typeface="Times New Roman" panose="02020603050405020304" pitchFamily="18" charset="0"/>
                <a:cs typeface="Times New Roman" panose="02020603050405020304" pitchFamily="18" charset="0"/>
              </a:rPr>
              <a:t>“</a:t>
            </a:r>
            <a:r>
              <a:rPr lang="es-ES" sz="3200" b="1" dirty="0">
                <a:latin typeface="Times New Roman" panose="02020603050405020304" pitchFamily="18" charset="0"/>
                <a:cs typeface="Times New Roman" panose="02020603050405020304" pitchFamily="18" charset="0"/>
              </a:rPr>
              <a:t>En consecuencia, ya que hemos sido justificados mediante la fe, tenemos paz con Dios por medio de nuestro Señor Jesucristo.” Romanos 5:1</a:t>
            </a:r>
          </a:p>
          <a:p>
            <a:r>
              <a:rPr lang="es-ES" sz="3200" b="1" dirty="0">
                <a:latin typeface="Times New Roman" panose="02020603050405020304" pitchFamily="18" charset="0"/>
                <a:cs typeface="Times New Roman" panose="02020603050405020304" pitchFamily="18" charset="0"/>
              </a:rPr>
              <a:t>Yo les he dicho estas cosas para que en mí hallen paz. En este mundo afrontarán aflicciones, pero ¡anímense! Yo he vencido al mundo. Juan 16:33</a:t>
            </a:r>
            <a:endParaRPr lang="es-A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15329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3600" b="1" u="sng" dirty="0">
                <a:latin typeface="Times New Roman" panose="02020603050405020304" pitchFamily="18" charset="0"/>
                <a:cs typeface="Times New Roman" panose="02020603050405020304" pitchFamily="18" charset="0"/>
              </a:rPr>
              <a:t>Resumiendo los puntos principales de esta clase</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794085"/>
            <a:ext cx="12192000" cy="6063915"/>
          </a:xfrm>
        </p:spPr>
        <p:txBody>
          <a:bodyPr>
            <a:normAutofit fontScale="92500" lnSpcReduction="10000"/>
          </a:bodyPr>
          <a:lstStyle/>
          <a:p>
            <a:r>
              <a:rPr lang="es-ES" sz="3900" b="1" dirty="0">
                <a:latin typeface="Times New Roman" panose="02020603050405020304" pitchFamily="18" charset="0"/>
                <a:cs typeface="Times New Roman" panose="02020603050405020304" pitchFamily="18" charset="0"/>
              </a:rPr>
              <a:t>El fuego de Paz debe ser intencional. Es cuando buscas la presencia de Dios, su propósito y su poder.</a:t>
            </a:r>
          </a:p>
          <a:p>
            <a:r>
              <a:rPr lang="es-ES" sz="3900" b="1" dirty="0">
                <a:latin typeface="Times New Roman" panose="02020603050405020304" pitchFamily="18" charset="0"/>
                <a:cs typeface="Times New Roman" panose="02020603050405020304" pitchFamily="18" charset="0"/>
              </a:rPr>
              <a:t>Su presencia cambia tu perspectiva en el conflicto</a:t>
            </a:r>
          </a:p>
          <a:p>
            <a:r>
              <a:rPr lang="es-ES" sz="3900" b="1" dirty="0">
                <a:latin typeface="Times New Roman" panose="02020603050405020304" pitchFamily="18" charset="0"/>
                <a:cs typeface="Times New Roman" panose="02020603050405020304" pitchFamily="18" charset="0"/>
              </a:rPr>
              <a:t>Su propósito cambia tus prioridades en el conflicto</a:t>
            </a:r>
          </a:p>
          <a:p>
            <a:r>
              <a:rPr lang="es-ES" sz="3900" b="1" dirty="0">
                <a:latin typeface="Times New Roman" panose="02020603050405020304" pitchFamily="18" charset="0"/>
                <a:cs typeface="Times New Roman" panose="02020603050405020304" pitchFamily="18" charset="0"/>
              </a:rPr>
              <a:t>Su poder cambia tus posibilidades en el conflicto</a:t>
            </a:r>
          </a:p>
          <a:p>
            <a:r>
              <a:rPr lang="es-ES" sz="3900" b="1" dirty="0">
                <a:latin typeface="Times New Roman" panose="02020603050405020304" pitchFamily="18" charset="0"/>
                <a:cs typeface="Times New Roman" panose="02020603050405020304" pitchFamily="18" charset="0"/>
              </a:rPr>
              <a:t>Cristo es ese Fuego de Paz, en El encontramos paz y atreves de El encontramos el poder que necesitamos para sobrepasar y vencer cualquier conflicto</a:t>
            </a:r>
          </a:p>
          <a:p>
            <a:r>
              <a:rPr lang="es-ES" sz="3900" b="1" dirty="0">
                <a:latin typeface="Times New Roman" panose="02020603050405020304" pitchFamily="18" charset="0"/>
                <a:cs typeface="Times New Roman" panose="02020603050405020304" pitchFamily="18" charset="0"/>
              </a:rPr>
              <a:t>En la próxima sesión te retaremos con la decisión que existe en cada conflicto y esta decisión puede determinar cuando un conflicto que tiene un fuego puede ser devastador o resulta en </a:t>
            </a:r>
            <a:r>
              <a:rPr lang="es-ES" sz="3900" b="1" dirty="0" err="1">
                <a:latin typeface="Times New Roman" panose="02020603050405020304" pitchFamily="18" charset="0"/>
                <a:cs typeface="Times New Roman" panose="02020603050405020304" pitchFamily="18" charset="0"/>
              </a:rPr>
              <a:t>transformacion</a:t>
            </a:r>
            <a:r>
              <a:rPr lang="es-ES" sz="3900" b="1" dirty="0">
                <a:latin typeface="Times New Roman" panose="02020603050405020304" pitchFamily="18" charset="0"/>
                <a:cs typeface="Times New Roman" panose="02020603050405020304" pitchFamily="18" charset="0"/>
              </a:rPr>
              <a:t>   </a:t>
            </a:r>
            <a:endParaRPr lang="es-A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775751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El Fuego de Paz representa al Espíritu Santo</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AR" sz="3600" b="1" dirty="0">
                <a:latin typeface="Times New Roman" panose="02020603050405020304" pitchFamily="18" charset="0"/>
                <a:cs typeface="Times New Roman" panose="02020603050405020304" pitchFamily="18" charset="0"/>
              </a:rPr>
              <a:t>Muestra la paz que se puede encontrar en Cristo Jesús</a:t>
            </a:r>
          </a:p>
          <a:p>
            <a:r>
              <a:rPr lang="es-AR" sz="3600" b="1" dirty="0">
                <a:latin typeface="Times New Roman" panose="02020603050405020304" pitchFamily="18" charset="0"/>
                <a:cs typeface="Times New Roman" panose="02020603050405020304" pitchFamily="18" charset="0"/>
              </a:rPr>
              <a:t>El fuego destructor puede crearse intencionalmente o sin intención</a:t>
            </a:r>
          </a:p>
          <a:p>
            <a:r>
              <a:rPr lang="es-AR" sz="3600" b="1" dirty="0">
                <a:latin typeface="Times New Roman" panose="02020603050405020304" pitchFamily="18" charset="0"/>
                <a:cs typeface="Times New Roman" panose="02020603050405020304" pitchFamily="18" charset="0"/>
              </a:rPr>
              <a:t>El fuego de paz nunca inicia sin intención: DEBE SER INTENCIONAL</a:t>
            </a:r>
          </a:p>
        </p:txBody>
      </p:sp>
    </p:spTree>
    <p:extLst>
      <p:ext uri="{BB962C8B-B14F-4D97-AF65-F5344CB8AC3E}">
        <p14:creationId xmlns:p14="http://schemas.microsoft.com/office/powerpoint/2010/main" val="3546720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Cristo y el Fuego de Paz</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lnSpcReduction="20000"/>
          </a:bodyPr>
          <a:lstStyle/>
          <a:p>
            <a:r>
              <a:rPr lang="es-AR" sz="3600" b="1" dirty="0">
                <a:latin typeface="Times New Roman" panose="02020603050405020304" pitchFamily="18" charset="0"/>
                <a:cs typeface="Times New Roman" panose="02020603050405020304" pitchFamily="18" charset="0"/>
              </a:rPr>
              <a:t>Es imposible encender el fuego de paz sin la presencia de Cristo Jesús en tu vida</a:t>
            </a:r>
          </a:p>
          <a:p>
            <a:r>
              <a:rPr lang="es-AR" sz="3600" b="1" dirty="0">
                <a:latin typeface="Times New Roman" panose="02020603050405020304" pitchFamily="18" charset="0"/>
                <a:cs typeface="Times New Roman" panose="02020603050405020304" pitchFamily="18" charset="0"/>
              </a:rPr>
              <a:t>En Hechos 2 cuenta que En el camino a Emaús dos discípulos conversaban poco después de que Cristo había resucitado, Cristo se les unió en su viaje, pero no lo reconocieron inmediatamente, Cristo les pregunto que de que platicaban y le dijeron si el no había oído de todas las cosas que pasaron en Jerusalén, Cristo dijo que Cosas, y le explicaron todo y les contesto: “</a:t>
            </a:r>
            <a:r>
              <a:rPr lang="es-ES" dirty="0"/>
              <a:t>¡Qué torpes son ustedes —les dijo—, y qué tardos de corazón para creer todo lo que han dicho los profetas! </a:t>
            </a:r>
            <a:r>
              <a:rPr lang="es-ES" b="1" baseline="30000" dirty="0"/>
              <a:t>26 </a:t>
            </a:r>
            <a:r>
              <a:rPr lang="es-ES" dirty="0"/>
              <a:t>¿Acaso no tenía que sufrir el Cristo estas cosas antes de entrar en su gloria? Lucas 24:25</a:t>
            </a:r>
          </a:p>
          <a:p>
            <a:r>
              <a:rPr lang="es-ES" sz="3600" b="1" dirty="0">
                <a:latin typeface="Times New Roman" panose="02020603050405020304" pitchFamily="18" charset="0"/>
                <a:cs typeface="Times New Roman" panose="02020603050405020304" pitchFamily="18" charset="0"/>
              </a:rPr>
              <a:t>Les da un estudio del AT y le piden que se quede y Cristo al bendecir lo alimentos  le reconocieron y el desapareció y exclamaron lo siguiente:</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4706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Cristo es el fuego de Paz</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ES" sz="5400" b="1" dirty="0">
                <a:latin typeface="Times New Roman" panose="02020603050405020304" pitchFamily="18" charset="0"/>
                <a:cs typeface="Times New Roman" panose="02020603050405020304" pitchFamily="18" charset="0"/>
              </a:rPr>
              <a:t>¿No ardía nuestro corazón mientras conversaba con nosotros en el camino y nos explicaba las Escrituras? Lucas 24:32</a:t>
            </a:r>
          </a:p>
          <a:p>
            <a:r>
              <a:rPr lang="es-ES" sz="5400" b="1" dirty="0">
                <a:latin typeface="Times New Roman" panose="02020603050405020304" pitchFamily="18" charset="0"/>
                <a:cs typeface="Times New Roman" panose="02020603050405020304" pitchFamily="18" charset="0"/>
              </a:rPr>
              <a:t>Cristo es el fuego de paz, siendo la misma palabra de Dios viviente y trae la paz que sobrepasa todo entendimiento</a:t>
            </a:r>
            <a:endParaRPr lang="es-AR" sz="6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4772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636295"/>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La Biblia confirma que Cristo es ese Fuego de Paz</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lnSpcReduction="10000"/>
          </a:bodyPr>
          <a:lstStyle/>
          <a:p>
            <a:r>
              <a:rPr lang="es-AR" sz="6000" b="1" dirty="0">
                <a:latin typeface="Times New Roman" panose="02020603050405020304" pitchFamily="18" charset="0"/>
                <a:cs typeface="Times New Roman" panose="02020603050405020304" pitchFamily="18" charset="0"/>
              </a:rPr>
              <a:t>“</a:t>
            </a:r>
            <a:r>
              <a:rPr lang="es-ES" sz="4800" b="1" dirty="0">
                <a:latin typeface="Times New Roman" panose="02020603050405020304" pitchFamily="18" charset="0"/>
                <a:cs typeface="Times New Roman" panose="02020603050405020304" pitchFamily="18" charset="0"/>
              </a:rPr>
              <a:t>Si digo: «No me acordaré más de él,</a:t>
            </a:r>
            <a:br>
              <a:rPr lang="es-ES" sz="6000" b="1" dirty="0">
                <a:latin typeface="Times New Roman" panose="02020603050405020304" pitchFamily="18" charset="0"/>
                <a:cs typeface="Times New Roman" panose="02020603050405020304" pitchFamily="18" charset="0"/>
              </a:rPr>
            </a:br>
            <a:r>
              <a:rPr lang="es-ES" sz="4800" b="1" dirty="0">
                <a:latin typeface="Times New Roman" panose="02020603050405020304" pitchFamily="18" charset="0"/>
                <a:cs typeface="Times New Roman" panose="02020603050405020304" pitchFamily="18" charset="0"/>
              </a:rPr>
              <a:t>    ni hablaré más en su nombre»,</a:t>
            </a:r>
            <a:br>
              <a:rPr lang="es-ES" sz="6000" b="1" dirty="0">
                <a:latin typeface="Times New Roman" panose="02020603050405020304" pitchFamily="18" charset="0"/>
                <a:cs typeface="Times New Roman" panose="02020603050405020304" pitchFamily="18" charset="0"/>
              </a:rPr>
            </a:br>
            <a:r>
              <a:rPr lang="es-ES" sz="4800" b="1" dirty="0">
                <a:latin typeface="Times New Roman" panose="02020603050405020304" pitchFamily="18" charset="0"/>
                <a:cs typeface="Times New Roman" panose="02020603050405020304" pitchFamily="18" charset="0"/>
              </a:rPr>
              <a:t>entonces </a:t>
            </a:r>
            <a:r>
              <a:rPr lang="es-ES" sz="4800" b="1" u="sng" dirty="0">
                <a:latin typeface="Times New Roman" panose="02020603050405020304" pitchFamily="18" charset="0"/>
                <a:cs typeface="Times New Roman" panose="02020603050405020304" pitchFamily="18" charset="0"/>
              </a:rPr>
              <a:t>su palabra en mi interior</a:t>
            </a:r>
            <a:br>
              <a:rPr lang="es-ES" sz="6000" b="1" u="sng" dirty="0">
                <a:latin typeface="Times New Roman" panose="02020603050405020304" pitchFamily="18" charset="0"/>
                <a:cs typeface="Times New Roman" panose="02020603050405020304" pitchFamily="18" charset="0"/>
              </a:rPr>
            </a:br>
            <a:r>
              <a:rPr lang="es-ES" sz="4800" b="1" u="sng" dirty="0">
                <a:latin typeface="Times New Roman" panose="02020603050405020304" pitchFamily="18" charset="0"/>
                <a:cs typeface="Times New Roman" panose="02020603050405020304" pitchFamily="18" charset="0"/>
              </a:rPr>
              <a:t>    se vuelve un fuego ardiente</a:t>
            </a:r>
            <a:br>
              <a:rPr lang="es-ES" sz="6000" b="1" dirty="0">
                <a:latin typeface="Times New Roman" panose="02020603050405020304" pitchFamily="18" charset="0"/>
                <a:cs typeface="Times New Roman" panose="02020603050405020304" pitchFamily="18" charset="0"/>
              </a:rPr>
            </a:br>
            <a:r>
              <a:rPr lang="es-ES" sz="4800" b="1" dirty="0">
                <a:latin typeface="Times New Roman" panose="02020603050405020304" pitchFamily="18" charset="0"/>
                <a:cs typeface="Times New Roman" panose="02020603050405020304" pitchFamily="18" charset="0"/>
              </a:rPr>
              <a:t>    que me cala hasta los huesos.</a:t>
            </a:r>
            <a:br>
              <a:rPr lang="es-ES" sz="6000" b="1" dirty="0">
                <a:latin typeface="Times New Roman" panose="02020603050405020304" pitchFamily="18" charset="0"/>
                <a:cs typeface="Times New Roman" panose="02020603050405020304" pitchFamily="18" charset="0"/>
              </a:rPr>
            </a:br>
            <a:r>
              <a:rPr lang="es-ES" sz="4800" b="1" dirty="0">
                <a:latin typeface="Times New Roman" panose="02020603050405020304" pitchFamily="18" charset="0"/>
                <a:cs typeface="Times New Roman" panose="02020603050405020304" pitchFamily="18" charset="0"/>
              </a:rPr>
              <a:t>He hecho todo lo posible por contenerla,</a:t>
            </a:r>
            <a:br>
              <a:rPr lang="es-ES" sz="6000" b="1" dirty="0">
                <a:latin typeface="Times New Roman" panose="02020603050405020304" pitchFamily="18" charset="0"/>
                <a:cs typeface="Times New Roman" panose="02020603050405020304" pitchFamily="18" charset="0"/>
              </a:rPr>
            </a:br>
            <a:r>
              <a:rPr lang="es-ES" sz="4800" b="1" dirty="0">
                <a:latin typeface="Times New Roman" panose="02020603050405020304" pitchFamily="18" charset="0"/>
                <a:cs typeface="Times New Roman" panose="02020603050405020304" pitchFamily="18" charset="0"/>
              </a:rPr>
              <a:t>    pero ya no puedo más</a:t>
            </a:r>
            <a:r>
              <a:rPr lang="es-ES" sz="6000" b="1" dirty="0">
                <a:latin typeface="Times New Roman" panose="02020603050405020304" pitchFamily="18" charset="0"/>
                <a:cs typeface="Times New Roman" panose="02020603050405020304" pitchFamily="18" charset="0"/>
              </a:rPr>
              <a:t>.” </a:t>
            </a:r>
            <a:r>
              <a:rPr lang="es-ES" sz="3600" b="1" dirty="0">
                <a:latin typeface="Times New Roman" panose="02020603050405020304" pitchFamily="18" charset="0"/>
                <a:cs typeface="Times New Roman" panose="02020603050405020304" pitchFamily="18" charset="0"/>
              </a:rPr>
              <a:t>Jeremías 20:9 NVI</a:t>
            </a:r>
          </a:p>
          <a:p>
            <a:r>
              <a:rPr lang="es-ES" sz="4000" b="1" dirty="0">
                <a:latin typeface="Times New Roman" panose="02020603050405020304" pitchFamily="18" charset="0"/>
                <a:cs typeface="Times New Roman" panose="02020603050405020304" pitchFamily="18" charset="0"/>
              </a:rPr>
              <a:t>¿No es acaso mi palabra como fuego, y como martillo que pulveriza la roca? —afirma el </a:t>
            </a:r>
            <a:r>
              <a:rPr lang="es-ES" sz="4000" b="1" cap="small" dirty="0">
                <a:latin typeface="Times New Roman" panose="02020603050405020304" pitchFamily="18" charset="0"/>
                <a:cs typeface="Times New Roman" panose="02020603050405020304" pitchFamily="18" charset="0"/>
              </a:rPr>
              <a:t>Señor</a:t>
            </a:r>
            <a:r>
              <a:rPr lang="es-ES" sz="4000" b="1" dirty="0">
                <a:latin typeface="Times New Roman" panose="02020603050405020304" pitchFamily="18" charset="0"/>
                <a:cs typeface="Times New Roman" panose="02020603050405020304" pitchFamily="18" charset="0"/>
              </a:rPr>
              <a:t>—. </a:t>
            </a:r>
            <a:r>
              <a:rPr lang="es-ES" sz="4000" b="1" dirty="0" err="1">
                <a:latin typeface="Times New Roman" panose="02020603050405020304" pitchFamily="18" charset="0"/>
                <a:cs typeface="Times New Roman" panose="02020603050405020304" pitchFamily="18" charset="0"/>
              </a:rPr>
              <a:t>Jeremias</a:t>
            </a:r>
            <a:r>
              <a:rPr lang="es-ES" sz="4000" b="1" dirty="0">
                <a:latin typeface="Times New Roman" panose="02020603050405020304" pitchFamily="18" charset="0"/>
                <a:cs typeface="Times New Roman" panose="02020603050405020304" pitchFamily="18" charset="0"/>
              </a:rPr>
              <a:t> 23:29</a:t>
            </a:r>
            <a:endParaRPr lang="es-ES" sz="4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67204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636295"/>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La Biblia confirma que Cristo es ese Fuego de Paz</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AR" sz="4400" b="1" dirty="0">
                <a:latin typeface="Times New Roman" panose="02020603050405020304" pitchFamily="18" charset="0"/>
                <a:cs typeface="Times New Roman" panose="02020603050405020304" pitchFamily="18" charset="0"/>
              </a:rPr>
              <a:t>“</a:t>
            </a:r>
            <a:r>
              <a:rPr lang="es-ES" sz="3600" b="1" dirty="0">
                <a:latin typeface="Times New Roman" panose="02020603050405020304" pitchFamily="18" charset="0"/>
                <a:cs typeface="Times New Roman" panose="02020603050405020304" pitchFamily="18" charset="0"/>
              </a:rPr>
              <a:t>La paz les dejo; mi paz les doy. Yo no se la doy a ustedes como la da el mundo. No se angustien ni se acobarden.</a:t>
            </a:r>
            <a:r>
              <a:rPr lang="es-ES" sz="4400" b="1" dirty="0">
                <a:latin typeface="Times New Roman" panose="02020603050405020304" pitchFamily="18" charset="0"/>
                <a:cs typeface="Times New Roman" panose="02020603050405020304" pitchFamily="18" charset="0"/>
              </a:rPr>
              <a:t>”</a:t>
            </a:r>
            <a:r>
              <a:rPr lang="es-ES" sz="6000" b="1" dirty="0">
                <a:latin typeface="Times New Roman" panose="02020603050405020304" pitchFamily="18" charset="0"/>
                <a:cs typeface="Times New Roman" panose="02020603050405020304" pitchFamily="18" charset="0"/>
              </a:rPr>
              <a:t> </a:t>
            </a:r>
            <a:r>
              <a:rPr lang="es-ES" sz="3600" b="1" dirty="0">
                <a:latin typeface="Times New Roman" panose="02020603050405020304" pitchFamily="18" charset="0"/>
                <a:cs typeface="Times New Roman" panose="02020603050405020304" pitchFamily="18" charset="0"/>
              </a:rPr>
              <a:t>Juan 14:27 NVI</a:t>
            </a:r>
          </a:p>
          <a:p>
            <a:r>
              <a:rPr lang="es-ES" sz="3600" b="1" dirty="0">
                <a:latin typeface="Times New Roman" panose="02020603050405020304" pitchFamily="18" charset="0"/>
                <a:cs typeface="Times New Roman" panose="02020603050405020304" pitchFamily="18" charset="0"/>
              </a:rPr>
              <a:t>“Porque yo sé muy bien los planes que tengo para ustedes —afirma el </a:t>
            </a:r>
            <a:r>
              <a:rPr lang="es-ES" sz="3600" b="1" cap="small" dirty="0">
                <a:latin typeface="Times New Roman" panose="02020603050405020304" pitchFamily="18" charset="0"/>
                <a:cs typeface="Times New Roman" panose="02020603050405020304" pitchFamily="18" charset="0"/>
              </a:rPr>
              <a:t>Señor</a:t>
            </a:r>
            <a:r>
              <a:rPr lang="es-ES" sz="3600" b="1" dirty="0">
                <a:latin typeface="Times New Roman" panose="02020603050405020304" pitchFamily="18" charset="0"/>
                <a:cs typeface="Times New Roman" panose="02020603050405020304" pitchFamily="18" charset="0"/>
              </a:rPr>
              <a:t>—, planes de bienestar y no de calamidad, a fin de darles un futuro y una esperanza.” Jeremías 29:11</a:t>
            </a:r>
            <a:endParaRPr lang="es-ES" sz="4400" b="1" dirty="0">
              <a:latin typeface="Times New Roman" panose="02020603050405020304" pitchFamily="18" charset="0"/>
              <a:cs typeface="Times New Roman" panose="02020603050405020304" pitchFamily="18" charset="0"/>
            </a:endParaRPr>
          </a:p>
          <a:p>
            <a:endParaRPr lang="es-E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43224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3600" b="1" u="sng" dirty="0">
                <a:latin typeface="Times New Roman" panose="02020603050405020304" pitchFamily="18" charset="0"/>
                <a:cs typeface="Times New Roman" panose="02020603050405020304" pitchFamily="18" charset="0"/>
              </a:rPr>
              <a:t>Cristo Provee tres cosas en ese fuego de paz que nos </a:t>
            </a:r>
            <a:r>
              <a:rPr lang="es-AR" sz="3600" b="1" u="sng" dirty="0" err="1">
                <a:latin typeface="Times New Roman" panose="02020603050405020304" pitchFamily="18" charset="0"/>
                <a:cs typeface="Times New Roman" panose="02020603050405020304" pitchFamily="18" charset="0"/>
              </a:rPr>
              <a:t>proteje</a:t>
            </a:r>
            <a:endParaRPr lang="es-AR" sz="3600" b="1"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lnSpcReduction="10000"/>
          </a:bodyPr>
          <a:lstStyle/>
          <a:p>
            <a:r>
              <a:rPr lang="es-AR" sz="5400" b="1" dirty="0">
                <a:latin typeface="Times New Roman" panose="02020603050405020304" pitchFamily="18" charset="0"/>
                <a:cs typeface="Times New Roman" panose="02020603050405020304" pitchFamily="18" charset="0"/>
              </a:rPr>
              <a:t>Su presencia</a:t>
            </a:r>
          </a:p>
          <a:p>
            <a:r>
              <a:rPr lang="es-AR" sz="5400" b="1" dirty="0">
                <a:latin typeface="Times New Roman" panose="02020603050405020304" pitchFamily="18" charset="0"/>
                <a:cs typeface="Times New Roman" panose="02020603050405020304" pitchFamily="18" charset="0"/>
              </a:rPr>
              <a:t>Su propósito</a:t>
            </a:r>
          </a:p>
          <a:p>
            <a:r>
              <a:rPr lang="es-AR" sz="5400" b="1" dirty="0">
                <a:latin typeface="Times New Roman" panose="02020603050405020304" pitchFamily="18" charset="0"/>
                <a:cs typeface="Times New Roman" panose="02020603050405020304" pitchFamily="18" charset="0"/>
              </a:rPr>
              <a:t>Su poder</a:t>
            </a:r>
          </a:p>
          <a:p>
            <a:r>
              <a:rPr lang="es-AR" sz="5400" b="1" dirty="0">
                <a:latin typeface="Times New Roman" panose="02020603050405020304" pitchFamily="18" charset="0"/>
                <a:cs typeface="Times New Roman" panose="02020603050405020304" pitchFamily="18" charset="0"/>
              </a:rPr>
              <a:t> Si quieres aprender mas de estos aspectos puedes completar el curso extra de fuego de paz en la siguiente pagina de la red: www.peacefire.net</a:t>
            </a:r>
          </a:p>
        </p:txBody>
      </p:sp>
    </p:spTree>
    <p:extLst>
      <p:ext uri="{BB962C8B-B14F-4D97-AF65-F5344CB8AC3E}">
        <p14:creationId xmlns:p14="http://schemas.microsoft.com/office/powerpoint/2010/main" val="25686084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3600" b="1" u="sng" dirty="0">
                <a:latin typeface="Times New Roman" panose="02020603050405020304" pitchFamily="18" charset="0"/>
                <a:cs typeface="Times New Roman" panose="02020603050405020304" pitchFamily="18" charset="0"/>
              </a:rPr>
              <a:t>Isaías 26:3-4</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lnSpcReduction="10000"/>
          </a:bodyPr>
          <a:lstStyle/>
          <a:p>
            <a:r>
              <a:rPr lang="es-AR" sz="5400" b="1" dirty="0">
                <a:latin typeface="Times New Roman" panose="02020603050405020304" pitchFamily="18" charset="0"/>
                <a:cs typeface="Times New Roman" panose="02020603050405020304" pitchFamily="18" charset="0"/>
              </a:rPr>
              <a:t>El pasaje que nos subraya estos tres aspectos que nos provee el fuego de paz, es Isaías 26:3-4 a los seguidores de Cristo:</a:t>
            </a:r>
          </a:p>
          <a:p>
            <a:r>
              <a:rPr lang="es-ES" sz="4000" b="1" dirty="0">
                <a:latin typeface="Times New Roman" panose="02020603050405020304" pitchFamily="18" charset="0"/>
                <a:cs typeface="Times New Roman" panose="02020603050405020304" pitchFamily="18" charset="0"/>
              </a:rPr>
              <a:t>“Tú guardarás en completa paz a aquel cuyo pensamiento en ti persevera; porque en ti ha confiado.</a:t>
            </a:r>
            <a:r>
              <a:rPr lang="es-ES" sz="4000" b="1" baseline="30000" dirty="0">
                <a:latin typeface="Times New Roman" panose="02020603050405020304" pitchFamily="18" charset="0"/>
                <a:cs typeface="Times New Roman" panose="02020603050405020304" pitchFamily="18" charset="0"/>
              </a:rPr>
              <a:t> </a:t>
            </a:r>
            <a:r>
              <a:rPr lang="es-ES" sz="4000" b="1" dirty="0">
                <a:latin typeface="Times New Roman" panose="02020603050405020304" pitchFamily="18" charset="0"/>
                <a:cs typeface="Times New Roman" panose="02020603050405020304" pitchFamily="18" charset="0"/>
              </a:rPr>
              <a:t>Confiad en Jehová perpetuamente, porque en Jehová el Señor está la fortaleza de los siglos.” Isaías 26:3-4</a:t>
            </a:r>
          </a:p>
          <a:p>
            <a:endParaRPr lang="es-AR"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131362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4796</TotalTime>
  <Words>1358</Words>
  <Application>Microsoft Office PowerPoint</Application>
  <PresentationFormat>Widescreen</PresentationFormat>
  <Paragraphs>81</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Times New Roman</vt:lpstr>
      <vt:lpstr>Office Theme</vt:lpstr>
      <vt:lpstr>Cuidado pastoral y Matrimonio (Presentación 8)</vt:lpstr>
      <vt:lpstr>Introducción</vt:lpstr>
      <vt:lpstr>El Fuego de Paz representa al Espíritu Santo</vt:lpstr>
      <vt:lpstr>Cristo y el Fuego de Paz</vt:lpstr>
      <vt:lpstr>Cristo es el fuego de Paz</vt:lpstr>
      <vt:lpstr>La Biblia confirma que Cristo es ese Fuego de Paz</vt:lpstr>
      <vt:lpstr>La Biblia confirma que Cristo es ese Fuego de Paz</vt:lpstr>
      <vt:lpstr>Cristo Provee tres cosas en ese fuego de paz que nos proteje</vt:lpstr>
      <vt:lpstr>Isaías 26:3-4</vt:lpstr>
      <vt:lpstr>Analizando Isaías 26:3-4</vt:lpstr>
      <vt:lpstr>La importante percibir su presencia en medio de los conflictos</vt:lpstr>
      <vt:lpstr>Entendiendo Buscar la presencia de Dios</vt:lpstr>
      <vt:lpstr>Cristo muestra su presencia a Josue</vt:lpstr>
      <vt:lpstr>Entendiendo el proposito de Dios en el conflicto</vt:lpstr>
      <vt:lpstr>Entendiendo el proposito de Dios en el conflicto</vt:lpstr>
      <vt:lpstr>Entendiendo el proposito de Dios en el conflicto</vt:lpstr>
      <vt:lpstr>Entendiendo el poder de Dios en el conflicto</vt:lpstr>
      <vt:lpstr>Entendiendo el proposito de Dios en el conflicto</vt:lpstr>
      <vt:lpstr>Lo que NO es El fuego de paz</vt:lpstr>
      <vt:lpstr>Versiculos finales</vt:lpstr>
      <vt:lpstr>Resumiendo los puntos principales de esta clase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Cuidado pastoral y Matrimonio (Presentacion 7)</dc:title>
  <dc:creator>Aaron Moreno</dc:creator>
  <cp:lastModifiedBy>Aaron Moreno</cp:lastModifiedBy>
  <cp:revision>32</cp:revision>
  <dcterms:created xsi:type="dcterms:W3CDTF">2017-10-03T19:37:14Z</dcterms:created>
  <dcterms:modified xsi:type="dcterms:W3CDTF">2017-10-21T21:02:18Z</dcterms:modified>
</cp:coreProperties>
</file>