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Default Extension="gif" ContentType="image/gif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28"/>
  </p:notesMasterIdLst>
  <p:handoutMasterIdLst>
    <p:handoutMasterId r:id="rId29"/>
  </p:handoutMasterIdLst>
  <p:sldIdLst>
    <p:sldId id="889" r:id="rId3"/>
    <p:sldId id="890" r:id="rId4"/>
    <p:sldId id="898" r:id="rId5"/>
    <p:sldId id="905" r:id="rId6"/>
    <p:sldId id="907" r:id="rId7"/>
    <p:sldId id="908" r:id="rId8"/>
    <p:sldId id="901" r:id="rId9"/>
    <p:sldId id="909" r:id="rId10"/>
    <p:sldId id="910" r:id="rId11"/>
    <p:sldId id="911" r:id="rId12"/>
    <p:sldId id="912" r:id="rId13"/>
    <p:sldId id="913" r:id="rId14"/>
    <p:sldId id="914" r:id="rId15"/>
    <p:sldId id="915" r:id="rId16"/>
    <p:sldId id="916" r:id="rId17"/>
    <p:sldId id="917" r:id="rId18"/>
    <p:sldId id="918" r:id="rId19"/>
    <p:sldId id="902" r:id="rId20"/>
    <p:sldId id="919" r:id="rId21"/>
    <p:sldId id="921" r:id="rId22"/>
    <p:sldId id="922" r:id="rId23"/>
    <p:sldId id="894" r:id="rId24"/>
    <p:sldId id="899" r:id="rId25"/>
    <p:sldId id="900" r:id="rId26"/>
    <p:sldId id="923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0ahUKEwim1IfHn6vZAhVh_4MKHfjdDiIQjRwIBw&amp;url=https://www.recruiter.com/i/can-anybody-be-a-recruiter-now/&amp;psig=AOvVaw2F2KRFUVzjtKctkSFrFRNO&amp;ust=1518893841798172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com/url?sa=i&amp;rct=j&amp;q=&amp;esrc=s&amp;source=images&amp;cd=&amp;cad=rja&amp;uact=8&amp;ved=0ahUKEwimxueFo6vZAhWG5IMKHSz9BWEQjRwIBw&amp;url=https://alumbramicaminarhoy.wordpress.com/2010/03/03/como-tapar-el-sol-con-un-dedo/&amp;psig=AOvVaw2AkamJR5Tllq0nwZ93K54k&amp;ust=1518899290329777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77427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34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506715" y="2416406"/>
            <a:ext cx="712601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El Colapso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008994" y="1107868"/>
            <a:ext cx="1027911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Administración </a:t>
            </a:r>
          </a:p>
          <a:p>
            <a:pPr algn="ctr"/>
            <a:r>
              <a:rPr lang="es-MX" sz="6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Sostenible o Sustentable</a:t>
            </a:r>
          </a:p>
          <a:p>
            <a:pPr algn="ctr"/>
            <a:r>
              <a:rPr lang="es-MX" sz="66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Recuperar los valores </a:t>
            </a:r>
          </a:p>
          <a:p>
            <a:pPr algn="ctr"/>
            <a:r>
              <a:rPr lang="es-MX" sz="66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al administrar</a:t>
            </a:r>
            <a:endParaRPr lang="es-MX" sz="60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644870" y="209232"/>
            <a:ext cx="9816662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Administración </a:t>
            </a:r>
          </a:p>
          <a:p>
            <a:pPr algn="ctr"/>
            <a:r>
              <a:rPr lang="es-MX" sz="6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Sostenible o Sustentable</a:t>
            </a:r>
          </a:p>
          <a:p>
            <a:pPr algn="ctr"/>
            <a:endParaRPr lang="es-MX" b="1" u="sng" dirty="0" smtClean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  <a:p>
            <a:pPr algn="r"/>
            <a:r>
              <a:rPr lang="es-MX" sz="3600" dirty="0" smtClean="0">
                <a:solidFill>
                  <a:schemeClr val="bg1"/>
                </a:solidFill>
              </a:rPr>
              <a:t>La sostenibilidad o sustentabilidad </a:t>
            </a:r>
          </a:p>
          <a:p>
            <a:pPr algn="r"/>
            <a:r>
              <a:rPr lang="es-MX" sz="3600" dirty="0" smtClean="0">
                <a:solidFill>
                  <a:schemeClr val="bg1"/>
                </a:solidFill>
              </a:rPr>
              <a:t>consiste en satisfacer </a:t>
            </a:r>
          </a:p>
          <a:p>
            <a:pPr algn="r"/>
            <a:r>
              <a:rPr lang="es-MX" sz="3600" dirty="0" smtClean="0">
                <a:solidFill>
                  <a:schemeClr val="bg1"/>
                </a:solidFill>
              </a:rPr>
              <a:t>las necesidades de la actual generación </a:t>
            </a:r>
            <a:r>
              <a:rPr lang="es-MX" sz="3600" u="sng" dirty="0" smtClean="0">
                <a:solidFill>
                  <a:schemeClr val="bg1"/>
                </a:solidFill>
              </a:rPr>
              <a:t>sin sacrificar</a:t>
            </a:r>
            <a:r>
              <a:rPr lang="es-MX" sz="3600" dirty="0" smtClean="0">
                <a:solidFill>
                  <a:schemeClr val="bg1"/>
                </a:solidFill>
              </a:rPr>
              <a:t> la capacidad de </a:t>
            </a:r>
          </a:p>
          <a:p>
            <a:pPr algn="r"/>
            <a:r>
              <a:rPr lang="es-MX" sz="3600" dirty="0" smtClean="0">
                <a:solidFill>
                  <a:schemeClr val="bg1"/>
                </a:solidFill>
              </a:rPr>
              <a:t>futuras generaciones de satisfacer </a:t>
            </a:r>
          </a:p>
          <a:p>
            <a:pPr algn="r"/>
            <a:r>
              <a:rPr lang="es-MX" sz="3600" dirty="0" smtClean="0">
                <a:solidFill>
                  <a:schemeClr val="bg1"/>
                </a:solidFill>
              </a:rPr>
              <a:t>sus propias necesidades.</a:t>
            </a:r>
            <a:endParaRPr lang="es-MX" sz="3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pic>
        <p:nvPicPr>
          <p:cNvPr id="953346" name="Picture 2" descr="Modelo de sustentabilida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85983" y="604454"/>
            <a:ext cx="8103038" cy="4886102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2569779" y="5565228"/>
            <a:ext cx="8150773" cy="2770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200" dirty="0" smtClean="0">
                <a:solidFill>
                  <a:schemeClr val="bg1"/>
                </a:solidFill>
              </a:rPr>
              <a:t>https://www.gestiopolis.com/modelo-de-sustentabilidad-para-el-desarrollo-sostenible/</a:t>
            </a:r>
            <a:endParaRPr lang="es-MX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676400" y="918681"/>
            <a:ext cx="9816662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Administración </a:t>
            </a:r>
          </a:p>
          <a:p>
            <a:pPr algn="ctr"/>
            <a:r>
              <a:rPr lang="es-MX" sz="6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Sostenible o Sustentable</a:t>
            </a:r>
          </a:p>
          <a:p>
            <a:pPr algn="ctr"/>
            <a:endParaRPr lang="es-MX" b="1" u="sng" dirty="0" smtClean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  <a:p>
            <a:pPr algn="r"/>
            <a:r>
              <a:rPr lang="es-MX" sz="3600" dirty="0" smtClean="0">
                <a:solidFill>
                  <a:schemeClr val="bg1"/>
                </a:solidFill>
              </a:rPr>
              <a:t>Toma sus decisiones basado en la </a:t>
            </a:r>
            <a:r>
              <a:rPr lang="es-MX" sz="3600" b="1" u="sng" dirty="0" smtClean="0">
                <a:solidFill>
                  <a:schemeClr val="bg1"/>
                </a:solidFill>
              </a:rPr>
              <a:t>ética</a:t>
            </a:r>
            <a:r>
              <a:rPr lang="es-MX" sz="3600" dirty="0" smtClean="0">
                <a:solidFill>
                  <a:schemeClr val="bg1"/>
                </a:solidFill>
              </a:rPr>
              <a:t> de lo que es correcto e incorrecto para la siguiente generación.</a:t>
            </a:r>
            <a:endParaRPr lang="es-MX" sz="3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502980" y="477247"/>
            <a:ext cx="981666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Administración </a:t>
            </a:r>
          </a:p>
          <a:p>
            <a:pPr algn="ctr"/>
            <a:r>
              <a:rPr lang="es-MX" sz="6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Sostenible o Sustentable</a:t>
            </a:r>
          </a:p>
          <a:p>
            <a:pPr algn="ctr"/>
            <a:endParaRPr lang="es-MX" b="1" u="sng" dirty="0" smtClean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  <a:p>
            <a:pPr algn="r"/>
            <a:r>
              <a:rPr lang="es-MX" sz="3600" dirty="0" smtClean="0">
                <a:solidFill>
                  <a:schemeClr val="bg1"/>
                </a:solidFill>
              </a:rPr>
              <a:t>Define qué es correcto e incorrecto.</a:t>
            </a:r>
          </a:p>
          <a:p>
            <a:pPr algn="r"/>
            <a:r>
              <a:rPr lang="es-MX" sz="3600" dirty="0" smtClean="0">
                <a:solidFill>
                  <a:schemeClr val="bg1"/>
                </a:solidFill>
              </a:rPr>
              <a:t>Le asigna un valor o prioridad.</a:t>
            </a:r>
          </a:p>
          <a:p>
            <a:pPr algn="r"/>
            <a:r>
              <a:rPr lang="es-MX" sz="3600" dirty="0" smtClean="0">
                <a:solidFill>
                  <a:schemeClr val="bg1"/>
                </a:solidFill>
              </a:rPr>
              <a:t>Toma una decisión.</a:t>
            </a:r>
          </a:p>
          <a:p>
            <a:pPr algn="r"/>
            <a:r>
              <a:rPr lang="es-MX" sz="3600" dirty="0" smtClean="0">
                <a:solidFill>
                  <a:schemeClr val="bg1"/>
                </a:solidFill>
              </a:rPr>
              <a:t>Se compromete a cumplirla.</a:t>
            </a:r>
          </a:p>
          <a:p>
            <a:pPr algn="r"/>
            <a:r>
              <a:rPr lang="es-MX" sz="3600" dirty="0" smtClean="0">
                <a:solidFill>
                  <a:schemeClr val="bg1"/>
                </a:solidFill>
              </a:rPr>
              <a:t>Crea </a:t>
            </a:r>
            <a:r>
              <a:rPr lang="es-MX" sz="3600" b="1" u="sng" dirty="0" smtClean="0">
                <a:solidFill>
                  <a:schemeClr val="bg1"/>
                </a:solidFill>
              </a:rPr>
              <a:t>sostenibilidad</a:t>
            </a:r>
            <a:r>
              <a:rPr lang="es-MX" sz="3600" b="1" dirty="0" smtClean="0">
                <a:solidFill>
                  <a:schemeClr val="bg1"/>
                </a:solidFill>
              </a:rPr>
              <a:t> o </a:t>
            </a:r>
            <a:r>
              <a:rPr lang="es-MX" sz="3600" b="1" u="sng" dirty="0" smtClean="0">
                <a:solidFill>
                  <a:schemeClr val="bg1"/>
                </a:solidFill>
              </a:rPr>
              <a:t>sustentabilidad</a:t>
            </a:r>
            <a:r>
              <a:rPr lang="es-MX" sz="3600" dirty="0" smtClean="0">
                <a:solidFill>
                  <a:schemeClr val="bg1"/>
                </a:solidFill>
              </a:rPr>
              <a:t>.</a:t>
            </a:r>
            <a:endParaRPr lang="es-MX" sz="3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534511" y="1076336"/>
            <a:ext cx="981666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Administración Sostenible</a:t>
            </a:r>
          </a:p>
          <a:p>
            <a:pPr algn="ctr"/>
            <a:endParaRPr lang="es-MX" b="1" u="sng" dirty="0" smtClean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  <a:p>
            <a:pPr algn="r"/>
            <a:r>
              <a:rPr lang="es-MX" sz="3600" b="1" dirty="0" smtClean="0">
                <a:solidFill>
                  <a:srgbClr val="FF0000"/>
                </a:solidFill>
              </a:rPr>
              <a:t>Define qué es correcto e incorrecto.</a:t>
            </a:r>
          </a:p>
          <a:p>
            <a:pPr algn="r"/>
            <a:r>
              <a:rPr lang="es-MX" sz="3600" dirty="0" smtClean="0">
                <a:solidFill>
                  <a:schemeClr val="bg1"/>
                </a:solidFill>
              </a:rPr>
              <a:t>Le asigna un valor o prioridad.</a:t>
            </a:r>
          </a:p>
          <a:p>
            <a:pPr algn="r"/>
            <a:r>
              <a:rPr lang="es-MX" sz="3600" dirty="0" smtClean="0">
                <a:solidFill>
                  <a:schemeClr val="bg1"/>
                </a:solidFill>
              </a:rPr>
              <a:t>Toma una decisión.</a:t>
            </a:r>
          </a:p>
          <a:p>
            <a:pPr algn="r"/>
            <a:r>
              <a:rPr lang="es-MX" sz="3600" dirty="0" smtClean="0">
                <a:solidFill>
                  <a:schemeClr val="bg1"/>
                </a:solidFill>
              </a:rPr>
              <a:t>Se compromete a cumplirla.</a:t>
            </a:r>
          </a:p>
          <a:p>
            <a:pPr algn="r"/>
            <a:r>
              <a:rPr lang="es-MX" sz="3600" dirty="0" smtClean="0">
                <a:solidFill>
                  <a:schemeClr val="bg1"/>
                </a:solidFill>
              </a:rPr>
              <a:t>Crea </a:t>
            </a:r>
            <a:r>
              <a:rPr lang="es-MX" sz="3600" b="1" u="sng" dirty="0" smtClean="0">
                <a:solidFill>
                  <a:schemeClr val="bg1"/>
                </a:solidFill>
              </a:rPr>
              <a:t>sostenibilidad</a:t>
            </a:r>
            <a:r>
              <a:rPr lang="es-MX" sz="3600" b="1" dirty="0" smtClean="0">
                <a:solidFill>
                  <a:schemeClr val="bg1"/>
                </a:solidFill>
              </a:rPr>
              <a:t> o </a:t>
            </a:r>
            <a:r>
              <a:rPr lang="es-MX" sz="3600" b="1" u="sng" dirty="0" smtClean="0">
                <a:solidFill>
                  <a:schemeClr val="bg1"/>
                </a:solidFill>
              </a:rPr>
              <a:t>sustentabilidad</a:t>
            </a:r>
            <a:r>
              <a:rPr lang="es-MX" sz="3600" dirty="0" smtClean="0">
                <a:solidFill>
                  <a:schemeClr val="bg1"/>
                </a:solidFill>
              </a:rPr>
              <a:t>.</a:t>
            </a:r>
            <a:endParaRPr lang="es-MX" sz="3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-189188" y="335358"/>
            <a:ext cx="7126015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Administración</a:t>
            </a:r>
          </a:p>
          <a:p>
            <a:pPr lvl="2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Planeación</a:t>
            </a:r>
          </a:p>
          <a:p>
            <a:pPr lvl="2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Organización</a:t>
            </a:r>
          </a:p>
          <a:p>
            <a:pPr lvl="2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Recursos</a:t>
            </a:r>
          </a:p>
          <a:p>
            <a:pPr lvl="2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Dirección</a:t>
            </a:r>
          </a:p>
          <a:p>
            <a:pPr lvl="2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Evaluación</a:t>
            </a:r>
          </a:p>
          <a:p>
            <a:pPr algn="ctr"/>
            <a:endParaRPr lang="es-MX" sz="60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4 Cerrar llave"/>
          <p:cNvSpPr/>
          <p:nvPr/>
        </p:nvSpPr>
        <p:spPr>
          <a:xfrm>
            <a:off x="6085490" y="788276"/>
            <a:ext cx="819807" cy="5344511"/>
          </a:xfrm>
          <a:prstGeom prst="rightBrace">
            <a:avLst/>
          </a:prstGeom>
          <a:ln w="635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CuadroTexto"/>
          <p:cNvSpPr txBox="1"/>
          <p:nvPr/>
        </p:nvSpPr>
        <p:spPr>
          <a:xfrm>
            <a:off x="7236374" y="471993"/>
            <a:ext cx="4414344" cy="2862322"/>
          </a:xfrm>
          <a:prstGeom prst="rect">
            <a:avLst/>
          </a:prstGeom>
          <a:noFill/>
          <a:ln w="2540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Competitivos</a:t>
            </a:r>
          </a:p>
          <a:p>
            <a:pPr algn="ctr"/>
            <a:r>
              <a:rPr lang="es-MX" sz="6000" dirty="0" smtClean="0">
                <a:solidFill>
                  <a:srgbClr val="FF0000"/>
                </a:solidFill>
                <a:latin typeface="Broadway" pitchFamily="82" charset="0"/>
                <a:cs typeface="Calibri" pitchFamily="34" charset="0"/>
              </a:rPr>
              <a:t>Perdieron valores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94138" y="193467"/>
            <a:ext cx="1116198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6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lgerian" pitchFamily="82" charset="0"/>
                <a:cs typeface="Calibri" pitchFamily="34" charset="0"/>
              </a:rPr>
              <a:t>Hospital </a:t>
            </a:r>
            <a:r>
              <a:rPr lang="es-MX" sz="96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iller" pitchFamily="82" charset="0"/>
                <a:cs typeface="Calibri" pitchFamily="34" charset="0"/>
              </a:rPr>
              <a:t>Avión</a:t>
            </a:r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MX" sz="96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Bahnschrift" pitchFamily="34" charset="0"/>
                <a:cs typeface="Calibri" pitchFamily="34" charset="0"/>
              </a:rPr>
              <a:t>Restaurante</a:t>
            </a:r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MX" sz="96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Bauhaus 93" pitchFamily="82" charset="0"/>
                <a:cs typeface="Calibri" pitchFamily="34" charset="0"/>
              </a:rPr>
              <a:t>Puente</a:t>
            </a:r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MX" sz="96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Baskerville Old Face" pitchFamily="18" charset="0"/>
                <a:cs typeface="Calibri" pitchFamily="34" charset="0"/>
              </a:rPr>
              <a:t>Escuela</a:t>
            </a:r>
            <a:r>
              <a:rPr lang="es-MX" sz="96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MX" sz="96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Broadway" pitchFamily="82" charset="0"/>
                <a:cs typeface="Calibri" pitchFamily="34" charset="0"/>
              </a:rPr>
              <a:t>Farmacia</a:t>
            </a:r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Tienda </a:t>
            </a:r>
            <a:r>
              <a:rPr lang="es-MX" sz="96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Old English Text MT" pitchFamily="66" charset="0"/>
                <a:cs typeface="Calibri" pitchFamily="34" charset="0"/>
              </a:rPr>
              <a:t>Mercado</a:t>
            </a:r>
            <a:r>
              <a:rPr lang="es-MX" sz="96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s-MX" sz="9600" dirty="0" smtClean="0">
              <a:solidFill>
                <a:schemeClr val="accent2">
                  <a:lumMod val="40000"/>
                  <a:lumOff val="60000"/>
                </a:schemeClr>
              </a:solidFill>
              <a:latin typeface="Brush Script MT" pitchFamily="66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-189188" y="335358"/>
            <a:ext cx="7126015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Administración</a:t>
            </a:r>
          </a:p>
          <a:p>
            <a:pPr lvl="2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Planeación</a:t>
            </a:r>
          </a:p>
          <a:p>
            <a:pPr lvl="2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Organización</a:t>
            </a:r>
          </a:p>
          <a:p>
            <a:pPr lvl="2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Recursos</a:t>
            </a:r>
          </a:p>
          <a:p>
            <a:pPr lvl="2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Dirección</a:t>
            </a:r>
          </a:p>
          <a:p>
            <a:pPr lvl="2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Evaluación</a:t>
            </a:r>
          </a:p>
          <a:p>
            <a:pPr algn="ctr"/>
            <a:endParaRPr lang="es-MX" sz="60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4 Cerrar llave"/>
          <p:cNvSpPr/>
          <p:nvPr/>
        </p:nvSpPr>
        <p:spPr>
          <a:xfrm>
            <a:off x="6085490" y="788276"/>
            <a:ext cx="819807" cy="5344511"/>
          </a:xfrm>
          <a:prstGeom prst="rightBrace">
            <a:avLst/>
          </a:prstGeom>
          <a:ln w="635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CuadroTexto"/>
          <p:cNvSpPr txBox="1"/>
          <p:nvPr/>
        </p:nvSpPr>
        <p:spPr>
          <a:xfrm>
            <a:off x="7341478" y="2797498"/>
            <a:ext cx="4414344" cy="1015663"/>
          </a:xfrm>
          <a:prstGeom prst="rect">
            <a:avLst/>
          </a:prstGeom>
          <a:noFill/>
          <a:ln w="2540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IGLESIA</a:t>
            </a:r>
            <a:endParaRPr lang="es-MX" sz="6000" dirty="0" smtClean="0">
              <a:solidFill>
                <a:srgbClr val="FF0000"/>
              </a:solidFill>
              <a:latin typeface="Broadway" pitchFamily="82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12 Reflexiones Teológicas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1 Administración Sostenible</a:t>
            </a: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534511" y="1076336"/>
            <a:ext cx="981666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Administración Sostenible</a:t>
            </a:r>
          </a:p>
          <a:p>
            <a:pPr algn="ctr"/>
            <a:endParaRPr lang="es-MX" b="1" u="sng" dirty="0" smtClean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  <a:p>
            <a:pPr algn="r"/>
            <a:r>
              <a:rPr lang="es-MX" sz="3600" b="1" dirty="0" smtClean="0">
                <a:solidFill>
                  <a:srgbClr val="FF0000"/>
                </a:solidFill>
              </a:rPr>
              <a:t>Define qué es correcto e incorrecto.</a:t>
            </a:r>
          </a:p>
          <a:p>
            <a:pPr algn="r"/>
            <a:r>
              <a:rPr lang="es-MX" sz="3600" dirty="0" smtClean="0">
                <a:solidFill>
                  <a:schemeClr val="bg1"/>
                </a:solidFill>
              </a:rPr>
              <a:t>Le asigna un valor o prioridad.</a:t>
            </a:r>
          </a:p>
          <a:p>
            <a:pPr algn="r"/>
            <a:r>
              <a:rPr lang="es-MX" sz="3600" dirty="0" smtClean="0">
                <a:solidFill>
                  <a:schemeClr val="bg1"/>
                </a:solidFill>
              </a:rPr>
              <a:t>Toma una decisión.</a:t>
            </a:r>
          </a:p>
          <a:p>
            <a:pPr algn="r"/>
            <a:r>
              <a:rPr lang="es-MX" sz="3600" dirty="0" smtClean="0">
                <a:solidFill>
                  <a:schemeClr val="bg1"/>
                </a:solidFill>
              </a:rPr>
              <a:t>Se compromete a cumplirla.</a:t>
            </a:r>
          </a:p>
          <a:p>
            <a:pPr algn="r"/>
            <a:r>
              <a:rPr lang="es-MX" sz="3600" dirty="0" smtClean="0">
                <a:solidFill>
                  <a:schemeClr val="bg1"/>
                </a:solidFill>
              </a:rPr>
              <a:t>Crea </a:t>
            </a:r>
            <a:r>
              <a:rPr lang="es-MX" sz="3600" b="1" u="sng" dirty="0" smtClean="0">
                <a:solidFill>
                  <a:schemeClr val="bg1"/>
                </a:solidFill>
              </a:rPr>
              <a:t>sostenibilidad</a:t>
            </a:r>
            <a:r>
              <a:rPr lang="es-MX" sz="3600" b="1" dirty="0" smtClean="0">
                <a:solidFill>
                  <a:schemeClr val="bg1"/>
                </a:solidFill>
              </a:rPr>
              <a:t> o </a:t>
            </a:r>
            <a:r>
              <a:rPr lang="es-MX" sz="3600" b="1" u="sng" dirty="0" smtClean="0">
                <a:solidFill>
                  <a:schemeClr val="bg1"/>
                </a:solidFill>
              </a:rPr>
              <a:t>sustentabilidad</a:t>
            </a:r>
            <a:r>
              <a:rPr lang="es-MX" sz="3600" dirty="0" smtClean="0">
                <a:solidFill>
                  <a:schemeClr val="bg1"/>
                </a:solidFill>
              </a:rPr>
              <a:t>.</a:t>
            </a:r>
            <a:endParaRPr lang="es-MX" sz="3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4 Flecha derecha"/>
          <p:cNvSpPr/>
          <p:nvPr/>
        </p:nvSpPr>
        <p:spPr>
          <a:xfrm>
            <a:off x="299546" y="1450426"/>
            <a:ext cx="2916620" cy="2490953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 smtClean="0"/>
              <a:t>IGLESIA</a:t>
            </a:r>
            <a:endParaRPr lang="es-MX" sz="32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534511" y="1076336"/>
            <a:ext cx="981666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Administración Sostenible</a:t>
            </a:r>
          </a:p>
          <a:p>
            <a:pPr algn="ctr"/>
            <a:endParaRPr lang="es-MX" b="1" u="sng" dirty="0" smtClean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  <a:p>
            <a:pPr algn="r"/>
            <a:r>
              <a:rPr lang="es-MX" sz="3600" b="1" dirty="0" smtClean="0">
                <a:solidFill>
                  <a:srgbClr val="FF0000"/>
                </a:solidFill>
              </a:rPr>
              <a:t>Define qué es correcto e incorrecto.</a:t>
            </a:r>
          </a:p>
          <a:p>
            <a:pPr algn="r"/>
            <a:r>
              <a:rPr lang="es-MX" sz="3600" dirty="0" smtClean="0">
                <a:solidFill>
                  <a:schemeClr val="bg1"/>
                </a:solidFill>
              </a:rPr>
              <a:t>Le asigna un valor o prioridad.</a:t>
            </a:r>
          </a:p>
          <a:p>
            <a:pPr algn="r"/>
            <a:r>
              <a:rPr lang="es-MX" sz="3600" dirty="0" smtClean="0">
                <a:solidFill>
                  <a:schemeClr val="bg1"/>
                </a:solidFill>
              </a:rPr>
              <a:t>Toma una decisión.</a:t>
            </a:r>
          </a:p>
          <a:p>
            <a:pPr algn="r"/>
            <a:r>
              <a:rPr lang="es-MX" sz="3600" dirty="0" smtClean="0">
                <a:solidFill>
                  <a:schemeClr val="bg1"/>
                </a:solidFill>
              </a:rPr>
              <a:t>Se compromete a cumplirla.</a:t>
            </a:r>
          </a:p>
          <a:p>
            <a:pPr algn="r"/>
            <a:r>
              <a:rPr lang="es-MX" sz="3600" dirty="0" smtClean="0">
                <a:solidFill>
                  <a:schemeClr val="bg1"/>
                </a:solidFill>
              </a:rPr>
              <a:t>Crea </a:t>
            </a:r>
            <a:r>
              <a:rPr lang="es-MX" sz="3600" b="1" u="sng" dirty="0" smtClean="0">
                <a:solidFill>
                  <a:schemeClr val="bg1"/>
                </a:solidFill>
              </a:rPr>
              <a:t>sostenibilidad</a:t>
            </a:r>
            <a:r>
              <a:rPr lang="es-MX" sz="3600" b="1" dirty="0" smtClean="0">
                <a:solidFill>
                  <a:schemeClr val="bg1"/>
                </a:solidFill>
              </a:rPr>
              <a:t> o </a:t>
            </a:r>
            <a:r>
              <a:rPr lang="es-MX" sz="3600" b="1" u="sng" dirty="0" smtClean="0">
                <a:solidFill>
                  <a:schemeClr val="bg1"/>
                </a:solidFill>
              </a:rPr>
              <a:t>sustentabilidad</a:t>
            </a:r>
            <a:r>
              <a:rPr lang="es-MX" sz="3600" dirty="0" smtClean="0">
                <a:solidFill>
                  <a:schemeClr val="bg1"/>
                </a:solidFill>
              </a:rPr>
              <a:t>.</a:t>
            </a:r>
            <a:endParaRPr lang="es-MX" sz="3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4 Flecha derecha"/>
          <p:cNvSpPr/>
          <p:nvPr/>
        </p:nvSpPr>
        <p:spPr>
          <a:xfrm>
            <a:off x="299546" y="1450426"/>
            <a:ext cx="2916620" cy="2490953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 smtClean="0"/>
              <a:t>IGLESIA</a:t>
            </a:r>
            <a:endParaRPr lang="es-MX" sz="3200" b="1" dirty="0"/>
          </a:p>
        </p:txBody>
      </p:sp>
      <p:sp>
        <p:nvSpPr>
          <p:cNvPr id="6" name="5 Flecha derecha"/>
          <p:cNvSpPr/>
          <p:nvPr/>
        </p:nvSpPr>
        <p:spPr>
          <a:xfrm rot="20192463">
            <a:off x="1587063" y="2737943"/>
            <a:ext cx="2916620" cy="2490953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 smtClean="0"/>
              <a:t>IGLESIA</a:t>
            </a:r>
            <a:endParaRPr lang="es-MX" sz="3200" b="1" dirty="0"/>
          </a:p>
        </p:txBody>
      </p:sp>
      <p:sp>
        <p:nvSpPr>
          <p:cNvPr id="7" name="6 Flecha derecha"/>
          <p:cNvSpPr/>
          <p:nvPr/>
        </p:nvSpPr>
        <p:spPr>
          <a:xfrm rot="19638964">
            <a:off x="4041229" y="3410605"/>
            <a:ext cx="2916620" cy="2490953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 smtClean="0"/>
              <a:t>IGLESIA</a:t>
            </a:r>
            <a:endParaRPr lang="es-MX" sz="32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pic>
        <p:nvPicPr>
          <p:cNvPr id="924674" name="Picture 2" descr="Imagen relacionad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86237" y="599198"/>
            <a:ext cx="4390204" cy="5233123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303284" y="363915"/>
            <a:ext cx="10888716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El deber del siervo</a:t>
            </a:r>
          </a:p>
          <a:p>
            <a:endParaRPr lang="es-MX" sz="10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3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Si alguno de ustedes tiene un siervo que ara o apacienta el ganado, ¿acaso cuando él vuelve del campo le dice: “Pasa y siéntate a la mesa”? 8 ¡No! Más bien, le dice: “Prepárame la cena, y arréglate la ropa para servirme mientras yo como y bebo. Después podrás comer y beber tú.” ¿Y acaso se le agradece al siervo el hacer lo que se le ordena? Así también ustedes, cuando hayan hecho todo lo que se les ha ordenado, digan: “Somos siervos inútiles, no hemos hecho más que cumplir con nuestro deber.”</a:t>
            </a:r>
          </a:p>
          <a:p>
            <a:r>
              <a:rPr lang="es-MX" sz="3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						Lucas 17:7-10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734207" y="1719750"/>
            <a:ext cx="983768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Trabajo arduo </a:t>
            </a:r>
          </a:p>
          <a:p>
            <a:pPr algn="ctr"/>
            <a:r>
              <a:rPr lang="es-MX" sz="9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pero Necesario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4455" y="630637"/>
            <a:ext cx="8435866" cy="3957130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34</a:t>
            </a: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475217" y="2517236"/>
            <a:ext cx="7409819" cy="112658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marL="514350" lvl="0" indent="-514350">
              <a:spcBef>
                <a:spcPct val="0"/>
              </a:spcBef>
            </a:pP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1. Describir 5 ó más convicciones que ahora tengo sobre la tarea de administrar mi ministerio.</a:t>
            </a: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506716" y="366889"/>
            <a:ext cx="7126015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Administración</a:t>
            </a:r>
          </a:p>
          <a:p>
            <a:pPr lvl="2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Planeación</a:t>
            </a:r>
          </a:p>
          <a:p>
            <a:pPr lvl="2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Organización</a:t>
            </a:r>
          </a:p>
          <a:p>
            <a:pPr lvl="2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Recursos</a:t>
            </a:r>
          </a:p>
          <a:p>
            <a:pPr lvl="2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Dirección</a:t>
            </a:r>
          </a:p>
          <a:p>
            <a:pPr lvl="2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Evaluación</a:t>
            </a:r>
          </a:p>
          <a:p>
            <a:pPr algn="ctr"/>
            <a:endParaRPr lang="es-MX" sz="60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9010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" y="0"/>
            <a:ext cx="12192001" cy="6834352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-189188" y="335358"/>
            <a:ext cx="7126015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Administración</a:t>
            </a:r>
          </a:p>
          <a:p>
            <a:pPr lvl="2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Planeación</a:t>
            </a:r>
          </a:p>
          <a:p>
            <a:pPr lvl="2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Organización</a:t>
            </a:r>
          </a:p>
          <a:p>
            <a:pPr lvl="2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Recursos</a:t>
            </a:r>
          </a:p>
          <a:p>
            <a:pPr lvl="2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Dirección</a:t>
            </a:r>
          </a:p>
          <a:p>
            <a:pPr lvl="2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Evaluación</a:t>
            </a:r>
          </a:p>
          <a:p>
            <a:pPr algn="ctr"/>
            <a:endParaRPr lang="es-MX" sz="60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4 Cerrar llave"/>
          <p:cNvSpPr/>
          <p:nvPr/>
        </p:nvSpPr>
        <p:spPr>
          <a:xfrm>
            <a:off x="6290441" y="1072055"/>
            <a:ext cx="819807" cy="5344511"/>
          </a:xfrm>
          <a:prstGeom prst="rightBrace">
            <a:avLst/>
          </a:prstGeom>
          <a:ln w="635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CuadroTexto"/>
          <p:cNvSpPr txBox="1"/>
          <p:nvPr/>
        </p:nvSpPr>
        <p:spPr>
          <a:xfrm>
            <a:off x="7782910" y="2379621"/>
            <a:ext cx="348943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Ámbitos Seculares</a:t>
            </a:r>
          </a:p>
          <a:p>
            <a:pPr algn="ctr"/>
            <a:endParaRPr lang="es-MX" sz="60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-189188" y="335358"/>
            <a:ext cx="7126015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Administración</a:t>
            </a:r>
          </a:p>
          <a:p>
            <a:pPr lvl="2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Planeación</a:t>
            </a:r>
          </a:p>
          <a:p>
            <a:pPr lvl="2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Organización</a:t>
            </a:r>
          </a:p>
          <a:p>
            <a:pPr lvl="2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Recursos</a:t>
            </a:r>
          </a:p>
          <a:p>
            <a:pPr lvl="2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Dirección</a:t>
            </a:r>
          </a:p>
          <a:p>
            <a:pPr lvl="2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Evaluación</a:t>
            </a:r>
          </a:p>
          <a:p>
            <a:pPr algn="ctr"/>
            <a:endParaRPr lang="es-MX" sz="60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4 Cerrar llave"/>
          <p:cNvSpPr/>
          <p:nvPr/>
        </p:nvSpPr>
        <p:spPr>
          <a:xfrm>
            <a:off x="6290441" y="1072055"/>
            <a:ext cx="819807" cy="5344511"/>
          </a:xfrm>
          <a:prstGeom prst="rightBrace">
            <a:avLst/>
          </a:prstGeom>
          <a:ln w="635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CuadroTexto"/>
          <p:cNvSpPr txBox="1"/>
          <p:nvPr/>
        </p:nvSpPr>
        <p:spPr>
          <a:xfrm>
            <a:off x="7252139" y="2379621"/>
            <a:ext cx="44143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Competitivos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94138" y="193467"/>
            <a:ext cx="1116198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6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lgerian" pitchFamily="82" charset="0"/>
                <a:cs typeface="Calibri" pitchFamily="34" charset="0"/>
              </a:rPr>
              <a:t>Doctor </a:t>
            </a:r>
            <a:r>
              <a:rPr lang="es-MX" sz="96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iller" pitchFamily="82" charset="0"/>
                <a:cs typeface="Calibri" pitchFamily="34" charset="0"/>
              </a:rPr>
              <a:t>Piloto </a:t>
            </a:r>
            <a:r>
              <a:rPr lang="es-MX" sz="96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Bahnschrift" pitchFamily="34" charset="0"/>
                <a:cs typeface="Calibri" pitchFamily="34" charset="0"/>
              </a:rPr>
              <a:t>Cocinero </a:t>
            </a:r>
            <a:r>
              <a:rPr lang="es-MX" sz="96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Bauhaus 93" pitchFamily="82" charset="0"/>
                <a:cs typeface="Calibri" pitchFamily="34" charset="0"/>
              </a:rPr>
              <a:t>Ingeniero </a:t>
            </a:r>
            <a:r>
              <a:rPr lang="es-MX" sz="96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Baskerville Old Face" pitchFamily="18" charset="0"/>
                <a:cs typeface="Calibri" pitchFamily="34" charset="0"/>
              </a:rPr>
              <a:t>Maestro </a:t>
            </a:r>
            <a:r>
              <a:rPr lang="es-MX" sz="96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Broadway" pitchFamily="82" charset="0"/>
                <a:cs typeface="Calibri" pitchFamily="34" charset="0"/>
              </a:rPr>
              <a:t>Químico </a:t>
            </a:r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Contador </a:t>
            </a:r>
            <a:r>
              <a:rPr lang="es-MX" sz="96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Old English Text MT" pitchFamily="66" charset="0"/>
                <a:cs typeface="Calibri" pitchFamily="34" charset="0"/>
              </a:rPr>
              <a:t>Campesino</a:t>
            </a:r>
            <a:endParaRPr lang="es-MX" sz="9600" dirty="0" smtClean="0">
              <a:solidFill>
                <a:schemeClr val="accent2">
                  <a:lumMod val="40000"/>
                  <a:lumOff val="60000"/>
                </a:schemeClr>
              </a:solidFill>
              <a:latin typeface="Brush Script MT" pitchFamily="66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-189188" y="335358"/>
            <a:ext cx="7126015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Administración</a:t>
            </a:r>
          </a:p>
          <a:p>
            <a:pPr lvl="2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Planeación</a:t>
            </a:r>
          </a:p>
          <a:p>
            <a:pPr lvl="2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Organización</a:t>
            </a:r>
          </a:p>
          <a:p>
            <a:pPr lvl="2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Recursos</a:t>
            </a:r>
          </a:p>
          <a:p>
            <a:pPr lvl="2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Dirección</a:t>
            </a:r>
          </a:p>
          <a:p>
            <a:pPr lvl="2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Evaluación</a:t>
            </a:r>
          </a:p>
          <a:p>
            <a:pPr algn="ctr"/>
            <a:endParaRPr lang="es-MX" sz="60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4 Cerrar llave"/>
          <p:cNvSpPr/>
          <p:nvPr/>
        </p:nvSpPr>
        <p:spPr>
          <a:xfrm>
            <a:off x="6085490" y="788276"/>
            <a:ext cx="819807" cy="5344511"/>
          </a:xfrm>
          <a:prstGeom prst="rightBrace">
            <a:avLst/>
          </a:prstGeom>
          <a:ln w="635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CuadroTexto"/>
          <p:cNvSpPr txBox="1"/>
          <p:nvPr/>
        </p:nvSpPr>
        <p:spPr>
          <a:xfrm>
            <a:off x="7252139" y="2379621"/>
            <a:ext cx="441434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Competitivos</a:t>
            </a:r>
          </a:p>
          <a:p>
            <a:pPr algn="ctr"/>
            <a:r>
              <a:rPr lang="es-MX" sz="6000" dirty="0" smtClean="0">
                <a:solidFill>
                  <a:srgbClr val="FF0000"/>
                </a:solidFill>
                <a:latin typeface="Broadway" pitchFamily="82" charset="0"/>
                <a:cs typeface="Calibri" pitchFamily="34" charset="0"/>
              </a:rPr>
              <a:t>Perdieron valores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804042" y="1927675"/>
            <a:ext cx="1111468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Administración</a:t>
            </a:r>
          </a:p>
          <a:p>
            <a:pPr algn="ctr"/>
            <a:r>
              <a:rPr lang="es-MX" sz="66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Sin recursos para administrar</a:t>
            </a:r>
            <a:endParaRPr lang="es-MX" sz="60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797</Words>
  <Application>Microsoft Office PowerPoint</Application>
  <PresentationFormat>Personalizado</PresentationFormat>
  <Paragraphs>203</Paragraphs>
  <Slides>25</Slides>
  <Notes>23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6" baseType="lpstr">
      <vt:lpstr>Whirligig design template</vt:lpstr>
      <vt:lpstr>34</vt:lpstr>
      <vt:lpstr>U. 12 Reflexiones Teológicas L. 1 Administración Sostenible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   Tarea  No.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2018-02-20T21:03:16Z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