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media/image1.jpeg" ContentType="image/jpeg"/>
  <Override PartName="/ppt/theme/theme2.xml" ContentType="application/vnd.openxmlformats-officedocument.theme+xml"/>
  <Override PartName="/ppt/media/image2.jpeg" ContentType="image/jpeg"/>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Shape 152"/>
          <p:cNvSpPr/>
          <p:nvPr>
            <p:ph type="sldImg"/>
          </p:nvPr>
        </p:nvSpPr>
        <p:spPr>
          <a:xfrm>
            <a:off x="1143000" y="685800"/>
            <a:ext cx="4572000" cy="3429000"/>
          </a:xfrm>
          <a:prstGeom prst="rect">
            <a:avLst/>
          </a:prstGeom>
        </p:spPr>
        <p:txBody>
          <a:bodyPr/>
          <a:lstStyle/>
          <a:p>
            <a:pPr/>
          </a:p>
        </p:txBody>
      </p:sp>
      <p:sp>
        <p:nvSpPr>
          <p:cNvPr id="153" name="Shape 153"/>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5.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1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ClrTx/>
              <a:buSzTx/>
              <a:buNone/>
              <a:defRPr i="1" sz="2400"/>
            </a:lvl1pPr>
          </a:lstStyle>
          <a:p>
            <a:pPr/>
            <a:r>
              <a:t>–Johnny Appleseed</a:t>
            </a:r>
          </a:p>
        </p:txBody>
      </p:sp>
      <p:sp>
        <p:nvSpPr>
          <p:cNvPr id="94" name="“Type a quote here.”"/>
          <p:cNvSpPr txBox="1"/>
          <p:nvPr>
            <p:ph type="body" sz="quarter" idx="14"/>
          </p:nvPr>
        </p:nvSpPr>
        <p:spPr>
          <a:xfrm>
            <a:off x="1270000" y="4308599"/>
            <a:ext cx="10464800" cy="609776"/>
          </a:xfrm>
          <a:prstGeom prst="rect">
            <a:avLst/>
          </a:prstGeom>
        </p:spPr>
        <p:txBody>
          <a:bodyPr>
            <a:spAutoFit/>
          </a:bodyPr>
          <a:lstStyle>
            <a:lvl1pPr marL="0" indent="0" algn="ctr">
              <a:spcBef>
                <a:spcPts val="0"/>
              </a:spcBef>
              <a:buClrTx/>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7" name="Title Text"/>
          <p:cNvSpPr txBox="1"/>
          <p:nvPr>
            <p:ph type="title"/>
          </p:nvPr>
        </p:nvSpPr>
        <p:spPr>
          <a:xfrm>
            <a:off x="1270000" y="2616200"/>
            <a:ext cx="10464800" cy="2540000"/>
          </a:xfrm>
          <a:prstGeom prst="rect">
            <a:avLst/>
          </a:prstGeom>
        </p:spPr>
        <p:txBody>
          <a:bodyPr anchor="b"/>
          <a:lstStyle>
            <a:lvl1pPr defTabSz="457200">
              <a:defRPr sz="7200">
                <a:latin typeface="Chalkduster"/>
                <a:ea typeface="Chalkduster"/>
                <a:cs typeface="Chalkduster"/>
                <a:sym typeface="Chalkduster"/>
              </a:defRPr>
            </a:lvl1pPr>
          </a:lstStyle>
          <a:p>
            <a:pPr/>
            <a:r>
              <a:t>Title Text</a:t>
            </a:r>
          </a:p>
        </p:txBody>
      </p:sp>
      <p:sp>
        <p:nvSpPr>
          <p:cNvPr id="118" name="Body Level One…"/>
          <p:cNvSpPr txBox="1"/>
          <p:nvPr>
            <p:ph type="body" sz="quarter" idx="1"/>
          </p:nvPr>
        </p:nvSpPr>
        <p:spPr>
          <a:xfrm>
            <a:off x="1270000" y="5207000"/>
            <a:ext cx="10464800" cy="1663700"/>
          </a:xfrm>
          <a:prstGeom prst="rect">
            <a:avLst/>
          </a:prstGeom>
        </p:spPr>
        <p:txBody>
          <a:bodyPr anchor="t"/>
          <a:lstStyle>
            <a:lvl1pPr marL="0" indent="0" algn="ctr" defTabSz="457200">
              <a:spcBef>
                <a:spcPts val="0"/>
              </a:spcBef>
              <a:buClrTx/>
              <a:buSzTx/>
              <a:buNone/>
              <a:defRPr sz="3600">
                <a:latin typeface="Chalkduster"/>
                <a:ea typeface="Chalkduster"/>
                <a:cs typeface="Chalkduster"/>
                <a:sym typeface="Chalkduster"/>
              </a:defRPr>
            </a:lvl1pPr>
            <a:lvl2pPr marL="0" indent="228600" algn="ctr" defTabSz="457200">
              <a:spcBef>
                <a:spcPts val="0"/>
              </a:spcBef>
              <a:buClrTx/>
              <a:buSzTx/>
              <a:buNone/>
              <a:defRPr sz="3600">
                <a:latin typeface="Chalkduster"/>
                <a:ea typeface="Chalkduster"/>
                <a:cs typeface="Chalkduster"/>
                <a:sym typeface="Chalkduster"/>
              </a:defRPr>
            </a:lvl2pPr>
            <a:lvl3pPr marL="0" indent="457200" algn="ctr" defTabSz="457200">
              <a:spcBef>
                <a:spcPts val="0"/>
              </a:spcBef>
              <a:buClrTx/>
              <a:buSzTx/>
              <a:buNone/>
              <a:defRPr sz="3600">
                <a:latin typeface="Chalkduster"/>
                <a:ea typeface="Chalkduster"/>
                <a:cs typeface="Chalkduster"/>
                <a:sym typeface="Chalkduster"/>
              </a:defRPr>
            </a:lvl3pPr>
            <a:lvl4pPr marL="0" indent="685800" algn="ctr" defTabSz="457200">
              <a:spcBef>
                <a:spcPts val="0"/>
              </a:spcBef>
              <a:buClrTx/>
              <a:buSzTx/>
              <a:buNone/>
              <a:defRPr sz="3600">
                <a:latin typeface="Chalkduster"/>
                <a:ea typeface="Chalkduster"/>
                <a:cs typeface="Chalkduster"/>
                <a:sym typeface="Chalkduster"/>
              </a:defRPr>
            </a:lvl4pPr>
            <a:lvl5pPr marL="0" indent="914400" algn="ctr" defTabSz="457200">
              <a:spcBef>
                <a:spcPts val="0"/>
              </a:spcBef>
              <a:buClrTx/>
              <a:buSzTx/>
              <a:buNone/>
              <a:defRPr sz="3600">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19"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26"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33" name="Image"/>
          <p:cNvSpPr/>
          <p:nvPr>
            <p:ph type="pic" sz="half" idx="13"/>
          </p:nvPr>
        </p:nvSpPr>
        <p:spPr>
          <a:xfrm>
            <a:off x="6972300" y="2984500"/>
            <a:ext cx="4747115" cy="6019800"/>
          </a:xfrm>
          <a:prstGeom prst="rect">
            <a:avLst/>
          </a:prstGeom>
          <a:ln w="9525">
            <a:round/>
          </a:ln>
        </p:spPr>
        <p:txBody>
          <a:bodyPr lIns="91439" tIns="45719" rIns="91439" bIns="45719" anchor="t">
            <a:noAutofit/>
          </a:bodyPr>
          <a:lstStyle/>
          <a:p>
            <a:pPr/>
          </a:p>
        </p:txBody>
      </p:sp>
      <p:sp>
        <p:nvSpPr>
          <p:cNvPr id="134" name="Title Text"/>
          <p:cNvSpPr txBox="1"/>
          <p:nvPr>
            <p:ph type="title"/>
          </p:nvPr>
        </p:nvSpPr>
        <p:spPr>
          <a:xfrm>
            <a:off x="1270000" y="203200"/>
            <a:ext cx="10464800" cy="2540000"/>
          </a:xfrm>
          <a:prstGeom prst="rect">
            <a:avLst/>
          </a:prstGeom>
        </p:spPr>
        <p:txBody>
          <a:bodyPr/>
          <a:lstStyle>
            <a:lvl1pPr defTabSz="457200">
              <a:defRPr sz="7200">
                <a:latin typeface="Chalkduster"/>
                <a:ea typeface="Chalkduster"/>
                <a:cs typeface="Chalkduster"/>
                <a:sym typeface="Chalkduster"/>
              </a:defRPr>
            </a:lvl1pPr>
          </a:lstStyle>
          <a:p>
            <a:pPr/>
            <a:r>
              <a:t>Title Text</a:t>
            </a:r>
          </a:p>
        </p:txBody>
      </p:sp>
      <p:sp>
        <p:nvSpPr>
          <p:cNvPr id="135" name="Body Level One…"/>
          <p:cNvSpPr txBox="1"/>
          <p:nvPr>
            <p:ph type="body" sz="half" idx="1"/>
          </p:nvPr>
        </p:nvSpPr>
        <p:spPr>
          <a:xfrm>
            <a:off x="1270000" y="2946400"/>
            <a:ext cx="5270500" cy="6096000"/>
          </a:xfrm>
          <a:prstGeom prst="rect">
            <a:avLst/>
          </a:prstGeom>
        </p:spPr>
        <p:txBody>
          <a:bodyPr/>
          <a:lstStyle>
            <a:lvl1pPr marL="482600" indent="-482600" defTabSz="457200">
              <a:spcBef>
                <a:spcPts val="3200"/>
              </a:spcBef>
              <a:buClrTx/>
              <a:buSzPct val="43000"/>
              <a:buBlip>
                <a:blip r:embed="rId3"/>
              </a:buBlip>
              <a:defRPr>
                <a:latin typeface="Chalkduster"/>
                <a:ea typeface="Chalkduster"/>
                <a:cs typeface="Chalkduster"/>
                <a:sym typeface="Chalkduster"/>
              </a:defRPr>
            </a:lvl1pPr>
            <a:lvl2pPr marL="965200" indent="-482600" defTabSz="457200">
              <a:spcBef>
                <a:spcPts val="3200"/>
              </a:spcBef>
              <a:buClrTx/>
              <a:buSzPct val="43000"/>
              <a:buBlip>
                <a:blip r:embed="rId3"/>
              </a:buBlip>
              <a:defRPr>
                <a:latin typeface="Chalkduster"/>
                <a:ea typeface="Chalkduster"/>
                <a:cs typeface="Chalkduster"/>
                <a:sym typeface="Chalkduster"/>
              </a:defRPr>
            </a:lvl2pPr>
            <a:lvl3pPr marL="1447800" indent="-482600" defTabSz="457200">
              <a:spcBef>
                <a:spcPts val="3200"/>
              </a:spcBef>
              <a:buClrTx/>
              <a:buSzPct val="43000"/>
              <a:buBlip>
                <a:blip r:embed="rId3"/>
              </a:buBlip>
              <a:defRPr>
                <a:latin typeface="Chalkduster"/>
                <a:ea typeface="Chalkduster"/>
                <a:cs typeface="Chalkduster"/>
                <a:sym typeface="Chalkduster"/>
              </a:defRPr>
            </a:lvl3pPr>
            <a:lvl4pPr marL="1930400" indent="-482600" defTabSz="457200">
              <a:spcBef>
                <a:spcPts val="3200"/>
              </a:spcBef>
              <a:buClrTx/>
              <a:buSzPct val="43000"/>
              <a:buBlip>
                <a:blip r:embed="rId3"/>
              </a:buBlip>
              <a:defRPr>
                <a:latin typeface="Chalkduster"/>
                <a:ea typeface="Chalkduster"/>
                <a:cs typeface="Chalkduster"/>
                <a:sym typeface="Chalkduster"/>
              </a:defRPr>
            </a:lvl4pPr>
            <a:lvl5pPr marL="2413000" indent="-482600" defTabSz="457200">
              <a:spcBef>
                <a:spcPts val="3200"/>
              </a:spcBef>
              <a:buClrTx/>
              <a:buSzPct val="43000"/>
              <a:buBlip>
                <a:blip r:embed="rId3"/>
              </a:buBlip>
              <a:defRPr>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36" name="Slide Number"/>
          <p:cNvSpPr txBox="1"/>
          <p:nvPr>
            <p:ph type="sldNum" sz="quarter" idx="2"/>
          </p:nvPr>
        </p:nvSpPr>
        <p:spPr>
          <a:xfrm>
            <a:off x="6256723" y="9197831"/>
            <a:ext cx="409839" cy="454170"/>
          </a:xfrm>
          <a:prstGeom prst="rect">
            <a:avLst/>
          </a:prstGeom>
        </p:spPr>
        <p:txBody>
          <a:bodyPr anchor="b"/>
          <a:lstStyle>
            <a:lvl1pPr algn="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type="tx" showMasterSp="1" showMasterPhAnim="1">
  <p:cSld name="Photo - 3 Up">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43" name="Image"/>
          <p:cNvSpPr/>
          <p:nvPr>
            <p:ph type="pic" sz="quarter" idx="13"/>
          </p:nvPr>
        </p:nvSpPr>
        <p:spPr>
          <a:xfrm>
            <a:off x="7273168" y="5018682"/>
            <a:ext cx="4927601" cy="3937001"/>
          </a:xfrm>
          <a:prstGeom prst="rect">
            <a:avLst/>
          </a:prstGeom>
          <a:ln w="9525">
            <a:round/>
          </a:ln>
        </p:spPr>
        <p:txBody>
          <a:bodyPr lIns="91439" tIns="45719" rIns="91439" bIns="45719" anchor="t">
            <a:noAutofit/>
          </a:bodyPr>
          <a:lstStyle/>
          <a:p>
            <a:pPr/>
          </a:p>
        </p:txBody>
      </p:sp>
      <p:sp>
        <p:nvSpPr>
          <p:cNvPr id="144" name="Image"/>
          <p:cNvSpPr/>
          <p:nvPr>
            <p:ph type="pic" sz="quarter" idx="14"/>
          </p:nvPr>
        </p:nvSpPr>
        <p:spPr>
          <a:xfrm rot="21600000">
            <a:off x="7269536" y="774699"/>
            <a:ext cx="4927601" cy="3937001"/>
          </a:xfrm>
          <a:prstGeom prst="rect">
            <a:avLst/>
          </a:prstGeom>
          <a:ln w="9525">
            <a:round/>
          </a:ln>
        </p:spPr>
        <p:txBody>
          <a:bodyPr lIns="91439" tIns="45719" rIns="91439" bIns="45719" anchor="t">
            <a:noAutofit/>
          </a:bodyPr>
          <a:lstStyle/>
          <a:p>
            <a:pPr/>
          </a:p>
        </p:txBody>
      </p:sp>
      <p:sp>
        <p:nvSpPr>
          <p:cNvPr id="145" name="Image"/>
          <p:cNvSpPr/>
          <p:nvPr>
            <p:ph type="pic" sz="half" idx="15"/>
          </p:nvPr>
        </p:nvSpPr>
        <p:spPr>
          <a:xfrm rot="21600000">
            <a:off x="787399" y="774699"/>
            <a:ext cx="6159501" cy="8204201"/>
          </a:xfrm>
          <a:prstGeom prst="rect">
            <a:avLst/>
          </a:prstGeom>
          <a:ln w="9525">
            <a:round/>
          </a:ln>
        </p:spPr>
        <p:txBody>
          <a:bodyPr lIns="91439" tIns="45719" rIns="91439" bIns="45719" anchor="t">
            <a:noAutofit/>
          </a:bodyPr>
          <a:lstStyle/>
          <a:p>
            <a:pPr/>
          </a:p>
        </p:txBody>
      </p:sp>
      <p:sp>
        <p:nvSpPr>
          <p:cNvPr id="146"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19250" y="673100"/>
            <a:ext cx="9758016" cy="5905500"/>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38" name="Image"/>
          <p:cNvSpPr/>
          <p:nvPr>
            <p:ph type="pic" sz="half" idx="13"/>
          </p:nvPr>
        </p:nvSpPr>
        <p:spPr>
          <a:xfrm>
            <a:off x="6718300" y="638919"/>
            <a:ext cx="5334001" cy="8216901"/>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13"/>
          </p:nvPr>
        </p:nvSpPr>
        <p:spPr>
          <a:xfrm>
            <a:off x="6718300" y="2590800"/>
            <a:ext cx="5334000" cy="62865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buClrTx/>
              <a:defRPr sz="2800"/>
            </a:lvl1pPr>
            <a:lvl2pPr marL="685800" indent="-342900">
              <a:spcBef>
                <a:spcPts val="3200"/>
              </a:spcBef>
              <a:buClrTx/>
              <a:defRPr sz="2800"/>
            </a:lvl2pPr>
            <a:lvl3pPr marL="1028700" indent="-342900">
              <a:spcBef>
                <a:spcPts val="3200"/>
              </a:spcBef>
              <a:buClrTx/>
              <a:defRPr sz="2800"/>
            </a:lvl3pPr>
            <a:lvl4pPr marL="1371600" indent="-342900">
              <a:spcBef>
                <a:spcPts val="3200"/>
              </a:spcBef>
              <a:buClrTx/>
              <a:defRPr sz="2800"/>
            </a:lvl4pPr>
            <a:lvl5pPr marL="1714500" indent="-342900">
              <a:spcBef>
                <a:spcPts val="3200"/>
              </a:spcBef>
              <a:buClrTx/>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731000" y="4965700"/>
            <a:ext cx="5334000" cy="3898900"/>
          </a:xfrm>
          <a:prstGeom prst="rect">
            <a:avLst/>
          </a:prstGeom>
        </p:spPr>
        <p:txBody>
          <a:bodyPr lIns="91439" tIns="45719" rIns="91439" bIns="45719" anchor="t">
            <a:noAutofit/>
          </a:bodyPr>
          <a:lstStyle/>
          <a:p>
            <a:pPr/>
          </a:p>
        </p:txBody>
      </p:sp>
      <p:sp>
        <p:nvSpPr>
          <p:cNvPr id="84" name="Image"/>
          <p:cNvSpPr/>
          <p:nvPr>
            <p:ph type="pic" sz="quarter" idx="14"/>
          </p:nvPr>
        </p:nvSpPr>
        <p:spPr>
          <a:xfrm>
            <a:off x="6731000" y="635000"/>
            <a:ext cx="5334000" cy="3898900"/>
          </a:xfrm>
          <a:prstGeom prst="rect">
            <a:avLst/>
          </a:prstGeom>
        </p:spPr>
        <p:txBody>
          <a:bodyPr lIns="91439" tIns="45719" rIns="91439" bIns="45719" anchor="t">
            <a:noAutofit/>
          </a:bodyPr>
          <a:lstStyle/>
          <a:p>
            <a:pPr/>
          </a:p>
        </p:txBody>
      </p:sp>
      <p:sp>
        <p:nvSpPr>
          <p:cNvPr id="85" name="Image"/>
          <p:cNvSpPr/>
          <p:nvPr>
            <p:ph type="pic" sz="half" idx="15"/>
          </p:nvPr>
        </p:nvSpPr>
        <p:spPr>
          <a:xfrm>
            <a:off x="952500" y="635000"/>
            <a:ext cx="5334000" cy="82296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jpe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3.png"/><Relationship Id="rId3" Type="http://schemas.openxmlformats.org/officeDocument/2006/relationships/image" Target="../media/image1.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5" name="Unidad 8…"/>
          <p:cNvSpPr txBox="1"/>
          <p:nvPr>
            <p:ph type="title"/>
          </p:nvPr>
        </p:nvSpPr>
        <p:spPr>
          <a:xfrm>
            <a:off x="1270000" y="596900"/>
            <a:ext cx="10464800" cy="3016201"/>
          </a:xfrm>
          <a:prstGeom prst="rect">
            <a:avLst/>
          </a:prstGeom>
        </p:spPr>
        <p:txBody>
          <a:bodyPr/>
          <a:lstStyle/>
          <a:p>
            <a:pPr defTabSz="374904">
              <a:defRPr sz="5904"/>
            </a:pPr>
            <a:r>
              <a:t>Unidad 8</a:t>
            </a:r>
          </a:p>
          <a:p>
            <a:pPr defTabSz="374904">
              <a:defRPr sz="5904"/>
            </a:pPr>
          </a:p>
          <a:p>
            <a:pPr defTabSz="374904">
              <a:defRPr sz="5904"/>
            </a:pPr>
            <a:r>
              <a:t>NORMAS APA</a:t>
            </a:r>
          </a:p>
        </p:txBody>
      </p:sp>
      <p:sp>
        <p:nvSpPr>
          <p:cNvPr id="156" name="Apple"/>
          <p:cNvSpPr/>
          <p:nvPr/>
        </p:nvSpPr>
        <p:spPr>
          <a:xfrm>
            <a:off x="11272154" y="7859135"/>
            <a:ext cx="1168519" cy="1329682"/>
          </a:xfrm>
          <a:custGeom>
            <a:avLst/>
            <a:gdLst/>
            <a:ahLst/>
            <a:cxnLst>
              <a:cxn ang="0">
                <a:pos x="wd2" y="hd2"/>
              </a:cxn>
              <a:cxn ang="5400000">
                <a:pos x="wd2" y="hd2"/>
              </a:cxn>
              <a:cxn ang="10800000">
                <a:pos x="wd2" y="hd2"/>
              </a:cxn>
              <a:cxn ang="16200000">
                <a:pos x="wd2" y="hd2"/>
              </a:cxn>
            </a:cxnLst>
            <a:rect l="0" t="0" r="r" b="b"/>
            <a:pathLst>
              <a:path w="17410" h="20613" fill="norm" stroke="1" extrusionOk="0">
                <a:moveTo>
                  <a:pt x="0" y="2"/>
                </a:moveTo>
                <a:cubicBezTo>
                  <a:pt x="1451" y="3943"/>
                  <a:pt x="5157" y="4456"/>
                  <a:pt x="6978" y="3382"/>
                </a:cubicBezTo>
                <a:cubicBezTo>
                  <a:pt x="7286" y="3563"/>
                  <a:pt x="8060" y="4073"/>
                  <a:pt x="8550" y="4884"/>
                </a:cubicBezTo>
                <a:cubicBezTo>
                  <a:pt x="8454" y="5252"/>
                  <a:pt x="8387" y="5636"/>
                  <a:pt x="8341" y="6039"/>
                </a:cubicBezTo>
                <a:cubicBezTo>
                  <a:pt x="7169" y="5159"/>
                  <a:pt x="4412" y="3710"/>
                  <a:pt x="1571" y="6696"/>
                </a:cubicBezTo>
                <a:cubicBezTo>
                  <a:pt x="-2090" y="10545"/>
                  <a:pt x="1666" y="17304"/>
                  <a:pt x="3532" y="19171"/>
                </a:cubicBezTo>
                <a:cubicBezTo>
                  <a:pt x="5051" y="20690"/>
                  <a:pt x="7284" y="21033"/>
                  <a:pt x="8895" y="20084"/>
                </a:cubicBezTo>
                <a:cubicBezTo>
                  <a:pt x="10541" y="20966"/>
                  <a:pt x="12760" y="20533"/>
                  <a:pt x="14220" y="18952"/>
                </a:cubicBezTo>
                <a:cubicBezTo>
                  <a:pt x="16014" y="17010"/>
                  <a:pt x="19510" y="10100"/>
                  <a:pt x="15705" y="6404"/>
                </a:cubicBezTo>
                <a:cubicBezTo>
                  <a:pt x="12821" y="3604"/>
                  <a:pt x="10177" y="5030"/>
                  <a:pt x="8996" y="5962"/>
                </a:cubicBezTo>
                <a:cubicBezTo>
                  <a:pt x="9362" y="4276"/>
                  <a:pt x="10299" y="2881"/>
                  <a:pt x="11830" y="1818"/>
                </a:cubicBezTo>
                <a:cubicBezTo>
                  <a:pt x="12127" y="1605"/>
                  <a:pt x="11429" y="972"/>
                  <a:pt x="11062" y="1235"/>
                </a:cubicBezTo>
                <a:cubicBezTo>
                  <a:pt x="9865" y="2172"/>
                  <a:pt x="9134" y="3168"/>
                  <a:pt x="8722" y="4327"/>
                </a:cubicBezTo>
                <a:cubicBezTo>
                  <a:pt x="8152" y="3554"/>
                  <a:pt x="7406" y="3094"/>
                  <a:pt x="7137" y="2944"/>
                </a:cubicBezTo>
                <a:cubicBezTo>
                  <a:pt x="6952" y="2300"/>
                  <a:pt x="6374" y="756"/>
                  <a:pt x="4976" y="243"/>
                </a:cubicBezTo>
                <a:cubicBezTo>
                  <a:pt x="2769" y="-567"/>
                  <a:pt x="2384" y="993"/>
                  <a:pt x="0" y="2"/>
                </a:cubicBezTo>
                <a:close/>
              </a:path>
            </a:pathLst>
          </a:custGeom>
          <a:solidFill>
            <a:srgbClr val="C13521"/>
          </a:solid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57" name="LECCIONES…"/>
          <p:cNvSpPr txBox="1"/>
          <p:nvPr>
            <p:ph type="body" sz="half" idx="1"/>
          </p:nvPr>
        </p:nvSpPr>
        <p:spPr>
          <a:xfrm>
            <a:off x="2406550" y="3496254"/>
            <a:ext cx="9163845" cy="4225728"/>
          </a:xfrm>
          <a:prstGeom prst="rect">
            <a:avLst/>
          </a:prstGeom>
        </p:spPr>
        <p:txBody>
          <a:bodyPr/>
          <a:lstStyle/>
          <a:p>
            <a:pPr defTabSz="448055">
              <a:defRPr sz="3528"/>
            </a:pPr>
          </a:p>
          <a:p>
            <a:pPr defTabSz="448055">
              <a:defRPr sz="3528"/>
            </a:pPr>
            <a:r>
              <a:t>LECCIONES</a:t>
            </a:r>
          </a:p>
          <a:p>
            <a:pPr algn="l" defTabSz="448055">
              <a:defRPr sz="3528"/>
            </a:pPr>
            <a:r>
              <a:t>1. Investigación</a:t>
            </a:r>
          </a:p>
          <a:p>
            <a:pPr algn="l" defTabSz="448055">
              <a:defRPr sz="3528"/>
            </a:pPr>
            <a:r>
              <a:t>2. Propiedad Intelectual </a:t>
            </a:r>
          </a:p>
          <a:p>
            <a:pPr algn="l" defTabSz="448055">
              <a:defRPr sz="3528"/>
            </a:pPr>
            <a:r>
              <a:t>3. Citas, Referencias y Bibliografía </a:t>
            </a:r>
          </a:p>
        </p:txBody>
      </p:sp>
      <p:sp>
        <p:nvSpPr>
          <p:cNvPr id="158" name="Dingbat Check"/>
          <p:cNvSpPr/>
          <p:nvPr/>
        </p:nvSpPr>
        <p:spPr>
          <a:xfrm>
            <a:off x="1444729" y="5985596"/>
            <a:ext cx="1301542" cy="1236808"/>
          </a:xfrm>
          <a:custGeom>
            <a:avLst/>
            <a:gdLst/>
            <a:ahLst/>
            <a:cxnLst>
              <a:cxn ang="0">
                <a:pos x="wd2" y="hd2"/>
              </a:cxn>
              <a:cxn ang="5400000">
                <a:pos x="wd2" y="hd2"/>
              </a:cxn>
              <a:cxn ang="10800000">
                <a:pos x="wd2" y="hd2"/>
              </a:cxn>
              <a:cxn ang="16200000">
                <a:pos x="wd2" y="hd2"/>
              </a:cxn>
            </a:cxnLst>
            <a:rect l="0" t="0" r="r" b="b"/>
            <a:pathLst>
              <a:path w="21452" h="20404" fill="norm" stroke="1" extrusionOk="0">
                <a:moveTo>
                  <a:pt x="19340" y="6"/>
                </a:moveTo>
                <a:cubicBezTo>
                  <a:pt x="18911" y="-308"/>
                  <a:pt x="8317" y="11620"/>
                  <a:pt x="6423" y="13985"/>
                </a:cubicBezTo>
                <a:cubicBezTo>
                  <a:pt x="6323" y="14108"/>
                  <a:pt x="6215" y="14226"/>
                  <a:pt x="6090" y="14370"/>
                </a:cubicBezTo>
                <a:cubicBezTo>
                  <a:pt x="5960" y="14216"/>
                  <a:pt x="5854" y="14096"/>
                  <a:pt x="5755" y="13971"/>
                </a:cubicBezTo>
                <a:cubicBezTo>
                  <a:pt x="4964" y="12967"/>
                  <a:pt x="4458" y="12167"/>
                  <a:pt x="3657" y="11171"/>
                </a:cubicBezTo>
                <a:cubicBezTo>
                  <a:pt x="3337" y="10773"/>
                  <a:pt x="2972" y="10410"/>
                  <a:pt x="2634" y="10026"/>
                </a:cubicBezTo>
                <a:cubicBezTo>
                  <a:pt x="2472" y="9843"/>
                  <a:pt x="2283" y="9849"/>
                  <a:pt x="2071" y="9915"/>
                </a:cubicBezTo>
                <a:cubicBezTo>
                  <a:pt x="1856" y="9981"/>
                  <a:pt x="1574" y="9982"/>
                  <a:pt x="1303" y="10152"/>
                </a:cubicBezTo>
                <a:cubicBezTo>
                  <a:pt x="1209" y="10262"/>
                  <a:pt x="1332" y="10438"/>
                  <a:pt x="1349" y="10609"/>
                </a:cubicBezTo>
                <a:cubicBezTo>
                  <a:pt x="1369" y="10821"/>
                  <a:pt x="603" y="10792"/>
                  <a:pt x="203" y="11061"/>
                </a:cubicBezTo>
                <a:cubicBezTo>
                  <a:pt x="111" y="11123"/>
                  <a:pt x="286" y="11375"/>
                  <a:pt x="227" y="11440"/>
                </a:cubicBezTo>
                <a:cubicBezTo>
                  <a:pt x="51" y="11634"/>
                  <a:pt x="-61" y="11588"/>
                  <a:pt x="36" y="11826"/>
                </a:cubicBezTo>
                <a:cubicBezTo>
                  <a:pt x="896" y="13941"/>
                  <a:pt x="2182" y="15733"/>
                  <a:pt x="3218" y="17879"/>
                </a:cubicBezTo>
                <a:cubicBezTo>
                  <a:pt x="4865" y="21292"/>
                  <a:pt x="5178" y="19166"/>
                  <a:pt x="5654" y="19575"/>
                </a:cubicBezTo>
                <a:cubicBezTo>
                  <a:pt x="7119" y="20836"/>
                  <a:pt x="6474" y="21179"/>
                  <a:pt x="9921" y="16770"/>
                </a:cubicBezTo>
                <a:cubicBezTo>
                  <a:pt x="11378" y="14721"/>
                  <a:pt x="19009" y="5203"/>
                  <a:pt x="20710" y="3334"/>
                </a:cubicBezTo>
                <a:cubicBezTo>
                  <a:pt x="20919" y="3106"/>
                  <a:pt x="21118" y="2879"/>
                  <a:pt x="21258" y="2594"/>
                </a:cubicBezTo>
                <a:cubicBezTo>
                  <a:pt x="21526" y="2050"/>
                  <a:pt x="21539" y="2066"/>
                  <a:pt x="21150" y="1624"/>
                </a:cubicBezTo>
                <a:cubicBezTo>
                  <a:pt x="21006" y="1461"/>
                  <a:pt x="20856" y="1427"/>
                  <a:pt x="20646" y="1437"/>
                </a:cubicBezTo>
                <a:cubicBezTo>
                  <a:pt x="20244" y="1456"/>
                  <a:pt x="20044" y="1227"/>
                  <a:pt x="20086" y="860"/>
                </a:cubicBezTo>
                <a:cubicBezTo>
                  <a:pt x="20096" y="778"/>
                  <a:pt x="20075" y="672"/>
                  <a:pt x="20023" y="612"/>
                </a:cubicBezTo>
                <a:cubicBezTo>
                  <a:pt x="19903" y="469"/>
                  <a:pt x="19492" y="117"/>
                  <a:pt x="19340" y="6"/>
                </a:cubicBezTo>
                <a:close/>
              </a:path>
            </a:pathLst>
          </a:custGeom>
          <a:solidFill>
            <a:srgbClr val="C13521"/>
          </a:solid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0" name="Composición…"/>
          <p:cNvSpPr txBox="1"/>
          <p:nvPr/>
        </p:nvSpPr>
        <p:spPr>
          <a:xfrm>
            <a:off x="965473" y="607375"/>
            <a:ext cx="11480255" cy="836105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4900">
                <a:solidFill>
                  <a:srgbClr val="A8E685"/>
                </a:solidFill>
                <a:latin typeface="Chalkduster"/>
                <a:ea typeface="Chalkduster"/>
                <a:cs typeface="Chalkduster"/>
                <a:sym typeface="Chalkduster"/>
              </a:defRPr>
            </a:pPr>
            <a:r>
              <a:t>Composición</a:t>
            </a:r>
          </a:p>
          <a:p>
            <a:pPr algn="l" defTabSz="457200">
              <a:defRPr b="0" sz="4900">
                <a:solidFill>
                  <a:srgbClr val="A8E685"/>
                </a:solidFill>
                <a:latin typeface="Chalkduster"/>
                <a:ea typeface="Chalkduster"/>
                <a:cs typeface="Chalkduster"/>
                <a:sym typeface="Chalkduster"/>
              </a:defRPr>
            </a:pPr>
            <a:r>
              <a:t>Ejemplo…</a:t>
            </a:r>
          </a:p>
          <a:p>
            <a:pPr algn="l" defTabSz="457200">
              <a:defRPr b="0" sz="2800">
                <a:latin typeface="Chalkduster"/>
                <a:ea typeface="Chalkduster"/>
                <a:cs typeface="Chalkduster"/>
                <a:sym typeface="Chalkduster"/>
              </a:defRPr>
            </a:pPr>
          </a:p>
          <a:p>
            <a:pPr algn="l" defTabSz="457200">
              <a:defRPr b="0" sz="4900">
                <a:solidFill>
                  <a:srgbClr val="A8E685"/>
                </a:solidFill>
                <a:latin typeface="Chalkduster"/>
                <a:ea typeface="Chalkduster"/>
                <a:cs typeface="Chalkduster"/>
                <a:sym typeface="Chalkduster"/>
              </a:defRPr>
            </a:pPr>
            <a:r>
              <a:rPr sz="2800">
                <a:solidFill>
                  <a:srgbClr val="FFFFFF"/>
                </a:solidFill>
              </a:rPr>
              <a:t>Abraham fue el patriarca del pueblo de Israel. El relato de su vida está registrado en el libro de Génesis (Génesis 12-25). Sin embargo, hay otros libros bíblicos que mencionan a este patriarca. Por ejemplo el apóstol Pablo lo menciona en el libro de Gálatas (Gálatas 3). El teólogo Juan Juanzo dice que Pablo entendió primero la importancia de Abraham como judío y luego como cristiano (MANUAL APA). De esa manera Juan Juanzo puntualiza que “todo cristiano debe entender que la fe de Abraham fue importante para los apóstoles de la Iglesia.” (MANUAL APA)</a:t>
            </a:r>
            <a:r>
              <a:t>  </a:t>
            </a:r>
          </a:p>
        </p:txBody>
      </p:sp>
      <p:sp>
        <p:nvSpPr>
          <p:cNvPr id="161" name="Unidad 8. Normas APA…"/>
          <p:cNvSpPr txBox="1"/>
          <p:nvPr>
            <p:ph type="title" idx="4294967295"/>
          </p:nvPr>
        </p:nvSpPr>
        <p:spPr>
          <a:xfrm>
            <a:off x="6772324" y="-215900"/>
            <a:ext cx="6092776" cy="1201887"/>
          </a:xfrm>
          <a:prstGeom prst="rect">
            <a:avLst/>
          </a:prstGeom>
        </p:spPr>
        <p:txBody>
          <a:bodyPr/>
          <a:lstStyle/>
          <a:p>
            <a:pPr algn="r" defTabSz="457200">
              <a:defRPr sz="1400">
                <a:latin typeface="Chalkduster"/>
                <a:ea typeface="Chalkduster"/>
                <a:cs typeface="Chalkduster"/>
                <a:sym typeface="Chalkduster"/>
              </a:defRPr>
            </a:pPr>
            <a:r>
              <a:t>Unidad 8. Normas APA</a:t>
            </a:r>
          </a:p>
          <a:p>
            <a:pPr algn="r" defTabSz="457200">
              <a:defRPr sz="1400">
                <a:latin typeface="Chalkduster"/>
                <a:ea typeface="Chalkduster"/>
                <a:cs typeface="Chalkduster"/>
                <a:sym typeface="Chalkduster"/>
              </a:defRPr>
            </a:pPr>
            <a:r>
              <a:t>Lección 3.  Citas, Referencias y Bibliografía </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3" name="Composición…"/>
          <p:cNvSpPr txBox="1"/>
          <p:nvPr/>
        </p:nvSpPr>
        <p:spPr>
          <a:xfrm>
            <a:off x="901973" y="702625"/>
            <a:ext cx="11480255" cy="809435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4900">
                <a:solidFill>
                  <a:srgbClr val="A8E685"/>
                </a:solidFill>
                <a:latin typeface="Chalkduster"/>
                <a:ea typeface="Chalkduster"/>
                <a:cs typeface="Chalkduster"/>
                <a:sym typeface="Chalkduster"/>
              </a:defRPr>
            </a:pPr>
            <a:r>
              <a:t>Composición</a:t>
            </a:r>
          </a:p>
          <a:p>
            <a:pPr algn="l" defTabSz="457200">
              <a:defRPr b="0" sz="2800">
                <a:latin typeface="Chalkduster"/>
                <a:ea typeface="Chalkduster"/>
                <a:cs typeface="Chalkduster"/>
                <a:sym typeface="Chalkduster"/>
              </a:defRPr>
            </a:pPr>
          </a:p>
          <a:p>
            <a:pPr algn="l" defTabSz="457200">
              <a:defRPr b="0" sz="4900">
                <a:solidFill>
                  <a:srgbClr val="A8E685"/>
                </a:solidFill>
                <a:latin typeface="Chalkduster"/>
                <a:ea typeface="Chalkduster"/>
                <a:cs typeface="Chalkduster"/>
                <a:sym typeface="Chalkduster"/>
              </a:defRPr>
            </a:pPr>
            <a:r>
              <a:rPr sz="2800">
                <a:solidFill>
                  <a:srgbClr val="FFFFFF"/>
                </a:solidFill>
              </a:rPr>
              <a:t>Abraham fue el patriarca del pueblo de Israel. El relato de su vida está registrado en el libro de Génesis (Génesis 12-25). Sin embargo, hay otros libros bíblicos que mencionan a este patriarca. Por ejemplo el apóstol Pablo lo menciona en el libro de Gálatas (Gálatas 3). El teólogo Juan Juanzo dice que Pablo entendió primero entendió la importancia de Abraham como judío y luego como cristiano (MANUAL APA). De esa manera Juan Juanzo puntualiza que “todo cristiano debe entender que la fe de Abraham fue importante para los apóstoles de la Iglesia.” (MANUAL APA)</a:t>
            </a:r>
            <a:r>
              <a:t>  </a:t>
            </a:r>
          </a:p>
        </p:txBody>
      </p:sp>
      <p:sp>
        <p:nvSpPr>
          <p:cNvPr id="164" name="Arrow"/>
          <p:cNvSpPr/>
          <p:nvPr/>
        </p:nvSpPr>
        <p:spPr>
          <a:xfrm>
            <a:off x="381000" y="2844800"/>
            <a:ext cx="1270000" cy="1270000"/>
          </a:xfrm>
          <a:prstGeom prst="rightArrow">
            <a:avLst>
              <a:gd name="adj1" fmla="val 32000"/>
              <a:gd name="adj2" fmla="val 64000"/>
            </a:avLst>
          </a:prstGeom>
          <a:blipFill>
            <a:blip r:embed="rId2"/>
          </a:blip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65" name="Arrow"/>
          <p:cNvSpPr/>
          <p:nvPr/>
        </p:nvSpPr>
        <p:spPr>
          <a:xfrm>
            <a:off x="3162300" y="4241800"/>
            <a:ext cx="1809453" cy="12700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703" y="14256"/>
                </a:moveTo>
                <a:lnTo>
                  <a:pt x="9703" y="21600"/>
                </a:lnTo>
                <a:lnTo>
                  <a:pt x="0" y="10800"/>
                </a:lnTo>
                <a:lnTo>
                  <a:pt x="9703" y="0"/>
                </a:lnTo>
                <a:lnTo>
                  <a:pt x="9703" y="7344"/>
                </a:lnTo>
                <a:lnTo>
                  <a:pt x="21600" y="7344"/>
                </a:lnTo>
                <a:lnTo>
                  <a:pt x="21600" y="14256"/>
                </a:lnTo>
                <a:close/>
              </a:path>
            </a:pathLst>
          </a:custGeom>
          <a:blipFill>
            <a:blip r:embed="rId2"/>
          </a:blip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66" name="Arrow"/>
          <p:cNvSpPr/>
          <p:nvPr/>
        </p:nvSpPr>
        <p:spPr>
          <a:xfrm>
            <a:off x="9982200" y="4648200"/>
            <a:ext cx="1999953" cy="12700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778" y="14256"/>
                </a:moveTo>
                <a:lnTo>
                  <a:pt x="8778" y="21600"/>
                </a:lnTo>
                <a:lnTo>
                  <a:pt x="0" y="10800"/>
                </a:lnTo>
                <a:lnTo>
                  <a:pt x="8778" y="0"/>
                </a:lnTo>
                <a:lnTo>
                  <a:pt x="8778" y="7344"/>
                </a:lnTo>
                <a:lnTo>
                  <a:pt x="21600" y="7344"/>
                </a:lnTo>
                <a:lnTo>
                  <a:pt x="21600" y="14256"/>
                </a:lnTo>
                <a:close/>
              </a:path>
            </a:pathLst>
          </a:custGeom>
          <a:blipFill>
            <a:blip r:embed="rId2"/>
          </a:blip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67" name="Arrow"/>
          <p:cNvSpPr/>
          <p:nvPr/>
        </p:nvSpPr>
        <p:spPr>
          <a:xfrm>
            <a:off x="11061700" y="6019800"/>
            <a:ext cx="1999953" cy="12700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778" y="14256"/>
                </a:moveTo>
                <a:lnTo>
                  <a:pt x="8778" y="21600"/>
                </a:lnTo>
                <a:lnTo>
                  <a:pt x="0" y="10800"/>
                </a:lnTo>
                <a:lnTo>
                  <a:pt x="8778" y="0"/>
                </a:lnTo>
                <a:lnTo>
                  <a:pt x="8778" y="7344"/>
                </a:lnTo>
                <a:lnTo>
                  <a:pt x="21600" y="7344"/>
                </a:lnTo>
                <a:lnTo>
                  <a:pt x="21600" y="14256"/>
                </a:lnTo>
                <a:close/>
              </a:path>
            </a:pathLst>
          </a:custGeom>
          <a:blipFill>
            <a:blip r:embed="rId2"/>
          </a:blip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68" name="Unidad 8. Normas APA…"/>
          <p:cNvSpPr txBox="1"/>
          <p:nvPr>
            <p:ph type="title" idx="4294967295"/>
          </p:nvPr>
        </p:nvSpPr>
        <p:spPr>
          <a:xfrm>
            <a:off x="6772324" y="-215900"/>
            <a:ext cx="6092776" cy="1201887"/>
          </a:xfrm>
          <a:prstGeom prst="rect">
            <a:avLst/>
          </a:prstGeom>
        </p:spPr>
        <p:txBody>
          <a:bodyPr/>
          <a:lstStyle/>
          <a:p>
            <a:pPr algn="r" defTabSz="457200">
              <a:defRPr sz="1400">
                <a:latin typeface="Chalkduster"/>
                <a:ea typeface="Chalkduster"/>
                <a:cs typeface="Chalkduster"/>
                <a:sym typeface="Chalkduster"/>
              </a:defRPr>
            </a:pPr>
            <a:r>
              <a:t>Unidad 8. Normas APA</a:t>
            </a:r>
          </a:p>
          <a:p>
            <a:pPr algn="r" defTabSz="457200">
              <a:defRPr sz="1400">
                <a:latin typeface="Chalkduster"/>
                <a:ea typeface="Chalkduster"/>
                <a:cs typeface="Chalkduster"/>
                <a:sym typeface="Chalkduster"/>
              </a:defRPr>
            </a:pPr>
            <a:r>
              <a:t>Lección 3.  Citas, Referencias y Bibliografía </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70" name="Screen Shot 2018-08-31 at 11.52.13 AM.png" descr="Screen Shot 2018-08-31 at 11.52.13 AM.png"/>
          <p:cNvPicPr>
            <a:picLocks noChangeAspect="1"/>
          </p:cNvPicPr>
          <p:nvPr/>
        </p:nvPicPr>
        <p:blipFill>
          <a:blip r:embed="rId2">
            <a:extLst/>
          </a:blip>
          <a:stretch>
            <a:fillRect/>
          </a:stretch>
        </p:blipFill>
        <p:spPr>
          <a:xfrm>
            <a:off x="0" y="1058956"/>
            <a:ext cx="13004800" cy="7635688"/>
          </a:xfrm>
          <a:prstGeom prst="rect">
            <a:avLst/>
          </a:prstGeom>
          <a:ln w="12700">
            <a:miter lim="400000"/>
          </a:ln>
        </p:spPr>
      </p:pic>
      <p:sp>
        <p:nvSpPr>
          <p:cNvPr id="171" name="Unidad 8. Normas APA…"/>
          <p:cNvSpPr txBox="1"/>
          <p:nvPr>
            <p:ph type="title" idx="4294967295"/>
          </p:nvPr>
        </p:nvSpPr>
        <p:spPr>
          <a:xfrm>
            <a:off x="6772324" y="-215900"/>
            <a:ext cx="6092776" cy="1201887"/>
          </a:xfrm>
          <a:prstGeom prst="rect">
            <a:avLst/>
          </a:prstGeom>
        </p:spPr>
        <p:txBody>
          <a:bodyPr/>
          <a:lstStyle/>
          <a:p>
            <a:pPr algn="r" defTabSz="457200">
              <a:defRPr sz="1400">
                <a:latin typeface="Chalkduster"/>
                <a:ea typeface="Chalkduster"/>
                <a:cs typeface="Chalkduster"/>
                <a:sym typeface="Chalkduster"/>
              </a:defRPr>
            </a:pPr>
            <a:r>
              <a:t>Unidad 8. Normas APA</a:t>
            </a:r>
          </a:p>
          <a:p>
            <a:pPr algn="r" defTabSz="457200">
              <a:defRPr sz="1400">
                <a:latin typeface="Chalkduster"/>
                <a:ea typeface="Chalkduster"/>
                <a:cs typeface="Chalkduster"/>
                <a:sym typeface="Chalkduster"/>
              </a:defRPr>
            </a:pPr>
            <a:r>
              <a:t>Lección 3.  Citas, Referencias y Bibliografía </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73" name="Image" descr="Image"/>
          <p:cNvPicPr>
            <a:picLocks noChangeAspect="0"/>
          </p:cNvPicPr>
          <p:nvPr>
            <p:ph type="pic" idx="13"/>
          </p:nvPr>
        </p:nvPicPr>
        <p:blipFill>
          <a:blip r:embed="rId2">
            <a:extLst/>
          </a:blip>
          <a:stretch>
            <a:fillRect/>
          </a:stretch>
        </p:blipFill>
        <p:spPr>
          <a:xfrm>
            <a:off x="7588250" y="2254250"/>
            <a:ext cx="4835922" cy="6108700"/>
          </a:xfrm>
          <a:prstGeom prst="rect">
            <a:avLst/>
          </a:prstGeom>
        </p:spPr>
      </p:pic>
      <p:sp>
        <p:nvSpPr>
          <p:cNvPr id="174" name="TAREAS TRANSFORMADORAS"/>
          <p:cNvSpPr txBox="1"/>
          <p:nvPr>
            <p:ph type="title"/>
          </p:nvPr>
        </p:nvSpPr>
        <p:spPr>
          <a:xfrm>
            <a:off x="1612900" y="-25400"/>
            <a:ext cx="10464800" cy="2540000"/>
          </a:xfrm>
          <a:prstGeom prst="rect">
            <a:avLst/>
          </a:prstGeom>
        </p:spPr>
        <p:txBody>
          <a:bodyPr/>
          <a:lstStyle/>
          <a:p>
            <a:pPr>
              <a:defRPr sz="4700"/>
            </a:pPr>
          </a:p>
          <a:p>
            <a:pPr>
              <a:defRPr sz="4700">
                <a:solidFill>
                  <a:srgbClr val="A8E685"/>
                </a:solidFill>
              </a:defRPr>
            </a:pPr>
            <a:r>
              <a:t>TAREAS TRANSFORMADORAS</a:t>
            </a:r>
          </a:p>
        </p:txBody>
      </p:sp>
      <p:sp>
        <p:nvSpPr>
          <p:cNvPr id="175" name="U8. T3.…"/>
          <p:cNvSpPr txBox="1"/>
          <p:nvPr>
            <p:ph type="body" sz="half" idx="1"/>
          </p:nvPr>
        </p:nvSpPr>
        <p:spPr>
          <a:xfrm>
            <a:off x="1143099" y="2171700"/>
            <a:ext cx="6100416" cy="6096000"/>
          </a:xfrm>
          <a:prstGeom prst="rect">
            <a:avLst/>
          </a:prstGeom>
        </p:spPr>
        <p:txBody>
          <a:bodyPr/>
          <a:lstStyle/>
          <a:p>
            <a:pPr marL="482599" indent="-482599">
              <a:buBlip>
                <a:blip r:embed="rId3"/>
              </a:buBlip>
              <a:defRPr sz="5700"/>
            </a:pPr>
            <a:r>
              <a:t> U8. T3. </a:t>
            </a:r>
          </a:p>
          <a:p>
            <a:pPr marL="0" indent="0">
              <a:buSzTx/>
              <a:buNone/>
              <a:defRPr sz="5700"/>
            </a:pPr>
            <a:r>
              <a:t>a. Estudiar el Manual APA</a:t>
            </a:r>
          </a:p>
        </p:txBody>
      </p:sp>
      <p:sp>
        <p:nvSpPr>
          <p:cNvPr id="176" name="Unidad 8. Normas APA…"/>
          <p:cNvSpPr txBox="1"/>
          <p:nvPr/>
        </p:nvSpPr>
        <p:spPr>
          <a:xfrm>
            <a:off x="6772324" y="-215900"/>
            <a:ext cx="6092776" cy="120188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r" defTabSz="457200">
              <a:defRPr b="0" sz="1400">
                <a:latin typeface="Chalkduster"/>
                <a:ea typeface="Chalkduster"/>
                <a:cs typeface="Chalkduster"/>
                <a:sym typeface="Chalkduster"/>
              </a:defRPr>
            </a:pPr>
            <a:r>
              <a:t>Unidad 8. Normas APA</a:t>
            </a:r>
          </a:p>
          <a:p>
            <a:pPr algn="r" defTabSz="457200">
              <a:defRPr b="0" sz="1400">
                <a:latin typeface="Chalkduster"/>
                <a:ea typeface="Chalkduster"/>
                <a:cs typeface="Chalkduster"/>
                <a:sym typeface="Chalkduster"/>
              </a:defRPr>
            </a:pPr>
            <a:r>
              <a:t>Lección 3.  Citas, Referencias y Bibliografía </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78" name="Image" descr="Image"/>
          <p:cNvPicPr>
            <a:picLocks noChangeAspect="0"/>
          </p:cNvPicPr>
          <p:nvPr>
            <p:ph type="pic" idx="13"/>
          </p:nvPr>
        </p:nvPicPr>
        <p:blipFill>
          <a:blip r:embed="rId2">
            <a:extLst/>
          </a:blip>
          <a:stretch>
            <a:fillRect/>
          </a:stretch>
        </p:blipFill>
        <p:spPr>
          <a:xfrm>
            <a:off x="1219992" y="524271"/>
            <a:ext cx="10872789" cy="8705058"/>
          </a:xfrm>
          <a:prstGeom prst="rect">
            <a:avLst/>
          </a:prstGeom>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