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491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94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17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53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23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28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27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764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125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47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14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F3B79-947F-4BC8-AB21-863260458937}" type="datetimeFigureOut">
              <a:rPr lang="ru-RU" smtClean="0"/>
              <a:t>07.07.2020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Причины изменения </a:t>
            </a:r>
            <a:r>
              <a:rPr lang="ru-RU" i="1" dirty="0" smtClean="0"/>
              <a:t>мировоззрения</a:t>
            </a:r>
            <a:r>
              <a:rPr lang="en-US" i="1" dirty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8352928" cy="4464496"/>
          </a:xfrm>
        </p:spPr>
        <p:txBody>
          <a:bodyPr>
            <a:normAutofit/>
          </a:bodyPr>
          <a:lstStyle/>
          <a:p>
            <a:pPr lvl="0" algn="l"/>
            <a:r>
              <a:rPr lang="en-US" sz="2800" i="1" dirty="0" smtClean="0">
                <a:solidFill>
                  <a:schemeClr val="tx1"/>
                </a:solidFill>
              </a:rPr>
              <a:t>1.   </a:t>
            </a:r>
            <a:r>
              <a:rPr lang="ru-RU" sz="2800" i="1" dirty="0" smtClean="0">
                <a:solidFill>
                  <a:schemeClr val="tx1"/>
                </a:solidFill>
              </a:rPr>
              <a:t>Интеллектуальная</a:t>
            </a:r>
            <a:r>
              <a:rPr lang="ru-RU" sz="2800" i="1" dirty="0">
                <a:solidFill>
                  <a:schemeClr val="tx1"/>
                </a:solidFill>
              </a:rPr>
              <a:t>. </a:t>
            </a:r>
            <a:br>
              <a:rPr lang="ru-RU" sz="2800" i="1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lphaLcParenR"/>
            </a:pPr>
            <a:r>
              <a:rPr lang="ru-RU" i="1" dirty="0">
                <a:solidFill>
                  <a:schemeClr val="tx1"/>
                </a:solidFill>
              </a:rPr>
              <a:t>Соглашаться с фактами</a:t>
            </a:r>
            <a:r>
              <a:rPr lang="ru-RU" i="1" dirty="0" smtClean="0">
                <a:solidFill>
                  <a:schemeClr val="tx1"/>
                </a:solidFill>
              </a:rPr>
              <a:t>.</a:t>
            </a:r>
            <a:endParaRPr lang="en-US" i="1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lphaLcParenR"/>
            </a:pPr>
            <a:r>
              <a:rPr lang="en-US" i="1" dirty="0" smtClean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Соглашаться </a:t>
            </a:r>
            <a:r>
              <a:rPr lang="ru-RU" i="1" dirty="0">
                <a:solidFill>
                  <a:schemeClr val="tx1"/>
                </a:solidFill>
              </a:rPr>
              <a:t>с логическими </a:t>
            </a:r>
            <a:r>
              <a:rPr lang="ru-RU" i="1" dirty="0" smtClean="0">
                <a:solidFill>
                  <a:schemeClr val="tx1"/>
                </a:solidFill>
              </a:rPr>
              <a:t>выводам</a:t>
            </a:r>
            <a:endParaRPr lang="en-US" i="1" dirty="0" smtClean="0">
              <a:solidFill>
                <a:schemeClr val="tx1"/>
              </a:solidFill>
            </a:endParaRPr>
          </a:p>
          <a:p>
            <a:pPr algn="l"/>
            <a:endParaRPr lang="en-US" sz="6400" i="1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491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Причины изменения </a:t>
            </a:r>
            <a:r>
              <a:rPr lang="ru-RU" i="1" dirty="0" smtClean="0"/>
              <a:t>мировоззрения</a:t>
            </a:r>
            <a:r>
              <a:rPr lang="en-US" i="1" dirty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8352928" cy="4464496"/>
          </a:xfrm>
        </p:spPr>
        <p:txBody>
          <a:bodyPr>
            <a:normAutofit/>
          </a:bodyPr>
          <a:lstStyle/>
          <a:p>
            <a:pPr marL="514350" lvl="0" indent="-514350" algn="l">
              <a:buAutoNum type="arabicPeriod" startAt="2"/>
            </a:pPr>
            <a:r>
              <a:rPr lang="ru-RU" sz="2800" i="1" dirty="0" smtClean="0">
                <a:solidFill>
                  <a:schemeClr val="tx1"/>
                </a:solidFill>
              </a:rPr>
              <a:t>Личная</a:t>
            </a:r>
            <a:r>
              <a:rPr lang="ru-RU" sz="2800" i="1" dirty="0">
                <a:solidFill>
                  <a:schemeClr val="tx1"/>
                </a:solidFill>
              </a:rPr>
              <a:t>. </a:t>
            </a:r>
            <a:br>
              <a:rPr lang="ru-RU" sz="2800" i="1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  <a:p>
            <a:pPr lvl="0" algn="l"/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smtClean="0">
                <a:solidFill>
                  <a:schemeClr val="tx1"/>
                </a:solidFill>
              </a:rPr>
              <a:t>      a)  </a:t>
            </a:r>
            <a:r>
              <a:rPr lang="ru-RU" sz="2800" i="1" dirty="0" smtClean="0">
                <a:solidFill>
                  <a:schemeClr val="tx1"/>
                </a:solidFill>
              </a:rPr>
              <a:t>Обстоятельства </a:t>
            </a:r>
            <a:r>
              <a:rPr lang="ru-RU" sz="2800" i="1" dirty="0">
                <a:solidFill>
                  <a:schemeClr val="tx1"/>
                </a:solidFill>
              </a:rPr>
              <a:t>жизни влияют на </a:t>
            </a:r>
            <a:r>
              <a:rPr lang="en-US" sz="2800" i="1" dirty="0" smtClean="0">
                <a:solidFill>
                  <a:schemeClr val="tx1"/>
                </a:solidFill>
              </a:rPr>
              <a:t>   </a:t>
            </a:r>
          </a:p>
          <a:p>
            <a:pPr lvl="0" algn="l"/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smtClean="0">
                <a:solidFill>
                  <a:schemeClr val="tx1"/>
                </a:solidFill>
              </a:rPr>
              <a:t>           </a:t>
            </a:r>
            <a:r>
              <a:rPr lang="ru-RU" sz="2800" i="1" dirty="0" smtClean="0">
                <a:solidFill>
                  <a:schemeClr val="tx1"/>
                </a:solidFill>
              </a:rPr>
              <a:t>поиск </a:t>
            </a:r>
            <a:r>
              <a:rPr lang="ru-RU" sz="2800" i="1" dirty="0">
                <a:solidFill>
                  <a:schemeClr val="tx1"/>
                </a:solidFill>
              </a:rPr>
              <a:t>ответов и смену мировоззрения. </a:t>
            </a:r>
            <a:br>
              <a:rPr lang="ru-RU" sz="2800" i="1" dirty="0">
                <a:solidFill>
                  <a:schemeClr val="tx1"/>
                </a:solidFill>
              </a:rPr>
            </a:br>
            <a:endParaRPr lang="en-US" sz="2800" i="1" dirty="0" smtClean="0">
              <a:solidFill>
                <a:schemeClr val="tx1"/>
              </a:solidFill>
            </a:endParaRPr>
          </a:p>
          <a:p>
            <a:pPr lvl="0" algn="l"/>
            <a:r>
              <a:rPr lang="en-US" sz="2800" i="1" dirty="0" smtClean="0">
                <a:solidFill>
                  <a:schemeClr val="tx1"/>
                </a:solidFill>
              </a:rPr>
              <a:t>      b)  </a:t>
            </a:r>
            <a:r>
              <a:rPr lang="ru-RU" sz="2800" i="1" dirty="0" smtClean="0">
                <a:solidFill>
                  <a:schemeClr val="tx1"/>
                </a:solidFill>
              </a:rPr>
              <a:t>В </a:t>
            </a:r>
            <a:r>
              <a:rPr lang="ru-RU" sz="2800" i="1" dirty="0">
                <a:solidFill>
                  <a:schemeClr val="tx1"/>
                </a:solidFill>
              </a:rPr>
              <a:t>одинаковых обстоятельствах люди </a:t>
            </a:r>
            <a:r>
              <a:rPr lang="en-US" sz="2800" i="1" dirty="0" smtClean="0">
                <a:solidFill>
                  <a:schemeClr val="tx1"/>
                </a:solidFill>
              </a:rPr>
              <a:t>    </a:t>
            </a:r>
          </a:p>
          <a:p>
            <a:pPr lvl="0" algn="l"/>
            <a:r>
              <a:rPr lang="en-US" sz="2800" i="1" dirty="0">
                <a:solidFill>
                  <a:schemeClr val="tx1"/>
                </a:solidFill>
              </a:rPr>
              <a:t> </a:t>
            </a:r>
            <a:r>
              <a:rPr lang="en-US" sz="2800" i="1" dirty="0" smtClean="0">
                <a:solidFill>
                  <a:schemeClr val="tx1"/>
                </a:solidFill>
              </a:rPr>
              <a:t>           </a:t>
            </a:r>
            <a:r>
              <a:rPr lang="ru-RU" sz="2800" i="1" dirty="0" smtClean="0">
                <a:solidFill>
                  <a:schemeClr val="tx1"/>
                </a:solidFill>
              </a:rPr>
              <a:t>поступают </a:t>
            </a:r>
            <a:r>
              <a:rPr lang="ru-RU" sz="2800" i="1" dirty="0">
                <a:solidFill>
                  <a:schemeClr val="tx1"/>
                </a:solidFill>
              </a:rPr>
              <a:t>по-разному. </a:t>
            </a:r>
            <a:endParaRPr lang="en-US" sz="2800" i="1" dirty="0">
              <a:solidFill>
                <a:schemeClr val="tx1"/>
              </a:solidFill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370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ru-RU" i="1" dirty="0"/>
              <a:t>Причины изменения </a:t>
            </a:r>
            <a:r>
              <a:rPr lang="ru-RU" i="1" dirty="0" smtClean="0"/>
              <a:t>мировоззрения</a:t>
            </a:r>
            <a:r>
              <a:rPr lang="en-US" i="1" dirty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8352928" cy="4464496"/>
          </a:xfrm>
        </p:spPr>
        <p:txBody>
          <a:bodyPr>
            <a:normAutofit fontScale="85000" lnSpcReduction="20000"/>
          </a:bodyPr>
          <a:lstStyle/>
          <a:p>
            <a:pPr lvl="0" algn="l"/>
            <a:r>
              <a:rPr lang="en-US" sz="3500" i="1" dirty="0" smtClean="0">
                <a:solidFill>
                  <a:schemeClr val="tx1"/>
                </a:solidFill>
              </a:rPr>
              <a:t>3.  </a:t>
            </a:r>
            <a:r>
              <a:rPr lang="ru-RU" sz="3500" i="1" dirty="0" smtClean="0">
                <a:solidFill>
                  <a:schemeClr val="tx1"/>
                </a:solidFill>
              </a:rPr>
              <a:t>Социальная</a:t>
            </a:r>
            <a:r>
              <a:rPr lang="ru-RU" sz="3500" i="1" dirty="0">
                <a:solidFill>
                  <a:schemeClr val="tx1"/>
                </a:solidFill>
              </a:rPr>
              <a:t>. </a:t>
            </a:r>
            <a:br>
              <a:rPr lang="ru-RU" sz="3500" i="1" dirty="0">
                <a:solidFill>
                  <a:schemeClr val="tx1"/>
                </a:solidFill>
              </a:rPr>
            </a:br>
            <a:endParaRPr lang="ru-RU" sz="3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3000" i="1" dirty="0">
                <a:solidFill>
                  <a:schemeClr val="tx1"/>
                </a:solidFill>
              </a:rPr>
              <a:t>Мы подстраиваем мировоззрение под мировоззрение группы которой мы </a:t>
            </a:r>
            <a:r>
              <a:rPr lang="en-US" sz="3000" i="1" dirty="0" smtClean="0">
                <a:solidFill>
                  <a:schemeClr val="tx1"/>
                </a:solidFill>
              </a:rPr>
              <a:t> </a:t>
            </a:r>
            <a:r>
              <a:rPr lang="ru-RU" sz="3000" i="1" dirty="0" smtClean="0">
                <a:solidFill>
                  <a:schemeClr val="tx1"/>
                </a:solidFill>
              </a:rPr>
              <a:t>принадлежим </a:t>
            </a:r>
            <a:r>
              <a:rPr lang="ru-RU" sz="3000" i="1" dirty="0">
                <a:solidFill>
                  <a:schemeClr val="tx1"/>
                </a:solidFill>
              </a:rPr>
              <a:t>или хотим принадлежать. </a:t>
            </a:r>
            <a:br>
              <a:rPr lang="ru-RU" sz="3000" i="1" dirty="0">
                <a:solidFill>
                  <a:schemeClr val="tx1"/>
                </a:solidFill>
              </a:rPr>
            </a:br>
            <a:endParaRPr lang="ru-RU" sz="30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3000" i="1" dirty="0">
                <a:solidFill>
                  <a:schemeClr val="tx1"/>
                </a:solidFill>
              </a:rPr>
              <a:t>Воспитание в определенной среде индоктринирует в определенном мировоззрении. </a:t>
            </a:r>
            <a:br>
              <a:rPr lang="ru-RU" sz="3000" i="1" dirty="0">
                <a:solidFill>
                  <a:schemeClr val="tx1"/>
                </a:solidFill>
              </a:rPr>
            </a:br>
            <a:endParaRPr lang="ru-RU" sz="3000" dirty="0">
              <a:solidFill>
                <a:schemeClr val="tx1"/>
              </a:solidFill>
            </a:endParaRPr>
          </a:p>
          <a:p>
            <a:pPr lvl="2" algn="l"/>
            <a:r>
              <a:rPr lang="ru-RU" sz="2600" i="1" dirty="0" smtClean="0">
                <a:solidFill>
                  <a:schemeClr val="tx1"/>
                </a:solidFill>
              </a:rPr>
              <a:t>Чтобы </a:t>
            </a:r>
            <a:r>
              <a:rPr lang="ru-RU" sz="2600" i="1" dirty="0">
                <a:solidFill>
                  <a:schemeClr val="tx1"/>
                </a:solidFill>
              </a:rPr>
              <a:t>уверовать в отсутствие Бога нужно </a:t>
            </a:r>
            <a:r>
              <a:rPr lang="ru-RU" sz="2600" i="1" dirty="0" smtClean="0">
                <a:solidFill>
                  <a:schemeClr val="tx1"/>
                </a:solidFill>
              </a:rPr>
              <a:t>столько</a:t>
            </a:r>
            <a:endParaRPr lang="en-US" sz="2600" i="1" dirty="0" smtClean="0">
              <a:solidFill>
                <a:schemeClr val="tx1"/>
              </a:solidFill>
            </a:endParaRPr>
          </a:p>
          <a:p>
            <a:pPr lvl="2" algn="l"/>
            <a:r>
              <a:rPr lang="ru-RU" sz="2600" i="1" dirty="0" smtClean="0">
                <a:solidFill>
                  <a:schemeClr val="tx1"/>
                </a:solidFill>
              </a:rPr>
              <a:t>же </a:t>
            </a:r>
            <a:r>
              <a:rPr lang="ru-RU" sz="2600" i="1" dirty="0">
                <a:solidFill>
                  <a:schemeClr val="tx1"/>
                </a:solidFill>
              </a:rPr>
              <a:t>веры сколько чтобы уверовать в существование Бога. (пример: в Китае нет золота). </a:t>
            </a:r>
            <a:endParaRPr lang="ru-RU" sz="2600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90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1656184"/>
          </a:xfrm>
        </p:spPr>
        <p:txBody>
          <a:bodyPr/>
          <a:lstStyle/>
          <a:p>
            <a:r>
              <a:rPr lang="ru-RU" i="1" dirty="0"/>
              <a:t>Советы для ищущих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40000" lnSpcReduction="20000"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ru-RU" sz="7000" i="1" dirty="0" smtClean="0">
                <a:solidFill>
                  <a:schemeClr val="tx1"/>
                </a:solidFill>
              </a:rPr>
              <a:t>Сомневаться</a:t>
            </a:r>
            <a:r>
              <a:rPr lang="en-US" sz="7000" i="1" dirty="0" smtClean="0">
                <a:solidFill>
                  <a:schemeClr val="tx1"/>
                </a:solidFill>
              </a:rPr>
              <a:t> - </a:t>
            </a:r>
            <a:r>
              <a:rPr lang="ru-RU" sz="7000" i="1" dirty="0" smtClean="0">
                <a:solidFill>
                  <a:schemeClr val="tx1"/>
                </a:solidFill>
              </a:rPr>
              <a:t>это </a:t>
            </a:r>
            <a:r>
              <a:rPr lang="ru-RU" sz="7000" i="1" dirty="0">
                <a:solidFill>
                  <a:schemeClr val="tx1"/>
                </a:solidFill>
              </a:rPr>
              <a:t>нормально. </a:t>
            </a:r>
            <a:r>
              <a:rPr lang="ru-RU" sz="7600" i="1" dirty="0">
                <a:solidFill>
                  <a:schemeClr val="tx1"/>
                </a:solidFill>
              </a:rPr>
              <a:t/>
            </a:r>
            <a:br>
              <a:rPr lang="ru-RU" sz="7600" i="1" dirty="0">
                <a:solidFill>
                  <a:schemeClr val="tx1"/>
                </a:solidFill>
              </a:rPr>
            </a:br>
            <a:endParaRPr lang="ru-RU" sz="7600" dirty="0">
              <a:solidFill>
                <a:schemeClr val="tx1"/>
              </a:solidFill>
            </a:endParaRPr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 </a:t>
            </a:r>
            <a:endParaRPr lang="ru-RU" dirty="0"/>
          </a:p>
          <a:p>
            <a:pPr lvl="0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/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 </a:t>
            </a:r>
            <a:endParaRPr lang="ru-RU" dirty="0"/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36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1656184"/>
          </a:xfrm>
        </p:spPr>
        <p:txBody>
          <a:bodyPr/>
          <a:lstStyle/>
          <a:p>
            <a:r>
              <a:rPr lang="ru-RU" i="1" dirty="0"/>
              <a:t>Советы для ищущих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ru-RU" sz="11200" i="1" dirty="0" smtClean="0">
                <a:solidFill>
                  <a:schemeClr val="tx1"/>
                </a:solidFill>
              </a:rPr>
              <a:t>Сомневаться</a:t>
            </a:r>
            <a:r>
              <a:rPr lang="en-US" sz="11200" i="1" dirty="0" smtClean="0">
                <a:solidFill>
                  <a:schemeClr val="tx1"/>
                </a:solidFill>
              </a:rPr>
              <a:t> - </a:t>
            </a:r>
            <a:r>
              <a:rPr lang="ru-RU" sz="11200" i="1" dirty="0" smtClean="0">
                <a:solidFill>
                  <a:schemeClr val="tx1"/>
                </a:solidFill>
              </a:rPr>
              <a:t>это нормально.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ru-RU" sz="11200" i="1" dirty="0" smtClean="0">
                <a:solidFill>
                  <a:schemeClr val="tx1"/>
                </a:solidFill>
              </a:rPr>
              <a:t>Все </a:t>
            </a:r>
            <a:r>
              <a:rPr lang="ru-RU" sz="11200" i="1" dirty="0">
                <a:solidFill>
                  <a:schemeClr val="tx1"/>
                </a:solidFill>
              </a:rPr>
              <a:t>имеют сомнения. Не бойтесь их. «Вижу слишком много, чтобы отрицать, и слишком мало, чтобы быть уверенным, </a:t>
            </a:r>
            <a:r>
              <a:rPr lang="ru-RU" sz="11200" i="1" dirty="0" smtClean="0">
                <a:solidFill>
                  <a:schemeClr val="tx1"/>
                </a:solidFill>
              </a:rPr>
              <a:t>я </a:t>
            </a:r>
            <a:r>
              <a:rPr lang="ru-RU" sz="11200" i="1" dirty="0">
                <a:solidFill>
                  <a:schemeClr val="tx1"/>
                </a:solidFill>
              </a:rPr>
              <a:t>в состоянии пожалеть».</a:t>
            </a:r>
            <a:r>
              <a:rPr lang="ru-RU" sz="11200" i="1" dirty="0" smtClean="0">
                <a:solidFill>
                  <a:schemeClr val="tx1"/>
                </a:solidFill>
              </a:rPr>
              <a:t> </a:t>
            </a:r>
            <a:r>
              <a:rPr lang="ru-RU" sz="11200" i="1" dirty="0">
                <a:solidFill>
                  <a:schemeClr val="tx1"/>
                </a:solidFill>
              </a:rPr>
              <a:t/>
            </a:r>
            <a:br>
              <a:rPr lang="ru-RU" sz="11200" i="1" dirty="0">
                <a:solidFill>
                  <a:schemeClr val="tx1"/>
                </a:solidFill>
              </a:rPr>
            </a:br>
            <a:endParaRPr lang="ru-RU" sz="11200" dirty="0">
              <a:solidFill>
                <a:schemeClr val="tx1"/>
              </a:solidFill>
            </a:endParaRPr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 </a:t>
            </a:r>
            <a:endParaRPr lang="ru-RU" dirty="0"/>
          </a:p>
          <a:p>
            <a:pPr lvl="0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/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 </a:t>
            </a:r>
            <a:endParaRPr lang="ru-RU" dirty="0"/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55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1656184"/>
          </a:xfrm>
        </p:spPr>
        <p:txBody>
          <a:bodyPr/>
          <a:lstStyle/>
          <a:p>
            <a:r>
              <a:rPr lang="ru-RU" i="1" dirty="0"/>
              <a:t>Советы для ищущих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ru-RU" sz="11200" i="1" dirty="0" smtClean="0">
                <a:solidFill>
                  <a:schemeClr val="tx1"/>
                </a:solidFill>
              </a:rPr>
              <a:t>Сомневаться</a:t>
            </a:r>
            <a:r>
              <a:rPr lang="en-US" sz="11200" i="1" dirty="0" smtClean="0">
                <a:solidFill>
                  <a:schemeClr val="tx1"/>
                </a:solidFill>
              </a:rPr>
              <a:t> - </a:t>
            </a:r>
            <a:r>
              <a:rPr lang="ru-RU" sz="11200" i="1" dirty="0" smtClean="0">
                <a:solidFill>
                  <a:schemeClr val="tx1"/>
                </a:solidFill>
              </a:rPr>
              <a:t>это нормально.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ru-RU" sz="11200" i="1" dirty="0" smtClean="0">
                <a:solidFill>
                  <a:schemeClr val="tx1"/>
                </a:solidFill>
              </a:rPr>
              <a:t>Все </a:t>
            </a:r>
            <a:r>
              <a:rPr lang="ru-RU" sz="11200" i="1" dirty="0">
                <a:solidFill>
                  <a:schemeClr val="tx1"/>
                </a:solidFill>
              </a:rPr>
              <a:t>имеют сомнения. Не бойтесь их. «Вижу слишком много, чтобы отрицать, и слишком мало, чтобы быть уверенным, </a:t>
            </a:r>
            <a:r>
              <a:rPr lang="ru-RU" sz="11200" i="1" dirty="0" smtClean="0">
                <a:solidFill>
                  <a:schemeClr val="tx1"/>
                </a:solidFill>
              </a:rPr>
              <a:t>я </a:t>
            </a:r>
            <a:r>
              <a:rPr lang="ru-RU" sz="11200" i="1" dirty="0">
                <a:solidFill>
                  <a:schemeClr val="tx1"/>
                </a:solidFill>
              </a:rPr>
              <a:t>в состоянии пожалеть».</a:t>
            </a:r>
            <a:r>
              <a:rPr lang="ru-RU" sz="11200" i="1" dirty="0" smtClean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ru-RU" sz="11200" i="1" dirty="0">
                <a:solidFill>
                  <a:schemeClr val="tx1"/>
                </a:solidFill>
              </a:rPr>
              <a:t>Задавайте </a:t>
            </a:r>
            <a:r>
              <a:rPr lang="ru-RU" sz="11200" i="1" dirty="0" smtClean="0">
                <a:solidFill>
                  <a:schemeClr val="tx1"/>
                </a:solidFill>
              </a:rPr>
              <a:t>вопросы: «Почему </a:t>
            </a:r>
            <a:r>
              <a:rPr lang="ru-RU" sz="11200" i="1" dirty="0">
                <a:solidFill>
                  <a:schemeClr val="tx1"/>
                </a:solidFill>
              </a:rPr>
              <a:t>я </a:t>
            </a:r>
            <a:r>
              <a:rPr lang="ru-RU" sz="11200" i="1" dirty="0" smtClean="0">
                <a:solidFill>
                  <a:schemeClr val="tx1"/>
                </a:solidFill>
              </a:rPr>
              <a:t>верю?» </a:t>
            </a:r>
            <a:r>
              <a:rPr lang="ru-RU" sz="11200" i="1" dirty="0">
                <a:solidFill>
                  <a:schemeClr val="tx1"/>
                </a:solidFill>
              </a:rPr>
              <a:t>или </a:t>
            </a:r>
            <a:r>
              <a:rPr lang="ru-RU" sz="11200" i="1" dirty="0" smtClean="0">
                <a:solidFill>
                  <a:schemeClr val="tx1"/>
                </a:solidFill>
              </a:rPr>
              <a:t>«Что </a:t>
            </a:r>
            <a:r>
              <a:rPr lang="ru-RU" sz="11200" i="1" dirty="0">
                <a:solidFill>
                  <a:schemeClr val="tx1"/>
                </a:solidFill>
              </a:rPr>
              <a:t>еще смущает </a:t>
            </a:r>
            <a:r>
              <a:rPr lang="ru-RU" sz="11200" i="1" dirty="0" smtClean="0">
                <a:solidFill>
                  <a:schemeClr val="tx1"/>
                </a:solidFill>
              </a:rPr>
              <a:t>меня?»</a:t>
            </a:r>
            <a:r>
              <a:rPr lang="ru-RU" sz="7600" i="1" dirty="0">
                <a:solidFill>
                  <a:schemeClr val="tx1"/>
                </a:solidFill>
              </a:rPr>
              <a:t/>
            </a:r>
            <a:br>
              <a:rPr lang="ru-RU" sz="7600" i="1" dirty="0">
                <a:solidFill>
                  <a:schemeClr val="tx1"/>
                </a:solidFill>
              </a:rPr>
            </a:br>
            <a:endParaRPr lang="ru-RU" sz="7600" dirty="0">
              <a:solidFill>
                <a:schemeClr val="tx1"/>
              </a:solidFill>
            </a:endParaRPr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 </a:t>
            </a:r>
            <a:endParaRPr lang="ru-RU" dirty="0"/>
          </a:p>
          <a:p>
            <a:pPr lvl="0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/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 </a:t>
            </a:r>
            <a:endParaRPr lang="ru-RU" dirty="0"/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78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1656184"/>
          </a:xfrm>
        </p:spPr>
        <p:txBody>
          <a:bodyPr/>
          <a:lstStyle/>
          <a:p>
            <a:r>
              <a:rPr lang="ru-RU" i="1" dirty="0"/>
              <a:t>Советы для ищущих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ru-RU" sz="11200" i="1" dirty="0" smtClean="0">
                <a:solidFill>
                  <a:schemeClr val="tx1"/>
                </a:solidFill>
              </a:rPr>
              <a:t>Сомневаться</a:t>
            </a:r>
            <a:r>
              <a:rPr lang="en-US" sz="11200" i="1" dirty="0" smtClean="0">
                <a:solidFill>
                  <a:schemeClr val="tx1"/>
                </a:solidFill>
              </a:rPr>
              <a:t> - </a:t>
            </a:r>
            <a:r>
              <a:rPr lang="ru-RU" sz="11200" i="1" dirty="0" smtClean="0">
                <a:solidFill>
                  <a:schemeClr val="tx1"/>
                </a:solidFill>
              </a:rPr>
              <a:t>это нормально.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ru-RU" sz="11200" i="1" dirty="0" smtClean="0">
                <a:solidFill>
                  <a:schemeClr val="tx1"/>
                </a:solidFill>
              </a:rPr>
              <a:t>Все </a:t>
            </a:r>
            <a:r>
              <a:rPr lang="ru-RU" sz="11200" i="1" dirty="0">
                <a:solidFill>
                  <a:schemeClr val="tx1"/>
                </a:solidFill>
              </a:rPr>
              <a:t>имеют сомнения. Не бойтесь их. «Вижу слишком много, чтобы отрицать, и слишком мало, чтобы быть уверенным, </a:t>
            </a:r>
            <a:r>
              <a:rPr lang="ru-RU" sz="11200" i="1" dirty="0" smtClean="0">
                <a:solidFill>
                  <a:schemeClr val="tx1"/>
                </a:solidFill>
              </a:rPr>
              <a:t>я </a:t>
            </a:r>
            <a:r>
              <a:rPr lang="ru-RU" sz="11200" i="1" dirty="0">
                <a:solidFill>
                  <a:schemeClr val="tx1"/>
                </a:solidFill>
              </a:rPr>
              <a:t>в состоянии пожалеть».</a:t>
            </a:r>
            <a:r>
              <a:rPr lang="ru-RU" sz="11200" i="1" dirty="0" smtClean="0">
                <a:solidFill>
                  <a:schemeClr val="tx1"/>
                </a:solidFill>
              </a:rPr>
              <a:t>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ru-RU" sz="11200" i="1" dirty="0">
                <a:solidFill>
                  <a:schemeClr val="tx1"/>
                </a:solidFill>
              </a:rPr>
              <a:t>Задавайте </a:t>
            </a:r>
            <a:r>
              <a:rPr lang="ru-RU" sz="11200" i="1" dirty="0" smtClean="0">
                <a:solidFill>
                  <a:schemeClr val="tx1"/>
                </a:solidFill>
              </a:rPr>
              <a:t>вопросы: «Почему </a:t>
            </a:r>
            <a:r>
              <a:rPr lang="ru-RU" sz="11200" i="1" dirty="0">
                <a:solidFill>
                  <a:schemeClr val="tx1"/>
                </a:solidFill>
              </a:rPr>
              <a:t>я </a:t>
            </a:r>
            <a:r>
              <a:rPr lang="ru-RU" sz="11200" i="1" dirty="0" smtClean="0">
                <a:solidFill>
                  <a:schemeClr val="tx1"/>
                </a:solidFill>
              </a:rPr>
              <a:t>верю?» </a:t>
            </a:r>
            <a:r>
              <a:rPr lang="ru-RU" sz="11200" i="1" dirty="0">
                <a:solidFill>
                  <a:schemeClr val="tx1"/>
                </a:solidFill>
              </a:rPr>
              <a:t>или </a:t>
            </a:r>
            <a:r>
              <a:rPr lang="ru-RU" sz="11200" i="1" dirty="0" smtClean="0">
                <a:solidFill>
                  <a:schemeClr val="tx1"/>
                </a:solidFill>
              </a:rPr>
              <a:t>«Что </a:t>
            </a:r>
            <a:r>
              <a:rPr lang="ru-RU" sz="11200" i="1" dirty="0">
                <a:solidFill>
                  <a:schemeClr val="tx1"/>
                </a:solidFill>
              </a:rPr>
              <a:t>еще смущает </a:t>
            </a:r>
            <a:r>
              <a:rPr lang="ru-RU" sz="11200" i="1" dirty="0" smtClean="0">
                <a:solidFill>
                  <a:schemeClr val="tx1"/>
                </a:solidFill>
              </a:rPr>
              <a:t>меня?»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ru-RU" sz="11200" i="1" dirty="0">
                <a:solidFill>
                  <a:schemeClr val="tx1"/>
                </a:solidFill>
              </a:rPr>
              <a:t>Не отмахивайтесь от сомнений. Будут моменты, когда вы почувствуете, что Бог далек от вас. Вам нужно тогда держаться убежденности.</a:t>
            </a:r>
            <a:r>
              <a:rPr lang="ru-RU" sz="7600" i="1" dirty="0">
                <a:solidFill>
                  <a:schemeClr val="tx1"/>
                </a:solidFill>
              </a:rPr>
              <a:t/>
            </a:r>
            <a:br>
              <a:rPr lang="ru-RU" sz="7600" i="1" dirty="0">
                <a:solidFill>
                  <a:schemeClr val="tx1"/>
                </a:solidFill>
              </a:rPr>
            </a:br>
            <a:endParaRPr lang="ru-RU" sz="7600" dirty="0">
              <a:solidFill>
                <a:schemeClr val="tx1"/>
              </a:solidFill>
            </a:endParaRPr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endParaRPr lang="ru-RU" i="1" dirty="0" smtClean="0"/>
          </a:p>
          <a:p>
            <a:pPr lvl="1"/>
            <a:endParaRPr lang="ru-RU" i="1" dirty="0"/>
          </a:p>
          <a:p>
            <a:pPr lvl="1"/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 </a:t>
            </a:r>
            <a:endParaRPr lang="ru-RU" dirty="0"/>
          </a:p>
          <a:p>
            <a:pPr lvl="0" algn="l"/>
            <a:r>
              <a:rPr lang="ru-RU" i="1" dirty="0">
                <a:solidFill>
                  <a:schemeClr val="tx1"/>
                </a:solidFill>
              </a:rPr>
              <a:t/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/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 </a:t>
            </a:r>
            <a:endParaRPr lang="ru-RU" dirty="0"/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12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192</Words>
  <Application>Microsoft Office PowerPoint</Application>
  <PresentationFormat>Экран (4:3)</PresentationFormat>
  <Paragraphs>90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Причины изменения мировоззрения </vt:lpstr>
      <vt:lpstr>Причины изменения мировоззрения </vt:lpstr>
      <vt:lpstr>Причины изменения мировоззрения </vt:lpstr>
      <vt:lpstr>Советы для ищущих</vt:lpstr>
      <vt:lpstr>Советы для ищущих</vt:lpstr>
      <vt:lpstr>Советы для ищущих</vt:lpstr>
      <vt:lpstr>Советы для ищущих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Причины изменения мировоззрения</dc:title>
  <dc:creator>Admin</dc:creator>
  <cp:lastModifiedBy>Admin</cp:lastModifiedBy>
  <cp:revision>7</cp:revision>
  <dcterms:created xsi:type="dcterms:W3CDTF">2020-07-06T16:04:44Z</dcterms:created>
  <dcterms:modified xsi:type="dcterms:W3CDTF">2020-07-07T12:25:23Z</dcterms:modified>
</cp:coreProperties>
</file>