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14"/>
          </p:nvPr>
        </p:nvSpPr>
        <p:spPr>
          <a:xfrm>
            <a:off x="1270000" y="4308599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Image"/>
          <p:cNvSpPr/>
          <p:nvPr>
            <p:ph type="pic" sz="half" idx="13"/>
          </p:nvPr>
        </p:nvSpPr>
        <p:spPr>
          <a:xfrm>
            <a:off x="1854200" y="1441449"/>
            <a:ext cx="9612314" cy="48895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8" name="Title Text"/>
          <p:cNvSpPr txBox="1"/>
          <p:nvPr>
            <p:ph type="title"/>
          </p:nvPr>
        </p:nvSpPr>
        <p:spPr>
          <a:xfrm>
            <a:off x="1079500" y="6515100"/>
            <a:ext cx="11176000" cy="1625600"/>
          </a:xfrm>
          <a:prstGeom prst="rect">
            <a:avLst/>
          </a:prstGeom>
        </p:spPr>
        <p:txBody>
          <a:bodyPr anchor="b"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9" name="Body Level One…"/>
          <p:cNvSpPr txBox="1"/>
          <p:nvPr>
            <p:ph type="body" sz="quarter" idx="1"/>
          </p:nvPr>
        </p:nvSpPr>
        <p:spPr>
          <a:xfrm>
            <a:off x="1079500" y="8166100"/>
            <a:ext cx="11176000" cy="1308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  <a:lvl2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2pPr>
            <a:lvl3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3pPr>
            <a:lvl4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4pPr>
            <a:lvl5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0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itle Text"/>
          <p:cNvSpPr txBox="1"/>
          <p:nvPr>
            <p:ph type="title"/>
          </p:nvPr>
        </p:nvSpPr>
        <p:spPr>
          <a:xfrm>
            <a:off x="1079500" y="3416300"/>
            <a:ext cx="11176000" cy="2921000"/>
          </a:xfrm>
          <a:prstGeom prst="rect">
            <a:avLst/>
          </a:prstGeom>
        </p:spPr>
        <p:txBody>
          <a:bodyPr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1619250" y="6731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sz="half" idx="13"/>
          </p:nvPr>
        </p:nvSpPr>
        <p:spPr>
          <a:xfrm>
            <a:off x="6718300" y="638919"/>
            <a:ext cx="5334001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buClrTx/>
              <a:defRPr sz="2800"/>
            </a:lvl1pPr>
            <a:lvl2pPr marL="685800" indent="-342900">
              <a:spcBef>
                <a:spcPts val="3200"/>
              </a:spcBef>
              <a:buClrTx/>
              <a:defRPr sz="2800"/>
            </a:lvl2pPr>
            <a:lvl3pPr marL="1028700" indent="-342900">
              <a:spcBef>
                <a:spcPts val="3200"/>
              </a:spcBef>
              <a:buClrTx/>
              <a:defRPr sz="2800"/>
            </a:lvl3pPr>
            <a:lvl4pPr marL="1371600" indent="-342900">
              <a:spcBef>
                <a:spcPts val="3200"/>
              </a:spcBef>
              <a:buClrTx/>
              <a:defRPr sz="2800"/>
            </a:lvl4pPr>
            <a:lvl5pPr marL="1714500" indent="-342900">
              <a:spcBef>
                <a:spcPts val="3200"/>
              </a:spcBef>
              <a:buClrTx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Image" descr="Image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1759742" y="768348"/>
            <a:ext cx="9815516" cy="5080003"/>
          </a:xfrm>
          <a:prstGeom prst="rect">
            <a:avLst/>
          </a:prstGeom>
        </p:spPr>
      </p:pic>
      <p:sp>
        <p:nvSpPr>
          <p:cNvPr id="138" name="III. Procesos de comprensión lectora (I)"/>
          <p:cNvSpPr txBox="1"/>
          <p:nvPr>
            <p:ph type="title"/>
          </p:nvPr>
        </p:nvSpPr>
        <p:spPr>
          <a:xfrm>
            <a:off x="914400" y="5778500"/>
            <a:ext cx="11176000" cy="1625600"/>
          </a:xfrm>
          <a:prstGeom prst="rect">
            <a:avLst/>
          </a:prstGeom>
        </p:spPr>
        <p:txBody>
          <a:bodyPr/>
          <a:lstStyle>
            <a:lvl1pPr defTabSz="508254">
              <a:defRPr b="1" spc="200" sz="5000">
                <a:effectLst>
                  <a:outerShdw sx="100000" sy="100000" kx="0" ky="0" algn="b" rotWithShape="0" blurRad="25400" dist="22098" dir="162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III. Sub-procesos</a:t>
            </a:r>
          </a:p>
        </p:txBody>
      </p:sp>
      <p:sp>
        <p:nvSpPr>
          <p:cNvPr id="139" name="Lección 8. Reconocimiento de Palabras"/>
          <p:cNvSpPr txBox="1"/>
          <p:nvPr>
            <p:ph type="body" sz="quarter" idx="1"/>
          </p:nvPr>
        </p:nvSpPr>
        <p:spPr>
          <a:xfrm>
            <a:off x="1079500" y="7461250"/>
            <a:ext cx="11176000" cy="1308100"/>
          </a:xfrm>
          <a:prstGeom prst="rect">
            <a:avLst/>
          </a:prstGeom>
        </p:spPr>
        <p:txBody>
          <a:bodyPr/>
          <a:lstStyle>
            <a:lvl1pPr>
              <a:defRPr b="1" spc="100">
                <a:solidFill>
                  <a:srgbClr val="D4FB79"/>
                </a:solidFill>
              </a:defRPr>
            </a:lvl1pPr>
          </a:lstStyle>
          <a:p>
            <a:pPr/>
            <a:r>
              <a:t>Lección 2. Sub-Proceso de Comprender o Comprensión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El reconocimiento de palabras al que se llega a través del desarrollo fonológico que permite distinguir sonidos, combinarlos en sílabas y estas en palabras, tras lo cual se busca el significado en la  memoria. En efecto, si la información recibida se considera pertinente, es retenida en la memoria."/>
          <p:cNvSpPr txBox="1"/>
          <p:nvPr/>
        </p:nvSpPr>
        <p:spPr>
          <a:xfrm>
            <a:off x="645466" y="419099"/>
            <a:ext cx="11305682" cy="800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293370" indent="-293370" algn="l" defTabSz="457200">
              <a:buSzPct val="100000"/>
              <a:buChar char="•"/>
              <a:defRPr b="0" sz="35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Proceso de Comprensión de Lectura</a:t>
            </a:r>
          </a:p>
          <a:p>
            <a:pPr algn="l" defTabSz="457200">
              <a:defRPr b="0" sz="35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lvl="3" marL="228600" indent="-228600" algn="l" defTabSz="457200">
              <a:buSzPct val="55000"/>
              <a:buBlip>
                <a:blip r:embed="rId2"/>
              </a:buBlip>
              <a:defRPr b="0" sz="3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Sub-Proceso de Lectura</a:t>
            </a:r>
          </a:p>
          <a:p>
            <a:pPr lvl="1" marL="915670" indent="-293370" algn="l" defTabSz="457200">
              <a:buSzPct val="100000"/>
              <a:buChar char="•"/>
              <a:defRPr b="0" sz="44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Fijando la vista</a:t>
            </a:r>
          </a:p>
          <a:p>
            <a:pPr lvl="1" marL="915670" indent="-293370" algn="l" defTabSz="457200">
              <a:buSzPct val="100000"/>
              <a:buChar char="•"/>
              <a:defRPr b="0" sz="44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Reconociendo patrones</a:t>
            </a:r>
          </a:p>
          <a:p>
            <a:pPr lvl="1" marL="915670" indent="-293370" algn="l" defTabSz="457200">
              <a:buSzPct val="100000"/>
              <a:buChar char="•"/>
              <a:defRPr b="0" sz="44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Identificar </a:t>
            </a:r>
            <a:r>
              <a:rPr>
                <a:solidFill>
                  <a:srgbClr val="FF2600"/>
                </a:solidFill>
              </a:rPr>
              <a:t>significados</a:t>
            </a:r>
          </a:p>
          <a:p>
            <a:pPr algn="l" defTabSz="457200">
              <a:defRPr b="0" sz="35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lvl="3" marL="228600" indent="-228600" algn="l" defTabSz="457200">
              <a:buSzPct val="55000"/>
              <a:buBlip>
                <a:blip r:embed="rId2"/>
              </a:buBlip>
              <a:defRPr b="0" sz="3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r>
              <a:t>Sub-Proceso de Comprensión</a:t>
            </a:r>
            <a:r>
              <a:t>  </a:t>
            </a:r>
          </a:p>
          <a:p>
            <a:pPr lvl="1" marL="915670" indent="-293370" algn="l" defTabSz="457200">
              <a:buSzPct val="100000"/>
              <a:buChar char="•"/>
              <a:defRPr b="0" sz="44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r>
              <a:rPr>
                <a:solidFill>
                  <a:srgbClr val="FF2600"/>
                </a:solidFill>
              </a:rPr>
              <a:t>Significados </a:t>
            </a:r>
            <a:endParaRPr>
              <a:solidFill>
                <a:srgbClr val="FF2600"/>
              </a:solidFill>
            </a:endParaRPr>
          </a:p>
          <a:p>
            <a:pPr lvl="1" indent="622300" algn="l" defTabSz="457200">
              <a:defRPr b="0" sz="44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solidFill>
                  <a:srgbClr val="FF2600"/>
                </a:solidFill>
              </a:rPr>
              <a:t>almacenados</a:t>
            </a:r>
            <a:endParaRPr>
              <a:solidFill>
                <a:srgbClr val="FF2600"/>
              </a:solidFill>
            </a:endParaRPr>
          </a:p>
          <a:p>
            <a:pPr lvl="1" indent="622300" algn="l" defTabSz="457200">
              <a:defRPr b="0" sz="44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solidFill>
                  <a:srgbClr val="FF2600"/>
                </a:solidFill>
              </a:rPr>
              <a:t>en la memoria</a:t>
            </a:r>
          </a:p>
        </p:txBody>
      </p:sp>
      <p:sp>
        <p:nvSpPr>
          <p:cNvPr id="142" name="Dingbat Check"/>
          <p:cNvSpPr/>
          <p:nvPr/>
        </p:nvSpPr>
        <p:spPr>
          <a:xfrm>
            <a:off x="8975828" y="1362795"/>
            <a:ext cx="3440244" cy="32691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2" h="20404" fill="norm" stroke="1" extrusionOk="0">
                <a:moveTo>
                  <a:pt x="19340" y="6"/>
                </a:moveTo>
                <a:cubicBezTo>
                  <a:pt x="18911" y="-308"/>
                  <a:pt x="8317" y="11620"/>
                  <a:pt x="6423" y="13985"/>
                </a:cubicBezTo>
                <a:cubicBezTo>
                  <a:pt x="6323" y="14108"/>
                  <a:pt x="6215" y="14226"/>
                  <a:pt x="6090" y="14370"/>
                </a:cubicBezTo>
                <a:cubicBezTo>
                  <a:pt x="5960" y="14216"/>
                  <a:pt x="5854" y="14096"/>
                  <a:pt x="5755" y="13971"/>
                </a:cubicBezTo>
                <a:cubicBezTo>
                  <a:pt x="4964" y="12967"/>
                  <a:pt x="4458" y="12167"/>
                  <a:pt x="3657" y="11171"/>
                </a:cubicBezTo>
                <a:cubicBezTo>
                  <a:pt x="3337" y="10773"/>
                  <a:pt x="2972" y="10410"/>
                  <a:pt x="2634" y="10026"/>
                </a:cubicBezTo>
                <a:cubicBezTo>
                  <a:pt x="2472" y="9843"/>
                  <a:pt x="2283" y="9849"/>
                  <a:pt x="2071" y="9915"/>
                </a:cubicBezTo>
                <a:cubicBezTo>
                  <a:pt x="1856" y="9981"/>
                  <a:pt x="1574" y="9982"/>
                  <a:pt x="1303" y="10152"/>
                </a:cubicBezTo>
                <a:cubicBezTo>
                  <a:pt x="1209" y="10262"/>
                  <a:pt x="1332" y="10438"/>
                  <a:pt x="1349" y="10609"/>
                </a:cubicBezTo>
                <a:cubicBezTo>
                  <a:pt x="1369" y="10821"/>
                  <a:pt x="603" y="10792"/>
                  <a:pt x="203" y="11061"/>
                </a:cubicBezTo>
                <a:cubicBezTo>
                  <a:pt x="111" y="11123"/>
                  <a:pt x="286" y="11375"/>
                  <a:pt x="227" y="11440"/>
                </a:cubicBezTo>
                <a:cubicBezTo>
                  <a:pt x="51" y="11634"/>
                  <a:pt x="-61" y="11588"/>
                  <a:pt x="36" y="11826"/>
                </a:cubicBezTo>
                <a:cubicBezTo>
                  <a:pt x="896" y="13941"/>
                  <a:pt x="2182" y="15733"/>
                  <a:pt x="3218" y="17879"/>
                </a:cubicBezTo>
                <a:cubicBezTo>
                  <a:pt x="4865" y="21292"/>
                  <a:pt x="5178" y="19166"/>
                  <a:pt x="5654" y="19575"/>
                </a:cubicBezTo>
                <a:cubicBezTo>
                  <a:pt x="7119" y="20836"/>
                  <a:pt x="6474" y="21179"/>
                  <a:pt x="9921" y="16770"/>
                </a:cubicBezTo>
                <a:cubicBezTo>
                  <a:pt x="11378" y="14721"/>
                  <a:pt x="19009" y="5203"/>
                  <a:pt x="20710" y="3334"/>
                </a:cubicBezTo>
                <a:cubicBezTo>
                  <a:pt x="20919" y="3106"/>
                  <a:pt x="21118" y="2879"/>
                  <a:pt x="21258" y="2594"/>
                </a:cubicBezTo>
                <a:cubicBezTo>
                  <a:pt x="21526" y="2050"/>
                  <a:pt x="21539" y="2066"/>
                  <a:pt x="21150" y="1624"/>
                </a:cubicBezTo>
                <a:cubicBezTo>
                  <a:pt x="21006" y="1461"/>
                  <a:pt x="20856" y="1427"/>
                  <a:pt x="20646" y="1437"/>
                </a:cubicBezTo>
                <a:cubicBezTo>
                  <a:pt x="20244" y="1456"/>
                  <a:pt x="20044" y="1227"/>
                  <a:pt x="20086" y="860"/>
                </a:cubicBezTo>
                <a:cubicBezTo>
                  <a:pt x="20096" y="778"/>
                  <a:pt x="20075" y="672"/>
                  <a:pt x="20023" y="612"/>
                </a:cubicBezTo>
                <a:cubicBezTo>
                  <a:pt x="19903" y="469"/>
                  <a:pt x="19492" y="117"/>
                  <a:pt x="19340" y="6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b="0" sz="3600">
                <a:solidFill>
                  <a:srgbClr val="72675A"/>
                </a:solidFill>
                <a:latin typeface="Cochin"/>
                <a:ea typeface="Cochin"/>
                <a:cs typeface="Cochin"/>
                <a:sym typeface="Cochin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