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III. Procesos de comprensión lectora (I)"/>
          <p:cNvSpPr txBox="1"/>
          <p:nvPr>
            <p:ph type="title"/>
          </p:nvPr>
        </p:nvSpPr>
        <p:spPr>
          <a:xfrm>
            <a:off x="914400" y="5778500"/>
            <a:ext cx="11176000" cy="1625600"/>
          </a:xfrm>
          <a:prstGeom prst="rect">
            <a:avLst/>
          </a:prstGeom>
        </p:spPr>
        <p:txBody>
          <a:bodyPr/>
          <a:lstStyle>
            <a:lvl1pPr defTabSz="508254">
              <a:defRPr b="1" spc="200" sz="5000">
                <a:effectLst>
                  <a:outerShdw sx="100000" sy="100000" kx="0" ky="0" algn="b" rotWithShape="0" blurRad="25400" dist="22098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III. Sub-procesos</a:t>
            </a:r>
          </a:p>
        </p:txBody>
      </p:sp>
      <p:sp>
        <p:nvSpPr>
          <p:cNvPr id="139" name="Lección 8. Reconocimiento de Palabras"/>
          <p:cNvSpPr txBox="1"/>
          <p:nvPr>
            <p:ph type="body" sz="quarter" idx="1"/>
          </p:nvPr>
        </p:nvSpPr>
        <p:spPr>
          <a:xfrm>
            <a:off x="1079500" y="7461250"/>
            <a:ext cx="11176000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2. Sub-Proceso de Comprender o Comprensión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l reconocimiento de palabras al que se llega a través del desarrollo fonológico que permite distinguir sonidos, combinarlos en sílabas y estas en palabras, tras lo cual se busca el significado en la  memoria. En efecto, si la información recibida se considera pertinente, es retenida en la memoria."/>
          <p:cNvSpPr txBox="1"/>
          <p:nvPr/>
        </p:nvSpPr>
        <p:spPr>
          <a:xfrm>
            <a:off x="645466" y="419099"/>
            <a:ext cx="11305682" cy="800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3370" indent="-293370" algn="l" defTabSz="457200">
              <a:buSzPct val="100000"/>
              <a:buChar char="•"/>
              <a:defRPr b="0" sz="3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Comprensión de Lectura</a:t>
            </a:r>
          </a:p>
          <a:p>
            <a:pPr algn="l" defTabSz="457200">
              <a:defRPr b="0" sz="3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600" indent="-228600" algn="l" defTabSz="457200">
              <a:buSzPct val="55000"/>
              <a:buBlip>
                <a:blip r:embed="rId2"/>
              </a:buBlip>
              <a:defRPr b="0" sz="3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Lectura</a:t>
            </a:r>
          </a:p>
          <a:p>
            <a:pPr lvl="1" marL="915670" indent="-293370" algn="l" defTabSz="457200">
              <a:buSzPct val="100000"/>
              <a:buChar char="•"/>
              <a:defRPr b="0" sz="44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Fijando la vista</a:t>
            </a:r>
          </a:p>
          <a:p>
            <a:pPr lvl="1" marL="915670" indent="-293370" algn="l" defTabSz="457200">
              <a:buSzPct val="100000"/>
              <a:buChar char="•"/>
              <a:defRPr b="0" sz="44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Reconociendo patrones</a:t>
            </a:r>
          </a:p>
          <a:p>
            <a:pPr lvl="1" marL="915670" indent="-293370" algn="l" defTabSz="457200">
              <a:buSzPct val="100000"/>
              <a:buChar char="•"/>
              <a:defRPr b="0" sz="44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Identificar </a:t>
            </a:r>
            <a:r>
              <a:rPr>
                <a:solidFill>
                  <a:srgbClr val="FF2600"/>
                </a:solidFill>
              </a:rPr>
              <a:t>significados</a:t>
            </a:r>
          </a:p>
          <a:p>
            <a:pPr algn="l" defTabSz="457200">
              <a:defRPr b="0" sz="35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600" indent="-228600" algn="l" defTabSz="457200">
              <a:buSzPct val="55000"/>
              <a:buBlip>
                <a:blip r:embed="rId2"/>
              </a:buBlip>
              <a:defRPr b="0" sz="3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Sub-Proceso de Comprensión</a:t>
            </a:r>
            <a:r>
              <a:t>  </a:t>
            </a:r>
          </a:p>
          <a:p>
            <a:pPr lvl="1" marL="915670" indent="-293370" algn="l" defTabSz="457200">
              <a:buSzPct val="100000"/>
              <a:buChar char="•"/>
              <a:defRPr b="0" sz="44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solidFill>
                  <a:srgbClr val="FF2600"/>
                </a:solidFill>
              </a:rPr>
              <a:t>Significados </a:t>
            </a:r>
            <a:endParaRPr>
              <a:solidFill>
                <a:srgbClr val="FF2600"/>
              </a:solidFill>
            </a:endParaRPr>
          </a:p>
          <a:p>
            <a:pPr lvl="1" indent="622300" algn="l" defTabSz="457200">
              <a:defRPr b="0" sz="44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almacenados</a:t>
            </a:r>
            <a:endParaRPr>
              <a:solidFill>
                <a:srgbClr val="FF2600"/>
              </a:solidFill>
            </a:endParaRPr>
          </a:p>
          <a:p>
            <a:pPr lvl="1" indent="622300" algn="l" defTabSz="457200">
              <a:defRPr b="0" sz="44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en la memoria</a:t>
            </a:r>
          </a:p>
        </p:txBody>
      </p:sp>
      <p:sp>
        <p:nvSpPr>
          <p:cNvPr id="142" name="Dingbat Check"/>
          <p:cNvSpPr/>
          <p:nvPr/>
        </p:nvSpPr>
        <p:spPr>
          <a:xfrm>
            <a:off x="8975828" y="1362795"/>
            <a:ext cx="3440244" cy="326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3600">
                <a:solidFill>
                  <a:srgbClr val="72675A"/>
                </a:solidFill>
                <a:latin typeface="Cochin"/>
                <a:ea typeface="Cochin"/>
                <a:cs typeface="Cochin"/>
                <a:sym typeface="Cochi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