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Override1.xml" ContentType="application/vnd.openxmlformats-officedocument.themeOverrid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256" r:id="rId2"/>
    <p:sldId id="278" r:id="rId3"/>
    <p:sldId id="283" r:id="rId4"/>
    <p:sldId id="284" r:id="rId5"/>
    <p:sldId id="285" r:id="rId6"/>
    <p:sldId id="286" r:id="rId7"/>
    <p:sldId id="287" r:id="rId8"/>
    <p:sldId id="271" r:id="rId9"/>
    <p:sldId id="276" r:id="rId10"/>
    <p:sldId id="273" r:id="rId11"/>
    <p:sldId id="280" r:id="rId12"/>
  </p:sldIdLst>
  <p:sldSz cx="9144000" cy="6858000" type="screen4x3"/>
  <p:notesSz cx="7010400" cy="9372600"/>
  <p:defaultTextStyle>
    <a:defPPr>
      <a:defRPr lang="u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F497D"/>
    <a:srgbClr val="1F48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872" autoAdjust="0"/>
    <p:restoredTop sz="94660"/>
  </p:normalViewPr>
  <p:slideViewPr>
    <p:cSldViewPr>
      <p:cViewPr varScale="1">
        <p:scale>
          <a:sx n="107" d="100"/>
          <a:sy n="107" d="100"/>
        </p:scale>
        <p:origin x="1722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83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83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04C7E10-770B-41D4-BE36-9066DADF2589}" type="datetimeFigureOut">
              <a:rPr lang="en-US" smtClean="0"/>
              <a:pPr/>
              <a:t>4/27/2023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902700"/>
            <a:ext cx="3038475" cy="468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902700"/>
            <a:ext cx="3038475" cy="468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D7F7710-4808-4C44-981F-005AC4F65CF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625907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8630"/>
          </a:xfrm>
          <a:prstGeom prst="rect">
            <a:avLst/>
          </a:prstGeom>
        </p:spPr>
        <p:txBody>
          <a:bodyPr vert="horz" lIns="93616" tIns="46808" rIns="93616" bIns="4680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8630"/>
          </a:xfrm>
          <a:prstGeom prst="rect">
            <a:avLst/>
          </a:prstGeom>
        </p:spPr>
        <p:txBody>
          <a:bodyPr vert="horz" lIns="93616" tIns="46808" rIns="93616" bIns="46808" rtlCol="0"/>
          <a:lstStyle>
            <a:lvl1pPr algn="r">
              <a:defRPr sz="1200"/>
            </a:lvl1pPr>
          </a:lstStyle>
          <a:p>
            <a:fld id="{74C88FC9-998E-4050-8995-CDFBC81B7FEF}" type="datetimeFigureOut">
              <a:rPr lang="en-US" smtClean="0"/>
              <a:pPr/>
              <a:t>4/27/2023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62050" y="703263"/>
            <a:ext cx="4686300" cy="35147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616" tIns="46808" rIns="93616" bIns="4680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51985"/>
            <a:ext cx="5608320" cy="4217670"/>
          </a:xfrm>
          <a:prstGeom prst="rect">
            <a:avLst/>
          </a:prstGeom>
        </p:spPr>
        <p:txBody>
          <a:bodyPr vert="horz" lIns="93616" tIns="46808" rIns="93616" bIns="46808" rtlCol="0"/>
          <a:lstStyle/>
          <a:p>
            <a:pPr lvl="0"/>
            <a:r>
              <a:rPr lang="uk"/>
              <a:t>Натисніть, щоб змінити основні стилі тексту</a:t>
            </a:r>
          </a:p>
          <a:p>
            <a:pPr lvl="1"/>
            <a:r>
              <a:rPr lang="uk"/>
              <a:t>Другий рівень</a:t>
            </a:r>
          </a:p>
          <a:p>
            <a:pPr lvl="2"/>
            <a:r>
              <a:rPr lang="uk"/>
              <a:t>Третій рівень</a:t>
            </a:r>
          </a:p>
          <a:p>
            <a:pPr lvl="3"/>
            <a:r>
              <a:rPr lang="uk"/>
              <a:t>Четвертий рівень</a:t>
            </a:r>
          </a:p>
          <a:p>
            <a:pPr lvl="4"/>
            <a:r>
              <a:rPr lang="uk"/>
              <a:t>П'ятий рівень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902343"/>
            <a:ext cx="3037840" cy="468630"/>
          </a:xfrm>
          <a:prstGeom prst="rect">
            <a:avLst/>
          </a:prstGeom>
        </p:spPr>
        <p:txBody>
          <a:bodyPr vert="horz" lIns="93616" tIns="46808" rIns="93616" bIns="4680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902343"/>
            <a:ext cx="3037840" cy="468630"/>
          </a:xfrm>
          <a:prstGeom prst="rect">
            <a:avLst/>
          </a:prstGeom>
        </p:spPr>
        <p:txBody>
          <a:bodyPr vert="horz" lIns="93616" tIns="46808" rIns="93616" bIns="46808" rtlCol="0" anchor="b"/>
          <a:lstStyle>
            <a:lvl1pPr algn="r">
              <a:defRPr sz="1200"/>
            </a:lvl1pPr>
          </a:lstStyle>
          <a:p>
            <a:fld id="{B1592305-7CE4-47AA-9A7E-0FA34748F22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97653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1592305-7CE4-47AA-9A7E-0FA34748F225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17345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2787E-5FD9-46F1-A275-EE1EFDEF8490}" type="datetimeFigureOut">
              <a:rPr lang="en-US" smtClean="0"/>
              <a:pPr/>
              <a:t>4/27/2023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51937-32CB-4BCF-AD86-9997CD9CE9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68755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2787E-5FD9-46F1-A275-EE1EFDEF8490}" type="datetimeFigureOut">
              <a:rPr lang="en-US" smtClean="0"/>
              <a:pPr/>
              <a:t>4/27/2023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51937-32CB-4BCF-AD86-9997CD9CE9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35429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2787E-5FD9-46F1-A275-EE1EFDEF8490}" type="datetimeFigureOut">
              <a:rPr lang="en-US" smtClean="0"/>
              <a:pPr/>
              <a:t>4/27/2023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51937-32CB-4BCF-AD86-9997CD9CE9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88955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2787E-5FD9-46F1-A275-EE1EFDEF8490}" type="datetimeFigureOut">
              <a:rPr lang="en-US" smtClean="0"/>
              <a:pPr/>
              <a:t>4/27/2023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51937-32CB-4BCF-AD86-9997CD9CE9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33403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2787E-5FD9-46F1-A275-EE1EFDEF8490}" type="datetimeFigureOut">
              <a:rPr lang="en-US" smtClean="0"/>
              <a:pPr/>
              <a:t>4/27/2023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51937-32CB-4BCF-AD86-9997CD9CE9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70355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2787E-5FD9-46F1-A275-EE1EFDEF8490}" type="datetimeFigureOut">
              <a:rPr lang="en-US" smtClean="0"/>
              <a:pPr/>
              <a:t>4/27/2023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51937-32CB-4BCF-AD86-9997CD9CE9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06014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2787E-5FD9-46F1-A275-EE1EFDEF8490}" type="datetimeFigureOut">
              <a:rPr lang="en-US" smtClean="0"/>
              <a:pPr/>
              <a:t>4/27/2023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51937-32CB-4BCF-AD86-9997CD9CE9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9270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2787E-5FD9-46F1-A275-EE1EFDEF8490}" type="datetimeFigureOut">
              <a:rPr lang="en-US" smtClean="0"/>
              <a:pPr/>
              <a:t>4/27/2023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51937-32CB-4BCF-AD86-9997CD9CE9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75712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2787E-5FD9-46F1-A275-EE1EFDEF8490}" type="datetimeFigureOut">
              <a:rPr lang="en-US" smtClean="0"/>
              <a:pPr/>
              <a:t>4/27/2023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51937-32CB-4BCF-AD86-9997CD9CE9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66741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2787E-5FD9-46F1-A275-EE1EFDEF8490}" type="datetimeFigureOut">
              <a:rPr lang="en-US" smtClean="0"/>
              <a:pPr/>
              <a:t>4/27/2023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51937-32CB-4BCF-AD86-9997CD9CE9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11197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2787E-5FD9-46F1-A275-EE1EFDEF8490}" type="datetimeFigureOut">
              <a:rPr lang="en-US" smtClean="0"/>
              <a:pPr/>
              <a:t>4/27/2023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51937-32CB-4BCF-AD86-9997CD9CE9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31305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"/>
              <a:t>Натисніть, щоб змінити стиль основного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"/>
              <a:t>Натисніть, щоб змінити основні стилі тексту</a:t>
            </a:r>
          </a:p>
          <a:p>
            <a:pPr lvl="1"/>
            <a:r>
              <a:rPr lang="uk"/>
              <a:t>Другий рівень</a:t>
            </a:r>
          </a:p>
          <a:p>
            <a:pPr lvl="2"/>
            <a:r>
              <a:rPr lang="uk"/>
              <a:t>Третій рівень</a:t>
            </a:r>
          </a:p>
          <a:p>
            <a:pPr lvl="3"/>
            <a:r>
              <a:rPr lang="uk"/>
              <a:t>Четвертий рівень</a:t>
            </a:r>
          </a:p>
          <a:p>
            <a:pPr lvl="4"/>
            <a:r>
              <a:rPr lang="uk"/>
              <a:t>П'ятий рівень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C2787E-5FD9-46F1-A275-EE1EFDEF8490}" type="datetimeFigureOut">
              <a:rPr lang="en-US" smtClean="0"/>
              <a:pPr/>
              <a:t>4/27/2023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A51937-32CB-4BCF-AD86-9997CD9CE9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355811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5562600" y="5181600"/>
            <a:ext cx="382017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Ваш стиль </a:t>
            </a:r>
            <a:r>
              <a:rPr lang="uk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керівництва</a:t>
            </a:r>
            <a:endParaRPr lang="en-US" sz="4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971800" y="152400"/>
            <a:ext cx="3752181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>
                <a:solidFill>
                  <a:srgbClr val="FF0000"/>
                </a:solidFill>
              </a:rPr>
              <a:t>«</a:t>
            </a:r>
            <a:r>
              <a:rPr lang="uk" sz="3600" b="1" dirty="0">
                <a:solidFill>
                  <a:srgbClr val="FF0000"/>
                </a:solidFill>
              </a:rPr>
              <a:t>Вчись керувати»</a:t>
            </a:r>
          </a:p>
          <a:p>
            <a:r>
              <a:rPr lang="uk" sz="3600" b="1" dirty="0">
                <a:solidFill>
                  <a:srgbClr val="FF0000"/>
                </a:solidFill>
              </a:rPr>
              <a:t>  Відео 10 </a:t>
            </a:r>
            <a:r>
              <a:rPr lang="uk" sz="2000" b="1" dirty="0"/>
              <a:t>)</a:t>
            </a:r>
            <a:endParaRPr lang="en-US" sz="2000" b="1" dirty="0"/>
          </a:p>
        </p:txBody>
      </p:sp>
    </p:spTree>
    <p:extLst>
      <p:ext uri="{BB962C8B-B14F-4D97-AF65-F5344CB8AC3E}">
        <p14:creationId xmlns:p14="http://schemas.microsoft.com/office/powerpoint/2010/main" val="14841285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16214" y="2644170"/>
            <a:ext cx="6911572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" sz="4800" dirty="0">
                <a:solidFill>
                  <a:srgbClr val="FFFF00"/>
                </a:solidFill>
              </a:rPr>
              <a:t>Ефективне лідерство </a:t>
            </a:r>
            <a:r>
              <a:rPr lang="uk" sz="4800" b="1" dirty="0">
                <a:solidFill>
                  <a:srgbClr val="FFFF00"/>
                </a:solidFill>
              </a:rPr>
              <a:t>-</a:t>
            </a:r>
          </a:p>
          <a:p>
            <a:r>
              <a:rPr lang="uk" sz="4800" dirty="0">
                <a:solidFill>
                  <a:srgbClr val="FFFF00"/>
                </a:solidFill>
              </a:rPr>
              <a:t>Використання часу</a:t>
            </a:r>
            <a:endParaRPr lang="en-US" sz="48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3639417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www.incentergy.de/wp-content/uploads/2014/05/Pareto-Prinzip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52400" y="-609600"/>
            <a:ext cx="9763125" cy="8039101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1066800" y="152400"/>
            <a:ext cx="720799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" sz="4000" dirty="0"/>
              <a:t>Результати зусиль</a:t>
            </a:r>
            <a:endParaRPr lang="en-US" sz="4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F497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ight Arrow Callout 7">
            <a:extLst>
              <a:ext uri="{FF2B5EF4-FFF2-40B4-BE49-F238E27FC236}">
                <a16:creationId xmlns:a16="http://schemas.microsoft.com/office/drawing/2014/main" id="{7221694E-7285-BB40-DB40-4E05B6126902}"/>
              </a:ext>
            </a:extLst>
          </p:cNvPr>
          <p:cNvSpPr/>
          <p:nvPr/>
        </p:nvSpPr>
        <p:spPr>
          <a:xfrm>
            <a:off x="7505699" y="4709533"/>
            <a:ext cx="1718996" cy="843957"/>
          </a:xfrm>
          <a:prstGeom prst="rightArrowCallou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033" name="Picture 9" descr="http://www.futurist.com/wp-content/uploads/2015/07/4-Star-to-Steer-By-1024x768.jpg"/>
          <p:cNvPicPr>
            <a:picLocks noChangeAspect="1" noChangeArrowheads="1"/>
          </p:cNvPicPr>
          <p:nvPr/>
        </p:nvPicPr>
        <p:blipFill>
          <a:blip r:embed="rId2" cstate="print"/>
          <a:srcRect l="18750" t="7143" r="16964" b="10714"/>
          <a:stretch>
            <a:fillRect/>
          </a:stretch>
        </p:blipFill>
        <p:spPr bwMode="auto">
          <a:xfrm>
            <a:off x="5966649" y="1219200"/>
            <a:ext cx="3084349" cy="2955834"/>
          </a:xfrm>
          <a:prstGeom prst="rect">
            <a:avLst/>
          </a:prstGeom>
          <a:noFill/>
        </p:spPr>
      </p:pic>
      <p:sp>
        <p:nvSpPr>
          <p:cNvPr id="10" name="Bent-Up Arrow 9"/>
          <p:cNvSpPr/>
          <p:nvPr/>
        </p:nvSpPr>
        <p:spPr>
          <a:xfrm>
            <a:off x="5410200" y="3944875"/>
            <a:ext cx="2514600" cy="685800"/>
          </a:xfrm>
          <a:prstGeom prst="bentUp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0DA16FCF-9AFD-4AD7-9B1F-6B930664BCFA}"/>
              </a:ext>
            </a:extLst>
          </p:cNvPr>
          <p:cNvSpPr/>
          <p:nvPr/>
        </p:nvSpPr>
        <p:spPr>
          <a:xfrm>
            <a:off x="6477000" y="1600200"/>
            <a:ext cx="2057399" cy="1260384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uk-UA" sz="12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«Бачення найкращого майбутнього стає зіркою, на яку дивляться здалека, але не вживають конкретних дій, що спрямовані на її досягнення.»</a:t>
            </a:r>
            <a:endParaRPr lang="ru-UA" sz="600" dirty="0">
              <a:solidFill>
                <a:schemeClr val="bg1"/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16A84B4-14DD-C1FB-966B-D3485A78059C}"/>
              </a:ext>
            </a:extLst>
          </p:cNvPr>
          <p:cNvSpPr txBox="1"/>
          <p:nvPr/>
        </p:nvSpPr>
        <p:spPr>
          <a:xfrm>
            <a:off x="33528" y="5638800"/>
            <a:ext cx="1371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" sz="2400" b="1" dirty="0"/>
              <a:t>Лідер</a:t>
            </a:r>
            <a:endParaRPr lang="ru-UA" sz="24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BAEA796-CA4D-2876-556D-5525D15A23A4}"/>
              </a:ext>
            </a:extLst>
          </p:cNvPr>
          <p:cNvSpPr txBox="1"/>
          <p:nvPr/>
        </p:nvSpPr>
        <p:spPr>
          <a:xfrm>
            <a:off x="2188502" y="899803"/>
            <a:ext cx="192629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" sz="2800" b="1" dirty="0"/>
              <a:t>Культура</a:t>
            </a:r>
            <a:endParaRPr lang="ru-UA" sz="2800" dirty="0"/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A66CFB0C-A799-14DF-D1DC-2C3CAA21328E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b="1334"/>
          <a:stretch/>
        </p:blipFill>
        <p:spPr>
          <a:xfrm>
            <a:off x="0" y="875419"/>
            <a:ext cx="5922970" cy="563880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02B275BD-BE42-3403-5B80-C3D3D6F7C171}"/>
              </a:ext>
            </a:extLst>
          </p:cNvPr>
          <p:cNvSpPr txBox="1"/>
          <p:nvPr/>
        </p:nvSpPr>
        <p:spPr>
          <a:xfrm>
            <a:off x="6106983" y="4094369"/>
            <a:ext cx="16338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" sz="2400" b="1" dirty="0"/>
              <a:t>Бачення</a:t>
            </a:r>
            <a:endParaRPr lang="ru-UA" sz="24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B4F34F7-56EC-9C6E-4A18-0B10F2C9598A}"/>
              </a:ext>
            </a:extLst>
          </p:cNvPr>
          <p:cNvSpPr txBox="1"/>
          <p:nvPr/>
        </p:nvSpPr>
        <p:spPr>
          <a:xfrm>
            <a:off x="7538094" y="4847595"/>
            <a:ext cx="1341664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" sz="1400" b="1" dirty="0">
                <a:solidFill>
                  <a:schemeClr val="bg1"/>
                </a:solidFill>
              </a:rPr>
              <a:t>Молитва та планування</a:t>
            </a:r>
            <a:endParaRPr lang="ru-UA" sz="1400" dirty="0">
              <a:solidFill>
                <a:schemeClr val="bg1"/>
              </a:solidFill>
            </a:endParaRPr>
          </a:p>
          <a:p>
            <a:endParaRPr lang="ru-UA" sz="1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62637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71500" y="335845"/>
            <a:ext cx="8001000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" sz="3600" dirty="0">
                <a:solidFill>
                  <a:srgbClr val="FFFF00"/>
                </a:solidFill>
              </a:rPr>
              <a:t>Лідер, з усіма його плюсами та мінусами, сильними та слабкими сторонами, взаємодіє з групою людей, щоб визначити культуру (те, як тут все робиться), щоб розробити бачення кращого майбутнього, а потім дає імпульс до дії. дії, необхідні для досягнення цього майбутнього за допомогою планів та молитви.</a:t>
            </a:r>
            <a:endParaRPr lang="en-US" sz="36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005625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09600" y="8965"/>
            <a:ext cx="8229600" cy="58785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" sz="48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Стилі керівництва</a:t>
            </a:r>
          </a:p>
          <a:p>
            <a:endParaRPr lang="ru" sz="4800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uk" sz="2800" b="1" dirty="0" err="1"/>
              <a:t>Laissez-Faire </a:t>
            </a:r>
            <a:r>
              <a:rPr lang="uk" sz="2800" b="1" dirty="0"/>
              <a:t>(«принцип невтручання») - «все відбувається саме собою».</a:t>
            </a:r>
          </a:p>
          <a:p>
            <a:endParaRPr lang="ru-RU" sz="2800" b="1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uk" sz="2800" dirty="0"/>
              <a:t>Співробітники діють самостійно.</a:t>
            </a:r>
            <a:endParaRPr lang="uk-UA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uk" sz="2800" dirty="0"/>
              <a:t>Лідер дає мінімум вказівок та надає учасникам максимальну свободу дій.</a:t>
            </a:r>
            <a:endParaRPr lang="uk-UA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uk" sz="2800" dirty="0"/>
              <a:t>Принцип невтручання працює тільки в тому випадку, якщо у вас є люди, які неймовірно вмотивовані і справді хочуть щось зробити.</a:t>
            </a:r>
            <a:endParaRPr lang="uk-UA" sz="28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F4A9142-95AD-4AE0-BC8F-C1A185AB0487}"/>
              </a:ext>
            </a:extLst>
          </p:cNvPr>
          <p:cNvSpPr txBox="1"/>
          <p:nvPr/>
        </p:nvSpPr>
        <p:spPr>
          <a:xfrm>
            <a:off x="228600" y="1524000"/>
            <a:ext cx="76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" sz="2800" b="1" dirty="0"/>
              <a:t>1.</a:t>
            </a:r>
            <a:endParaRPr lang="uk-UA" sz="2800" b="1" dirty="0"/>
          </a:p>
        </p:txBody>
      </p:sp>
    </p:spTree>
    <p:extLst>
      <p:ext uri="{BB962C8B-B14F-4D97-AF65-F5344CB8AC3E}">
        <p14:creationId xmlns:p14="http://schemas.microsoft.com/office/powerpoint/2010/main" val="236599166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3400" y="0"/>
            <a:ext cx="8229600" cy="67095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" sz="48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Стилі керівництва</a:t>
            </a:r>
          </a:p>
          <a:p>
            <a:pPr algn="ctr"/>
            <a:endParaRPr lang="ru" sz="4800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uk" sz="2800" b="1" dirty="0"/>
              <a:t>Демократичний – залучення, участь кожного.</a:t>
            </a:r>
          </a:p>
          <a:p>
            <a:endParaRPr lang="uk-UA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uk" sz="2000" dirty="0"/>
              <a:t>Позитивна сторона – всі охочі люди залучені, вони присвячені справі, вони беруть участь, тому що хочуть бути частиною цього процесу.</a:t>
            </a:r>
            <a:endParaRPr lang="uk-UA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uk" sz="2000" dirty="0"/>
              <a:t>Мінус – мають бути залучені всі.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uk" sz="2000" dirty="0"/>
              <a:t>Ніхто не зможе просто сидіти осторонь, і чекати, що організація чи церква сама по собі впорається і без них.</a:t>
            </a:r>
            <a:endParaRPr lang="uk-UA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uk" sz="2000" dirty="0"/>
              <a:t>Ви будете використовувати демократичний стиль, коли більшість учасників дійсно зацікавлені в тому, щоб брати участь у ухваленні рішень, і вони нестимуть відповідальність за ці рішення. Вони можуть бути незалежними і не потребують того, щоб ви постійно були поруч і говорили, що саме їм потрібно зробити. У них самих є необхідні знання та досвід для прийняття правильних рішень.</a:t>
            </a:r>
            <a:endParaRPr lang="uk-UA" sz="20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F4A9142-95AD-4AE0-BC8F-C1A185AB0487}"/>
              </a:ext>
            </a:extLst>
          </p:cNvPr>
          <p:cNvSpPr txBox="1"/>
          <p:nvPr/>
        </p:nvSpPr>
        <p:spPr>
          <a:xfrm>
            <a:off x="152400" y="1447800"/>
            <a:ext cx="60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" sz="2800" b="1" dirty="0"/>
              <a:t>2.</a:t>
            </a:r>
            <a:endParaRPr lang="uk-UA" sz="2800" b="1" dirty="0"/>
          </a:p>
        </p:txBody>
      </p:sp>
    </p:spTree>
    <p:extLst>
      <p:ext uri="{BB962C8B-B14F-4D97-AF65-F5344CB8AC3E}">
        <p14:creationId xmlns:p14="http://schemas.microsoft.com/office/powerpoint/2010/main" val="37570440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3400" y="0"/>
            <a:ext cx="8229600" cy="52937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" sz="48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Стилі керівництва</a:t>
            </a:r>
          </a:p>
          <a:p>
            <a:pPr algn="ctr"/>
            <a:endParaRPr lang="ru" sz="4800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uk" sz="2800" b="1" dirty="0"/>
              <a:t>Доброзичливий – автократичний </a:t>
            </a:r>
            <a:r>
              <a:rPr lang="uk" sz="2800" dirty="0"/>
              <a:t>(авторитарний)</a:t>
            </a:r>
            <a:endParaRPr lang="uk-UA" sz="2800" dirty="0"/>
          </a:p>
          <a:p>
            <a:endParaRPr lang="uk-UA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uk" sz="2400" dirty="0"/>
              <a:t>Лідер має владу, він діє доброзичливо.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uk" sz="2400" dirty="0"/>
              <a:t>Цей стиль керівництва було описано Платоном. Він казав, що ідеальною формою правління був би доброзичливий диктатор: людина добра і бажаючи добра людям, але наділена владою.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uk" sz="2400" dirty="0"/>
              <a:t>Цей стиль керівництва знаходиться у списку тих, які можуть допомогти церкві зростати найшвидше.</a:t>
            </a:r>
            <a:endParaRPr lang="uk-UA" sz="28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F4A9142-95AD-4AE0-BC8F-C1A185AB0487}"/>
              </a:ext>
            </a:extLst>
          </p:cNvPr>
          <p:cNvSpPr txBox="1"/>
          <p:nvPr/>
        </p:nvSpPr>
        <p:spPr>
          <a:xfrm>
            <a:off x="152400" y="1447800"/>
            <a:ext cx="60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" sz="2800" b="1" dirty="0"/>
              <a:t>3.</a:t>
            </a:r>
            <a:endParaRPr lang="uk-UA" sz="2800" b="1" dirty="0"/>
          </a:p>
        </p:txBody>
      </p:sp>
    </p:spTree>
    <p:extLst>
      <p:ext uri="{BB962C8B-B14F-4D97-AF65-F5344CB8AC3E}">
        <p14:creationId xmlns:p14="http://schemas.microsoft.com/office/powerpoint/2010/main" val="18518959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09600" y="0"/>
            <a:ext cx="8229600" cy="54476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" sz="48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Стилі керівництва</a:t>
            </a:r>
          </a:p>
          <a:p>
            <a:pPr algn="ctr"/>
            <a:endParaRPr lang="ru" sz="4800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uk" sz="2800" b="1" dirty="0"/>
              <a:t>Авторитарно-бюрократичний (немає повноправних учасників).</a:t>
            </a:r>
          </a:p>
          <a:p>
            <a:endParaRPr lang="uk-UA" sz="2800" b="1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uk" sz="2800" dirty="0"/>
              <a:t>Немає церковної поради.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uk" sz="2800" dirty="0"/>
              <a:t>Нема лідерів.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uk" sz="2800" dirty="0"/>
              <a:t>Лише одна людина створює правила.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uk" sz="2800" dirty="0"/>
              <a:t>У багатьох підприємців саме такий характер та стиль керівництва.</a:t>
            </a:r>
          </a:p>
          <a:p>
            <a:endParaRPr lang="uk-UA" sz="28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F4A9142-95AD-4AE0-BC8F-C1A185AB0487}"/>
              </a:ext>
            </a:extLst>
          </p:cNvPr>
          <p:cNvSpPr txBox="1"/>
          <p:nvPr/>
        </p:nvSpPr>
        <p:spPr>
          <a:xfrm>
            <a:off x="152400" y="1447800"/>
            <a:ext cx="60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" sz="2800" b="1" dirty="0"/>
              <a:t>4.</a:t>
            </a:r>
            <a:endParaRPr lang="uk-UA" sz="2800" b="1" dirty="0"/>
          </a:p>
        </p:txBody>
      </p:sp>
    </p:spTree>
    <p:extLst>
      <p:ext uri="{BB962C8B-B14F-4D97-AF65-F5344CB8AC3E}">
        <p14:creationId xmlns:p14="http://schemas.microsoft.com/office/powerpoint/2010/main" val="287423637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2400" y="304800"/>
            <a:ext cx="9067799" cy="59862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" sz="4000" dirty="0">
                <a:solidFill>
                  <a:srgbClr val="FFFF00"/>
                </a:solidFill>
              </a:rPr>
              <a:t>Стилі керівництва</a:t>
            </a:r>
          </a:p>
          <a:p>
            <a:pPr algn="ctr"/>
            <a:endParaRPr lang="ru" sz="4000" dirty="0">
              <a:solidFill>
                <a:srgbClr val="FFFF00"/>
              </a:solidFill>
            </a:endParaRPr>
          </a:p>
          <a:p>
            <a:r>
              <a:rPr lang="uk" sz="2700" dirty="0">
                <a:solidFill>
                  <a:srgbClr val="FFFF00"/>
                </a:solidFill>
              </a:rPr>
              <a:t>Деніел Гоулман « </a:t>
            </a:r>
            <a:r>
              <a:rPr lang="uk" sz="2700" i="1" dirty="0">
                <a:solidFill>
                  <a:srgbClr val="FFFF00"/>
                </a:solidFill>
              </a:rPr>
              <a:t>Лідерство, яке досягає мети»</a:t>
            </a:r>
          </a:p>
          <a:p>
            <a:endParaRPr lang="en-US" i="1" dirty="0">
              <a:solidFill>
                <a:srgbClr val="FFFF00"/>
              </a:solidFill>
            </a:endParaRPr>
          </a:p>
          <a:p>
            <a:r>
              <a:rPr lang="uk" sz="2800" i="1" dirty="0">
                <a:solidFill>
                  <a:srgbClr val="FFFF00"/>
                </a:solidFill>
              </a:rPr>
              <a:t> </a:t>
            </a:r>
            <a:r>
              <a:rPr lang="uk" sz="2800" dirty="0">
                <a:solidFill>
                  <a:srgbClr val="FFFF00"/>
                </a:solidFill>
              </a:rPr>
              <a:t>1. Приму</a:t>
            </a:r>
            <a:r>
              <a:rPr lang="uk-UA" sz="2800" dirty="0">
                <a:solidFill>
                  <a:srgbClr val="FFFF00"/>
                </a:solidFill>
              </a:rPr>
              <a:t>сови</a:t>
            </a:r>
            <a:r>
              <a:rPr lang="uk" sz="2800" dirty="0">
                <a:solidFill>
                  <a:srgbClr val="FFFF00"/>
                </a:solidFill>
              </a:rPr>
              <a:t>й лідер - «Роби, як я»;</a:t>
            </a:r>
          </a:p>
          <a:p>
            <a:endParaRPr lang="en-US" dirty="0">
              <a:solidFill>
                <a:srgbClr val="FFFF00"/>
              </a:solidFill>
            </a:endParaRPr>
          </a:p>
          <a:p>
            <a:r>
              <a:rPr lang="uk" sz="2800" dirty="0">
                <a:solidFill>
                  <a:srgbClr val="FFFF00"/>
                </a:solidFill>
              </a:rPr>
              <a:t> 2. Авторитетний лідер - «</a:t>
            </a:r>
            <a:r>
              <a:rPr lang="uk-UA" sz="2800" dirty="0">
                <a:solidFill>
                  <a:srgbClr val="FFFF00"/>
                </a:solidFill>
              </a:rPr>
              <a:t>Підемо</a:t>
            </a:r>
            <a:r>
              <a:rPr lang="uk" sz="2800" dirty="0">
                <a:solidFill>
                  <a:srgbClr val="FFFF00"/>
                </a:solidFill>
              </a:rPr>
              <a:t> зі мною»;</a:t>
            </a:r>
          </a:p>
          <a:p>
            <a:endParaRPr lang="en-US" dirty="0">
              <a:solidFill>
                <a:srgbClr val="FFFF00"/>
              </a:solidFill>
            </a:endParaRPr>
          </a:p>
          <a:p>
            <a:r>
              <a:rPr lang="uk" sz="2800" dirty="0">
                <a:solidFill>
                  <a:srgbClr val="FFFF00"/>
                </a:solidFill>
              </a:rPr>
              <a:t> 3. Афільований </a:t>
            </a:r>
            <a:r>
              <a:rPr lang="uk" sz="2800" dirty="0" err="1">
                <a:solidFill>
                  <a:srgbClr val="FFFF00"/>
                </a:solidFill>
              </a:rPr>
              <a:t>лідер </a:t>
            </a:r>
            <a:r>
              <a:rPr lang="uk" sz="2800" dirty="0">
                <a:solidFill>
                  <a:srgbClr val="FFFF00"/>
                </a:solidFill>
              </a:rPr>
              <a:t>– «Люди на першому місці»;</a:t>
            </a:r>
          </a:p>
          <a:p>
            <a:r>
              <a:rPr lang="uk" dirty="0">
                <a:solidFill>
                  <a:srgbClr val="FFFF00"/>
                </a:solidFill>
              </a:rPr>
              <a:t> </a:t>
            </a:r>
          </a:p>
          <a:p>
            <a:r>
              <a:rPr lang="uk" sz="2800" dirty="0">
                <a:solidFill>
                  <a:srgbClr val="FFFF00"/>
                </a:solidFill>
              </a:rPr>
              <a:t> 4. Демократичний лідер – « Що ви думаєте про це ? »;</a:t>
            </a:r>
          </a:p>
          <a:p>
            <a:endParaRPr lang="en-US" dirty="0">
              <a:solidFill>
                <a:srgbClr val="FFFF00"/>
              </a:solidFill>
            </a:endParaRPr>
          </a:p>
          <a:p>
            <a:r>
              <a:rPr lang="uk" sz="2800" dirty="0">
                <a:solidFill>
                  <a:srgbClr val="FFFF00"/>
                </a:solidFill>
              </a:rPr>
              <a:t> 5. </a:t>
            </a:r>
            <a:r>
              <a:rPr lang="uk" sz="2800" dirty="0" err="1">
                <a:solidFill>
                  <a:srgbClr val="FFFF00"/>
                </a:solidFill>
              </a:rPr>
              <a:t>Лідер </a:t>
            </a:r>
            <a:r>
              <a:rPr lang="uk" sz="2800" dirty="0">
                <a:solidFill>
                  <a:srgbClr val="FFFF00"/>
                </a:solidFill>
              </a:rPr>
              <a:t>, </a:t>
            </a:r>
            <a:r>
              <a:rPr lang="uk" sz="2800" dirty="0" err="1">
                <a:solidFill>
                  <a:srgbClr val="FFFF00"/>
                </a:solidFill>
              </a:rPr>
              <a:t>що задає </a:t>
            </a:r>
            <a:r>
              <a:rPr lang="uk" sz="2800" dirty="0">
                <a:solidFill>
                  <a:srgbClr val="FFFF00"/>
                </a:solidFill>
              </a:rPr>
              <a:t>темп : «Роби, як я»;</a:t>
            </a:r>
          </a:p>
          <a:p>
            <a:endParaRPr lang="en-US" dirty="0">
              <a:solidFill>
                <a:srgbClr val="FFFF00"/>
              </a:solidFill>
            </a:endParaRPr>
          </a:p>
          <a:p>
            <a:r>
              <a:rPr lang="uk" sz="2800" dirty="0">
                <a:solidFill>
                  <a:srgbClr val="FFFF00"/>
                </a:solidFill>
              </a:rPr>
              <a:t> 6. Лідер - тренер – « Спробуйте </a:t>
            </a:r>
            <a:r>
              <a:rPr lang="uk" sz="2800" dirty="0" err="1">
                <a:solidFill>
                  <a:srgbClr val="FFFF00"/>
                </a:solidFill>
              </a:rPr>
              <a:t>це </a:t>
            </a:r>
            <a:r>
              <a:rPr lang="uk" sz="2800" dirty="0">
                <a:solidFill>
                  <a:srgbClr val="FFFF00"/>
                </a:solidFill>
              </a:rPr>
              <a:t>».</a:t>
            </a:r>
            <a:endParaRPr lang="en-US" sz="28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478898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7B3C6116-EB85-4483-B104-A357C40EA04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976659"/>
            <a:ext cx="9144000" cy="49046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6007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29077</TotalTime>
  <Words>473</Words>
  <Application>Microsoft Office PowerPoint</Application>
  <PresentationFormat>Экран (4:3)</PresentationFormat>
  <Paragraphs>62</Paragraphs>
  <Slides>11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5" baseType="lpstr">
      <vt:lpstr>Arial</vt:lpstr>
      <vt:lpstr>Calibri</vt:lpstr>
      <vt:lpstr>Times New Roman</vt:lpstr>
      <vt:lpstr>Office Theme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Bruce Ballast</dc:creator>
  <cp:lastModifiedBy>Video Komp</cp:lastModifiedBy>
  <cp:revision>37</cp:revision>
  <cp:lastPrinted>2016-07-08T14:19:14Z</cp:lastPrinted>
  <dcterms:created xsi:type="dcterms:W3CDTF">2016-06-02T20:10:49Z</dcterms:created>
  <dcterms:modified xsi:type="dcterms:W3CDTF">2023-04-27T19:26:14Z</dcterms:modified>
</cp:coreProperties>
</file>