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9" r:id="rId3"/>
    <p:sldId id="260" r:id="rId4"/>
    <p:sldId id="265" r:id="rId5"/>
    <p:sldId id="266" r:id="rId6"/>
    <p:sldId id="267" r:id="rId7"/>
    <p:sldId id="268" r:id="rId8"/>
    <p:sldId id="264" r:id="rId9"/>
    <p:sldId id="263" r:id="rId10"/>
    <p:sldId id="261" r:id="rId11"/>
    <p:sldId id="262" r:id="rId12"/>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showGuides="1">
      <p:cViewPr varScale="1">
        <p:scale>
          <a:sx n="71" d="100"/>
          <a:sy n="71" d="100"/>
        </p:scale>
        <p:origin x="618"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MX"/>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MX"/>
          </a:p>
        </p:txBody>
      </p:sp>
      <p:sp>
        <p:nvSpPr>
          <p:cNvPr id="4" name="Marcador de fecha 3"/>
          <p:cNvSpPr>
            <a:spLocks noGrp="1"/>
          </p:cNvSpPr>
          <p:nvPr>
            <p:ph type="dt" sz="half" idx="10"/>
          </p:nvPr>
        </p:nvSpPr>
        <p:spPr/>
        <p:txBody>
          <a:bodyPr/>
          <a:lstStyle/>
          <a:p>
            <a:fld id="{0477C230-271A-409F-83AE-C2A76E558F6A}" type="datetimeFigureOut">
              <a:rPr lang="es-MX" smtClean="0"/>
              <a:t>25/05/2022</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9624B1DE-4BF0-47DF-BD54-55FF681A3ED2}" type="slidenum">
              <a:rPr lang="es-MX" smtClean="0"/>
              <a:t>‹Nº›</a:t>
            </a:fld>
            <a:endParaRPr lang="es-MX"/>
          </a:p>
        </p:txBody>
      </p:sp>
    </p:spTree>
    <p:extLst>
      <p:ext uri="{BB962C8B-B14F-4D97-AF65-F5344CB8AC3E}">
        <p14:creationId xmlns:p14="http://schemas.microsoft.com/office/powerpoint/2010/main" val="10649078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0477C230-271A-409F-83AE-C2A76E558F6A}" type="datetimeFigureOut">
              <a:rPr lang="es-MX" smtClean="0"/>
              <a:t>25/05/2022</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9624B1DE-4BF0-47DF-BD54-55FF681A3ED2}" type="slidenum">
              <a:rPr lang="es-MX" smtClean="0"/>
              <a:t>‹Nº›</a:t>
            </a:fld>
            <a:endParaRPr lang="es-MX"/>
          </a:p>
        </p:txBody>
      </p:sp>
    </p:spTree>
    <p:extLst>
      <p:ext uri="{BB962C8B-B14F-4D97-AF65-F5344CB8AC3E}">
        <p14:creationId xmlns:p14="http://schemas.microsoft.com/office/powerpoint/2010/main" val="33544991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0477C230-271A-409F-83AE-C2A76E558F6A}" type="datetimeFigureOut">
              <a:rPr lang="es-MX" smtClean="0"/>
              <a:t>25/05/2022</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9624B1DE-4BF0-47DF-BD54-55FF681A3ED2}" type="slidenum">
              <a:rPr lang="es-MX" smtClean="0"/>
              <a:t>‹Nº›</a:t>
            </a:fld>
            <a:endParaRPr lang="es-MX"/>
          </a:p>
        </p:txBody>
      </p:sp>
    </p:spTree>
    <p:extLst>
      <p:ext uri="{BB962C8B-B14F-4D97-AF65-F5344CB8AC3E}">
        <p14:creationId xmlns:p14="http://schemas.microsoft.com/office/powerpoint/2010/main" val="1486133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0477C230-271A-409F-83AE-C2A76E558F6A}" type="datetimeFigureOut">
              <a:rPr lang="es-MX" smtClean="0"/>
              <a:t>25/05/2022</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9624B1DE-4BF0-47DF-BD54-55FF681A3ED2}" type="slidenum">
              <a:rPr lang="es-MX" smtClean="0"/>
              <a:t>‹Nº›</a:t>
            </a:fld>
            <a:endParaRPr lang="es-MX"/>
          </a:p>
        </p:txBody>
      </p:sp>
    </p:spTree>
    <p:extLst>
      <p:ext uri="{BB962C8B-B14F-4D97-AF65-F5344CB8AC3E}">
        <p14:creationId xmlns:p14="http://schemas.microsoft.com/office/powerpoint/2010/main" val="734245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0477C230-271A-409F-83AE-C2A76E558F6A}" type="datetimeFigureOut">
              <a:rPr lang="es-MX" smtClean="0"/>
              <a:t>25/05/2022</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9624B1DE-4BF0-47DF-BD54-55FF681A3ED2}" type="slidenum">
              <a:rPr lang="es-MX" smtClean="0"/>
              <a:t>‹Nº›</a:t>
            </a:fld>
            <a:endParaRPr lang="es-MX"/>
          </a:p>
        </p:txBody>
      </p:sp>
    </p:spTree>
    <p:extLst>
      <p:ext uri="{BB962C8B-B14F-4D97-AF65-F5344CB8AC3E}">
        <p14:creationId xmlns:p14="http://schemas.microsoft.com/office/powerpoint/2010/main" val="24961393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fecha 4"/>
          <p:cNvSpPr>
            <a:spLocks noGrp="1"/>
          </p:cNvSpPr>
          <p:nvPr>
            <p:ph type="dt" sz="half" idx="10"/>
          </p:nvPr>
        </p:nvSpPr>
        <p:spPr/>
        <p:txBody>
          <a:bodyPr/>
          <a:lstStyle/>
          <a:p>
            <a:fld id="{0477C230-271A-409F-83AE-C2A76E558F6A}" type="datetimeFigureOut">
              <a:rPr lang="es-MX" smtClean="0"/>
              <a:t>25/05/2022</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9624B1DE-4BF0-47DF-BD54-55FF681A3ED2}" type="slidenum">
              <a:rPr lang="es-MX" smtClean="0"/>
              <a:t>‹Nº›</a:t>
            </a:fld>
            <a:endParaRPr lang="es-MX"/>
          </a:p>
        </p:txBody>
      </p:sp>
    </p:spTree>
    <p:extLst>
      <p:ext uri="{BB962C8B-B14F-4D97-AF65-F5344CB8AC3E}">
        <p14:creationId xmlns:p14="http://schemas.microsoft.com/office/powerpoint/2010/main" val="701492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Marcador de fecha 6"/>
          <p:cNvSpPr>
            <a:spLocks noGrp="1"/>
          </p:cNvSpPr>
          <p:nvPr>
            <p:ph type="dt" sz="half" idx="10"/>
          </p:nvPr>
        </p:nvSpPr>
        <p:spPr/>
        <p:txBody>
          <a:bodyPr/>
          <a:lstStyle/>
          <a:p>
            <a:fld id="{0477C230-271A-409F-83AE-C2A76E558F6A}" type="datetimeFigureOut">
              <a:rPr lang="es-MX" smtClean="0"/>
              <a:t>25/05/2022</a:t>
            </a:fld>
            <a:endParaRPr lang="es-MX"/>
          </a:p>
        </p:txBody>
      </p:sp>
      <p:sp>
        <p:nvSpPr>
          <p:cNvPr id="8" name="Marcador de pie de página 7"/>
          <p:cNvSpPr>
            <a:spLocks noGrp="1"/>
          </p:cNvSpPr>
          <p:nvPr>
            <p:ph type="ftr" sz="quarter" idx="11"/>
          </p:nvPr>
        </p:nvSpPr>
        <p:spPr/>
        <p:txBody>
          <a:bodyPr/>
          <a:lstStyle/>
          <a:p>
            <a:endParaRPr lang="es-MX"/>
          </a:p>
        </p:txBody>
      </p:sp>
      <p:sp>
        <p:nvSpPr>
          <p:cNvPr id="9" name="Marcador de número de diapositiva 8"/>
          <p:cNvSpPr>
            <a:spLocks noGrp="1"/>
          </p:cNvSpPr>
          <p:nvPr>
            <p:ph type="sldNum" sz="quarter" idx="12"/>
          </p:nvPr>
        </p:nvSpPr>
        <p:spPr/>
        <p:txBody>
          <a:bodyPr/>
          <a:lstStyle/>
          <a:p>
            <a:fld id="{9624B1DE-4BF0-47DF-BD54-55FF681A3ED2}" type="slidenum">
              <a:rPr lang="es-MX" smtClean="0"/>
              <a:t>‹Nº›</a:t>
            </a:fld>
            <a:endParaRPr lang="es-MX"/>
          </a:p>
        </p:txBody>
      </p:sp>
    </p:spTree>
    <p:extLst>
      <p:ext uri="{BB962C8B-B14F-4D97-AF65-F5344CB8AC3E}">
        <p14:creationId xmlns:p14="http://schemas.microsoft.com/office/powerpoint/2010/main" val="2325774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fecha 2"/>
          <p:cNvSpPr>
            <a:spLocks noGrp="1"/>
          </p:cNvSpPr>
          <p:nvPr>
            <p:ph type="dt" sz="half" idx="10"/>
          </p:nvPr>
        </p:nvSpPr>
        <p:spPr/>
        <p:txBody>
          <a:bodyPr/>
          <a:lstStyle/>
          <a:p>
            <a:fld id="{0477C230-271A-409F-83AE-C2A76E558F6A}" type="datetimeFigureOut">
              <a:rPr lang="es-MX" smtClean="0"/>
              <a:t>25/05/2022</a:t>
            </a:fld>
            <a:endParaRPr lang="es-MX"/>
          </a:p>
        </p:txBody>
      </p:sp>
      <p:sp>
        <p:nvSpPr>
          <p:cNvPr id="4" name="Marcador de pie de página 3"/>
          <p:cNvSpPr>
            <a:spLocks noGrp="1"/>
          </p:cNvSpPr>
          <p:nvPr>
            <p:ph type="ftr" sz="quarter" idx="11"/>
          </p:nvPr>
        </p:nvSpPr>
        <p:spPr/>
        <p:txBody>
          <a:bodyPr/>
          <a:lstStyle/>
          <a:p>
            <a:endParaRPr lang="es-MX"/>
          </a:p>
        </p:txBody>
      </p:sp>
      <p:sp>
        <p:nvSpPr>
          <p:cNvPr id="5" name="Marcador de número de diapositiva 4"/>
          <p:cNvSpPr>
            <a:spLocks noGrp="1"/>
          </p:cNvSpPr>
          <p:nvPr>
            <p:ph type="sldNum" sz="quarter" idx="12"/>
          </p:nvPr>
        </p:nvSpPr>
        <p:spPr/>
        <p:txBody>
          <a:bodyPr/>
          <a:lstStyle/>
          <a:p>
            <a:fld id="{9624B1DE-4BF0-47DF-BD54-55FF681A3ED2}" type="slidenum">
              <a:rPr lang="es-MX" smtClean="0"/>
              <a:t>‹Nº›</a:t>
            </a:fld>
            <a:endParaRPr lang="es-MX"/>
          </a:p>
        </p:txBody>
      </p:sp>
    </p:spTree>
    <p:extLst>
      <p:ext uri="{BB962C8B-B14F-4D97-AF65-F5344CB8AC3E}">
        <p14:creationId xmlns:p14="http://schemas.microsoft.com/office/powerpoint/2010/main" val="26012165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0477C230-271A-409F-83AE-C2A76E558F6A}" type="datetimeFigureOut">
              <a:rPr lang="es-MX" smtClean="0"/>
              <a:t>25/05/2022</a:t>
            </a:fld>
            <a:endParaRPr lang="es-MX"/>
          </a:p>
        </p:txBody>
      </p:sp>
      <p:sp>
        <p:nvSpPr>
          <p:cNvPr id="3" name="Marcador de pie de página 2"/>
          <p:cNvSpPr>
            <a:spLocks noGrp="1"/>
          </p:cNvSpPr>
          <p:nvPr>
            <p:ph type="ftr" sz="quarter" idx="11"/>
          </p:nvPr>
        </p:nvSpPr>
        <p:spPr/>
        <p:txBody>
          <a:bodyPr/>
          <a:lstStyle/>
          <a:p>
            <a:endParaRPr lang="es-MX"/>
          </a:p>
        </p:txBody>
      </p:sp>
      <p:sp>
        <p:nvSpPr>
          <p:cNvPr id="4" name="Marcador de número de diapositiva 3"/>
          <p:cNvSpPr>
            <a:spLocks noGrp="1"/>
          </p:cNvSpPr>
          <p:nvPr>
            <p:ph type="sldNum" sz="quarter" idx="12"/>
          </p:nvPr>
        </p:nvSpPr>
        <p:spPr/>
        <p:txBody>
          <a:bodyPr/>
          <a:lstStyle/>
          <a:p>
            <a:fld id="{9624B1DE-4BF0-47DF-BD54-55FF681A3ED2}" type="slidenum">
              <a:rPr lang="es-MX" smtClean="0"/>
              <a:t>‹Nº›</a:t>
            </a:fld>
            <a:endParaRPr lang="es-MX"/>
          </a:p>
        </p:txBody>
      </p:sp>
    </p:spTree>
    <p:extLst>
      <p:ext uri="{BB962C8B-B14F-4D97-AF65-F5344CB8AC3E}">
        <p14:creationId xmlns:p14="http://schemas.microsoft.com/office/powerpoint/2010/main" val="21372351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MX"/>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0477C230-271A-409F-83AE-C2A76E558F6A}" type="datetimeFigureOut">
              <a:rPr lang="es-MX" smtClean="0"/>
              <a:t>25/05/2022</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9624B1DE-4BF0-47DF-BD54-55FF681A3ED2}" type="slidenum">
              <a:rPr lang="es-MX" smtClean="0"/>
              <a:t>‹Nº›</a:t>
            </a:fld>
            <a:endParaRPr lang="es-MX"/>
          </a:p>
        </p:txBody>
      </p:sp>
    </p:spTree>
    <p:extLst>
      <p:ext uri="{BB962C8B-B14F-4D97-AF65-F5344CB8AC3E}">
        <p14:creationId xmlns:p14="http://schemas.microsoft.com/office/powerpoint/2010/main" val="32027793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MX"/>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0477C230-271A-409F-83AE-C2A76E558F6A}" type="datetimeFigureOut">
              <a:rPr lang="es-MX" smtClean="0"/>
              <a:t>25/05/2022</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9624B1DE-4BF0-47DF-BD54-55FF681A3ED2}" type="slidenum">
              <a:rPr lang="es-MX" smtClean="0"/>
              <a:t>‹Nº›</a:t>
            </a:fld>
            <a:endParaRPr lang="es-MX"/>
          </a:p>
        </p:txBody>
      </p:sp>
    </p:spTree>
    <p:extLst>
      <p:ext uri="{BB962C8B-B14F-4D97-AF65-F5344CB8AC3E}">
        <p14:creationId xmlns:p14="http://schemas.microsoft.com/office/powerpoint/2010/main" val="12386470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77C230-271A-409F-83AE-C2A76E558F6A}" type="datetimeFigureOut">
              <a:rPr lang="es-MX" smtClean="0"/>
              <a:t>25/05/2022</a:t>
            </a:fld>
            <a:endParaRPr lang="es-MX"/>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24B1DE-4BF0-47DF-BD54-55FF681A3ED2}" type="slidenum">
              <a:rPr lang="es-MX" smtClean="0"/>
              <a:t>‹Nº›</a:t>
            </a:fld>
            <a:endParaRPr lang="es-MX"/>
          </a:p>
        </p:txBody>
      </p:sp>
    </p:spTree>
    <p:extLst>
      <p:ext uri="{BB962C8B-B14F-4D97-AF65-F5344CB8AC3E}">
        <p14:creationId xmlns:p14="http://schemas.microsoft.com/office/powerpoint/2010/main" val="37068438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xmlns="" id="{B9F00DE2-056F-4706-ADF4-CD7DC6C3C9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CuadroTexto 5">
            <a:extLst>
              <a:ext uri="{FF2B5EF4-FFF2-40B4-BE49-F238E27FC236}">
                <a16:creationId xmlns:a16="http://schemas.microsoft.com/office/drawing/2014/main" xmlns="" id="{ECC718AA-C6A7-4CF8-808B-69EB12894C5A}"/>
              </a:ext>
            </a:extLst>
          </p:cNvPr>
          <p:cNvSpPr txBox="1"/>
          <p:nvPr/>
        </p:nvSpPr>
        <p:spPr>
          <a:xfrm>
            <a:off x="0" y="1089899"/>
            <a:ext cx="8351520" cy="2308324"/>
          </a:xfrm>
          <a:prstGeom prst="rect">
            <a:avLst/>
          </a:prstGeom>
          <a:noFill/>
        </p:spPr>
        <p:txBody>
          <a:bodyPr wrap="square" rtlCol="0">
            <a:spAutoFit/>
          </a:bodyPr>
          <a:lstStyle/>
          <a:p>
            <a:pPr algn="ctr"/>
            <a:r>
              <a:rPr lang="es-MX" sz="7200" dirty="0">
                <a:solidFill>
                  <a:srgbClr val="C6824D"/>
                </a:solidFill>
                <a:latin typeface="Arial Black" panose="020B0A04020102020204" pitchFamily="34" charset="0"/>
                <a:ea typeface="Lato" panose="020F0502020204030203" pitchFamily="34" charset="0"/>
                <a:cs typeface="Arial" panose="020B0604020202020204" pitchFamily="34" charset="0"/>
              </a:rPr>
              <a:t>Religiones </a:t>
            </a:r>
          </a:p>
          <a:p>
            <a:pPr algn="ctr"/>
            <a:r>
              <a:rPr lang="es-MX" sz="7200" dirty="0" smtClean="0">
                <a:solidFill>
                  <a:srgbClr val="C6824D"/>
                </a:solidFill>
                <a:latin typeface="Arial Black" panose="020B0A04020102020204" pitchFamily="34" charset="0"/>
                <a:ea typeface="Lato" panose="020F0502020204030203" pitchFamily="34" charset="0"/>
                <a:cs typeface="Arial" panose="020B0604020202020204" pitchFamily="34" charset="0"/>
              </a:rPr>
              <a:t>comparativas</a:t>
            </a:r>
            <a:endParaRPr lang="es-MX" sz="7200" dirty="0">
              <a:solidFill>
                <a:srgbClr val="C6824D"/>
              </a:solidFill>
              <a:latin typeface="Arial Black" panose="020B0A04020102020204" pitchFamily="34" charset="0"/>
              <a:ea typeface="Lato" panose="020F0502020204030203" pitchFamily="34" charset="0"/>
              <a:cs typeface="Arial" panose="020B0604020202020204" pitchFamily="34" charset="0"/>
            </a:endParaRPr>
          </a:p>
        </p:txBody>
      </p:sp>
      <p:sp>
        <p:nvSpPr>
          <p:cNvPr id="7" name="CuadroTexto 6">
            <a:extLst>
              <a:ext uri="{FF2B5EF4-FFF2-40B4-BE49-F238E27FC236}">
                <a16:creationId xmlns:a16="http://schemas.microsoft.com/office/drawing/2014/main" xmlns="" id="{0A890711-90CD-4678-BB3A-C03B02AC0E53}"/>
              </a:ext>
            </a:extLst>
          </p:cNvPr>
          <p:cNvSpPr txBox="1"/>
          <p:nvPr/>
        </p:nvSpPr>
        <p:spPr>
          <a:xfrm>
            <a:off x="968188" y="3567171"/>
            <a:ext cx="6899238" cy="461665"/>
          </a:xfrm>
          <a:prstGeom prst="rect">
            <a:avLst/>
          </a:prstGeom>
          <a:noFill/>
        </p:spPr>
        <p:txBody>
          <a:bodyPr wrap="square" rtlCol="0">
            <a:spAutoFit/>
          </a:bodyPr>
          <a:lstStyle/>
          <a:p>
            <a:pPr algn="ctr"/>
            <a:r>
              <a:rPr lang="es-MX" sz="2400" b="1" dirty="0">
                <a:latin typeface="Arial" panose="020B0604020202020204" pitchFamily="34" charset="0"/>
                <a:ea typeface="Lato" panose="020F0502020204030203" pitchFamily="34" charset="0"/>
                <a:cs typeface="Arial" panose="020B0604020202020204" pitchFamily="34" charset="0"/>
              </a:rPr>
              <a:t>Lic. Julio Eduardo Contreras Carrillo</a:t>
            </a:r>
          </a:p>
        </p:txBody>
      </p:sp>
      <p:sp>
        <p:nvSpPr>
          <p:cNvPr id="8" name="CuadroTexto 7">
            <a:extLst>
              <a:ext uri="{FF2B5EF4-FFF2-40B4-BE49-F238E27FC236}">
                <a16:creationId xmlns:a16="http://schemas.microsoft.com/office/drawing/2014/main" xmlns="" id="{0A890711-90CD-4678-BB3A-C03B02AC0E53}"/>
              </a:ext>
            </a:extLst>
          </p:cNvPr>
          <p:cNvSpPr txBox="1"/>
          <p:nvPr/>
        </p:nvSpPr>
        <p:spPr>
          <a:xfrm>
            <a:off x="121023" y="4488122"/>
            <a:ext cx="8095129" cy="1938992"/>
          </a:xfrm>
          <a:prstGeom prst="rect">
            <a:avLst/>
          </a:prstGeom>
          <a:noFill/>
        </p:spPr>
        <p:txBody>
          <a:bodyPr wrap="square" rtlCol="0">
            <a:spAutoFit/>
          </a:bodyPr>
          <a:lstStyle/>
          <a:p>
            <a:pPr algn="ctr"/>
            <a:r>
              <a:rPr lang="es-MX" sz="2400" b="1" dirty="0" smtClean="0">
                <a:latin typeface="Arial" panose="020B0604020202020204" pitchFamily="34" charset="0"/>
                <a:ea typeface="Lato" panose="020F0502020204030203" pitchFamily="34" charset="0"/>
                <a:cs typeface="Arial" panose="020B0604020202020204" pitchFamily="34" charset="0"/>
              </a:rPr>
              <a:t>UNIDAD 1: </a:t>
            </a:r>
          </a:p>
          <a:p>
            <a:pPr algn="ctr"/>
            <a:r>
              <a:rPr lang="es-MX" sz="2400" b="1" dirty="0" smtClean="0">
                <a:latin typeface="Arial" panose="020B0604020202020204" pitchFamily="34" charset="0"/>
                <a:ea typeface="Lato" panose="020F0502020204030203" pitchFamily="34" charset="0"/>
                <a:cs typeface="Arial" panose="020B0604020202020204" pitchFamily="34" charset="0"/>
              </a:rPr>
              <a:t>INTRODUCCIÓN</a:t>
            </a:r>
          </a:p>
          <a:p>
            <a:pPr algn="ctr"/>
            <a:endParaRPr lang="es-MX" sz="2400" b="1" dirty="0">
              <a:latin typeface="Arial" panose="020B0604020202020204" pitchFamily="34" charset="0"/>
              <a:ea typeface="Lato" panose="020F0502020204030203" pitchFamily="34" charset="0"/>
              <a:cs typeface="Arial" panose="020B0604020202020204" pitchFamily="34" charset="0"/>
            </a:endParaRPr>
          </a:p>
          <a:p>
            <a:pPr algn="ctr"/>
            <a:r>
              <a:rPr lang="es-MX" sz="2400" b="1" dirty="0" smtClean="0">
                <a:latin typeface="Arial" panose="020B0604020202020204" pitchFamily="34" charset="0"/>
                <a:ea typeface="Lato" panose="020F0502020204030203" pitchFamily="34" charset="0"/>
                <a:cs typeface="Arial" panose="020B0604020202020204" pitchFamily="34" charset="0"/>
              </a:rPr>
              <a:t>CLASIFICACIÓN DE LAS RELIGIONES, SECTAS Y LOS NUEVOS MOVIMIENTOS RELIGIOSOS</a:t>
            </a:r>
            <a:endParaRPr lang="es-MX" sz="2400" b="1" dirty="0">
              <a:latin typeface="Arial" panose="020B0604020202020204" pitchFamily="34" charset="0"/>
              <a:ea typeface="Lato" panose="020F0502020204030203" pitchFamily="34" charset="0"/>
              <a:cs typeface="Arial" panose="020B0604020202020204" pitchFamily="34" charset="0"/>
            </a:endParaRPr>
          </a:p>
        </p:txBody>
      </p:sp>
    </p:spTree>
    <p:extLst>
      <p:ext uri="{BB962C8B-B14F-4D97-AF65-F5344CB8AC3E}">
        <p14:creationId xmlns:p14="http://schemas.microsoft.com/office/powerpoint/2010/main" val="10784547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xmlns="" id="{2E72DCDD-4997-432A-B7FC-7C291AE54F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CuadroTexto 5">
            <a:extLst>
              <a:ext uri="{FF2B5EF4-FFF2-40B4-BE49-F238E27FC236}">
                <a16:creationId xmlns:a16="http://schemas.microsoft.com/office/drawing/2014/main" xmlns="" id="{401BBDDC-1284-4F91-844B-59C2A2D2D05A}"/>
              </a:ext>
            </a:extLst>
          </p:cNvPr>
          <p:cNvSpPr txBox="1"/>
          <p:nvPr/>
        </p:nvSpPr>
        <p:spPr>
          <a:xfrm>
            <a:off x="457200" y="6227160"/>
            <a:ext cx="6568440" cy="338554"/>
          </a:xfrm>
          <a:prstGeom prst="rect">
            <a:avLst/>
          </a:prstGeom>
          <a:noFill/>
        </p:spPr>
        <p:txBody>
          <a:bodyPr wrap="square" rtlCol="0">
            <a:spAutoFit/>
          </a:bodyPr>
          <a:lstStyle/>
          <a:p>
            <a:r>
              <a:rPr lang="es-MX" sz="1600" dirty="0">
                <a:solidFill>
                  <a:schemeClr val="bg1"/>
                </a:solidFill>
                <a:latin typeface="Arial" panose="020B0604020202020204" pitchFamily="34" charset="0"/>
                <a:cs typeface="Arial" panose="020B0604020202020204" pitchFamily="34" charset="0"/>
              </a:rPr>
              <a:t>INSTITUTO DE LIDERES CRISTIANOS</a:t>
            </a:r>
          </a:p>
        </p:txBody>
      </p:sp>
      <p:cxnSp>
        <p:nvCxnSpPr>
          <p:cNvPr id="7" name="Conector recto 6">
            <a:extLst>
              <a:ext uri="{FF2B5EF4-FFF2-40B4-BE49-F238E27FC236}">
                <a16:creationId xmlns:a16="http://schemas.microsoft.com/office/drawing/2014/main" xmlns="" id="{1518A944-31DF-4F70-A542-0FA15CD1EFE1}"/>
              </a:ext>
            </a:extLst>
          </p:cNvPr>
          <p:cNvCxnSpPr/>
          <p:nvPr/>
        </p:nvCxnSpPr>
        <p:spPr>
          <a:xfrm>
            <a:off x="591125" y="6578147"/>
            <a:ext cx="10252364" cy="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sp>
        <p:nvSpPr>
          <p:cNvPr id="8" name="CuadroTexto 7">
            <a:extLst>
              <a:ext uri="{FF2B5EF4-FFF2-40B4-BE49-F238E27FC236}">
                <a16:creationId xmlns:a16="http://schemas.microsoft.com/office/drawing/2014/main" xmlns="" id="{DE9CA41E-5C43-48D1-B717-A716C4646AFE}"/>
              </a:ext>
            </a:extLst>
          </p:cNvPr>
          <p:cNvSpPr txBox="1"/>
          <p:nvPr/>
        </p:nvSpPr>
        <p:spPr>
          <a:xfrm>
            <a:off x="693576" y="2286705"/>
            <a:ext cx="10804848" cy="1733680"/>
          </a:xfrm>
          <a:prstGeom prst="rect">
            <a:avLst/>
          </a:prstGeom>
          <a:noFill/>
        </p:spPr>
        <p:txBody>
          <a:bodyPr wrap="square" rtlCol="0">
            <a:spAutoFit/>
          </a:bodyPr>
          <a:lstStyle/>
          <a:p>
            <a:pPr algn="ctr"/>
            <a:r>
              <a:rPr lang="es-MX" sz="10666" b="1" dirty="0" smtClean="0">
                <a:solidFill>
                  <a:schemeClr val="bg1"/>
                </a:solidFill>
                <a:latin typeface="Arial" panose="020B0604020202020204" pitchFamily="34" charset="0"/>
                <a:ea typeface="Lato" panose="020F0502020204030203" pitchFamily="34" charset="0"/>
                <a:cs typeface="Arial" panose="020B0604020202020204" pitchFamily="34" charset="0"/>
              </a:rPr>
              <a:t>Oremos</a:t>
            </a:r>
            <a:endParaRPr lang="es-MX" sz="10666" b="1" dirty="0">
              <a:solidFill>
                <a:schemeClr val="bg1"/>
              </a:solidFill>
              <a:latin typeface="Arial" panose="020B0604020202020204" pitchFamily="34" charset="0"/>
              <a:ea typeface="Lato" panose="020F0502020204030203" pitchFamily="34" charset="0"/>
              <a:cs typeface="Arial" panose="020B0604020202020204" pitchFamily="34" charset="0"/>
            </a:endParaRPr>
          </a:p>
        </p:txBody>
      </p:sp>
    </p:spTree>
    <p:extLst>
      <p:ext uri="{BB962C8B-B14F-4D97-AF65-F5344CB8AC3E}">
        <p14:creationId xmlns:p14="http://schemas.microsoft.com/office/powerpoint/2010/main" val="26702840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xmlns="" id="{2E72DCDD-4997-432A-B7FC-7C291AE54F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CuadroTexto 5">
            <a:extLst>
              <a:ext uri="{FF2B5EF4-FFF2-40B4-BE49-F238E27FC236}">
                <a16:creationId xmlns:a16="http://schemas.microsoft.com/office/drawing/2014/main" xmlns="" id="{401BBDDC-1284-4F91-844B-59C2A2D2D05A}"/>
              </a:ext>
            </a:extLst>
          </p:cNvPr>
          <p:cNvSpPr txBox="1"/>
          <p:nvPr/>
        </p:nvSpPr>
        <p:spPr>
          <a:xfrm>
            <a:off x="457200" y="6227160"/>
            <a:ext cx="6568440" cy="338554"/>
          </a:xfrm>
          <a:prstGeom prst="rect">
            <a:avLst/>
          </a:prstGeom>
          <a:noFill/>
        </p:spPr>
        <p:txBody>
          <a:bodyPr wrap="square" rtlCol="0">
            <a:spAutoFit/>
          </a:bodyPr>
          <a:lstStyle/>
          <a:p>
            <a:r>
              <a:rPr lang="es-MX" sz="1600" dirty="0">
                <a:solidFill>
                  <a:schemeClr val="bg1"/>
                </a:solidFill>
                <a:latin typeface="Arial" panose="020B0604020202020204" pitchFamily="34" charset="0"/>
                <a:cs typeface="Arial" panose="020B0604020202020204" pitchFamily="34" charset="0"/>
              </a:rPr>
              <a:t>INSTITUTO DE LIDERES CRISTIANOS</a:t>
            </a:r>
          </a:p>
        </p:txBody>
      </p:sp>
      <p:cxnSp>
        <p:nvCxnSpPr>
          <p:cNvPr id="7" name="Conector recto 6">
            <a:extLst>
              <a:ext uri="{FF2B5EF4-FFF2-40B4-BE49-F238E27FC236}">
                <a16:creationId xmlns:a16="http://schemas.microsoft.com/office/drawing/2014/main" xmlns="" id="{1518A944-31DF-4F70-A542-0FA15CD1EFE1}"/>
              </a:ext>
            </a:extLst>
          </p:cNvPr>
          <p:cNvCxnSpPr/>
          <p:nvPr/>
        </p:nvCxnSpPr>
        <p:spPr>
          <a:xfrm>
            <a:off x="591125" y="6578147"/>
            <a:ext cx="10252364" cy="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sp>
        <p:nvSpPr>
          <p:cNvPr id="8" name="CuadroTexto 7">
            <a:extLst>
              <a:ext uri="{FF2B5EF4-FFF2-40B4-BE49-F238E27FC236}">
                <a16:creationId xmlns:a16="http://schemas.microsoft.com/office/drawing/2014/main" xmlns="" id="{DE9CA41E-5C43-48D1-B717-A716C4646AFE}"/>
              </a:ext>
            </a:extLst>
          </p:cNvPr>
          <p:cNvSpPr txBox="1"/>
          <p:nvPr/>
        </p:nvSpPr>
        <p:spPr>
          <a:xfrm>
            <a:off x="693576" y="1560567"/>
            <a:ext cx="10804848" cy="3375026"/>
          </a:xfrm>
          <a:prstGeom prst="rect">
            <a:avLst/>
          </a:prstGeom>
          <a:noFill/>
        </p:spPr>
        <p:txBody>
          <a:bodyPr wrap="square" rtlCol="0">
            <a:spAutoFit/>
          </a:bodyPr>
          <a:lstStyle/>
          <a:p>
            <a:pPr algn="ctr"/>
            <a:r>
              <a:rPr lang="es-MX" sz="10666" b="1" dirty="0" smtClean="0">
                <a:solidFill>
                  <a:schemeClr val="bg1"/>
                </a:solidFill>
                <a:latin typeface="Arial" panose="020B0604020202020204" pitchFamily="34" charset="0"/>
                <a:ea typeface="Lato" panose="020F0502020204030203" pitchFamily="34" charset="0"/>
                <a:cs typeface="Arial" panose="020B0604020202020204" pitchFamily="34" charset="0"/>
              </a:rPr>
              <a:t>Gracias y bendiciones</a:t>
            </a:r>
            <a:endParaRPr lang="es-MX" sz="10666" b="1" dirty="0">
              <a:solidFill>
                <a:schemeClr val="bg1"/>
              </a:solidFill>
              <a:latin typeface="Arial" panose="020B0604020202020204" pitchFamily="34" charset="0"/>
              <a:ea typeface="Lato" panose="020F0502020204030203" pitchFamily="34" charset="0"/>
              <a:cs typeface="Arial" panose="020B0604020202020204" pitchFamily="34" charset="0"/>
            </a:endParaRPr>
          </a:p>
        </p:txBody>
      </p:sp>
    </p:spTree>
    <p:extLst>
      <p:ext uri="{BB962C8B-B14F-4D97-AF65-F5344CB8AC3E}">
        <p14:creationId xmlns:p14="http://schemas.microsoft.com/office/powerpoint/2010/main" val="4937378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xmlns="" id="{2E72DCDD-4997-432A-B7FC-7C291AE54F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CuadroTexto 5">
            <a:extLst>
              <a:ext uri="{FF2B5EF4-FFF2-40B4-BE49-F238E27FC236}">
                <a16:creationId xmlns:a16="http://schemas.microsoft.com/office/drawing/2014/main" xmlns="" id="{401BBDDC-1284-4F91-844B-59C2A2D2D05A}"/>
              </a:ext>
            </a:extLst>
          </p:cNvPr>
          <p:cNvSpPr txBox="1"/>
          <p:nvPr/>
        </p:nvSpPr>
        <p:spPr>
          <a:xfrm>
            <a:off x="457200" y="6227163"/>
            <a:ext cx="6568440" cy="338554"/>
          </a:xfrm>
          <a:prstGeom prst="rect">
            <a:avLst/>
          </a:prstGeom>
          <a:noFill/>
        </p:spPr>
        <p:txBody>
          <a:bodyPr wrap="square" rtlCol="0">
            <a:spAutoFit/>
          </a:bodyPr>
          <a:lstStyle/>
          <a:p>
            <a:r>
              <a:rPr lang="es-MX" sz="1600" dirty="0">
                <a:solidFill>
                  <a:schemeClr val="bg1"/>
                </a:solidFill>
                <a:latin typeface="Arial" panose="020B0604020202020204" pitchFamily="34" charset="0"/>
                <a:cs typeface="Arial" panose="020B0604020202020204" pitchFamily="34" charset="0"/>
              </a:rPr>
              <a:t>INSTITUTO DE LIDERES CRISTIANOS</a:t>
            </a:r>
          </a:p>
        </p:txBody>
      </p:sp>
      <p:cxnSp>
        <p:nvCxnSpPr>
          <p:cNvPr id="7" name="Conector recto 6">
            <a:extLst>
              <a:ext uri="{FF2B5EF4-FFF2-40B4-BE49-F238E27FC236}">
                <a16:creationId xmlns:a16="http://schemas.microsoft.com/office/drawing/2014/main" xmlns="" id="{1518A944-31DF-4F70-A542-0FA15CD1EFE1}"/>
              </a:ext>
            </a:extLst>
          </p:cNvPr>
          <p:cNvCxnSpPr/>
          <p:nvPr/>
        </p:nvCxnSpPr>
        <p:spPr>
          <a:xfrm>
            <a:off x="591125" y="6578145"/>
            <a:ext cx="10252364" cy="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sp>
        <p:nvSpPr>
          <p:cNvPr id="9" name="Rectángulo 3">
            <a:extLst>
              <a:ext uri="{FF2B5EF4-FFF2-40B4-BE49-F238E27FC236}">
                <a16:creationId xmlns:a16="http://schemas.microsoft.com/office/drawing/2014/main" xmlns="" id="{D594CBD1-3DE0-4C9B-9183-CC5A9D051771}"/>
              </a:ext>
            </a:extLst>
          </p:cNvPr>
          <p:cNvSpPr/>
          <p:nvPr/>
        </p:nvSpPr>
        <p:spPr>
          <a:xfrm>
            <a:off x="-1" y="1626818"/>
            <a:ext cx="12192001" cy="1877373"/>
          </a:xfrm>
          <a:prstGeom prst="rect">
            <a:avLst/>
          </a:prstGeom>
        </p:spPr>
        <p:txBody>
          <a:bodyPr wrap="square">
            <a:spAutoFit/>
          </a:bodyPr>
          <a:lstStyle/>
          <a:p>
            <a:pPr algn="ctr">
              <a:lnSpc>
                <a:spcPct val="107000"/>
              </a:lnSpc>
              <a:spcBef>
                <a:spcPts val="1600"/>
              </a:spcBef>
            </a:pPr>
            <a:r>
              <a:rPr lang="es-MX" sz="11733" b="1" kern="0" dirty="0" smtClean="0">
                <a:solidFill>
                  <a:schemeClr val="bg1"/>
                </a:solidFill>
                <a:effectLst>
                  <a:outerShdw blurRad="38100" dist="38100" dir="2700000" algn="tl">
                    <a:srgbClr val="000000">
                      <a:alpha val="43137"/>
                    </a:srgbClr>
                  </a:outerShdw>
                </a:effectLst>
                <a:latin typeface="Gabriola" panose="04040605051002020D02" pitchFamily="82" charset="0"/>
                <a:ea typeface="Times New Roman" panose="02020603050405020304" pitchFamily="18" charset="0"/>
                <a:cs typeface="Aharoni" pitchFamily="2" charset="-79"/>
              </a:rPr>
              <a:t>Clasificación</a:t>
            </a:r>
            <a:endParaRPr lang="es-MX" sz="11733" kern="0" dirty="0">
              <a:solidFill>
                <a:schemeClr val="bg1"/>
              </a:solidFill>
              <a:effectLst>
                <a:outerShdw blurRad="38100" dist="38100" dir="2700000" algn="tl">
                  <a:srgbClr val="000000">
                    <a:alpha val="43137"/>
                  </a:srgbClr>
                </a:outerShdw>
              </a:effectLst>
              <a:latin typeface="Gabriola" panose="04040605051002020D02" pitchFamily="82" charset="0"/>
              <a:ea typeface="Times New Roman" panose="02020603050405020304" pitchFamily="18" charset="0"/>
              <a:cs typeface="Aharoni" pitchFamily="2" charset="-79"/>
            </a:endParaRPr>
          </a:p>
        </p:txBody>
      </p:sp>
    </p:spTree>
    <p:extLst>
      <p:ext uri="{BB962C8B-B14F-4D97-AF65-F5344CB8AC3E}">
        <p14:creationId xmlns:p14="http://schemas.microsoft.com/office/powerpoint/2010/main" val="17513714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xmlns="" id="{F7DD28EA-2AFC-4C21-AE74-C6055BE8FC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2770" name="Rectangle 1"/>
          <p:cNvSpPr>
            <a:spLocks noGrp="1" noChangeArrowheads="1"/>
          </p:cNvSpPr>
          <p:nvPr>
            <p:ph type="title"/>
          </p:nvPr>
        </p:nvSpPr>
        <p:spPr>
          <a:xfrm>
            <a:off x="0" y="243930"/>
            <a:ext cx="10515600" cy="1325563"/>
          </a:xfrm>
        </p:spPr>
        <p:txBody>
          <a:bodyPr>
            <a:normAutofit/>
          </a:bodyPr>
          <a:lstStyle/>
          <a:p>
            <a:pPr algn="ctr"/>
            <a:r>
              <a:rPr lang="es-MX" sz="4000" dirty="0" smtClean="0">
                <a:latin typeface="Times New Roman" panose="02020603050405020304" pitchFamily="18" charset="0"/>
                <a:cs typeface="Times New Roman" panose="02020603050405020304" pitchFamily="18" charset="0"/>
              </a:rPr>
              <a:t>CLASIFICACIÓN </a:t>
            </a:r>
            <a:r>
              <a:rPr lang="es-MX" sz="4000" dirty="0" smtClean="0">
                <a:latin typeface="Times New Roman" panose="02020603050405020304" pitchFamily="18" charset="0"/>
                <a:cs typeface="Times New Roman" panose="02020603050405020304" pitchFamily="18" charset="0"/>
              </a:rPr>
              <a:t>QUE DEFINE VARIOS ASPECTOS</a:t>
            </a:r>
            <a:endParaRPr lang="en-US" altLang="es-MX" sz="4000" dirty="0" smtClean="0">
              <a:latin typeface="Times New Roman" panose="02020603050405020304" pitchFamily="18" charset="0"/>
              <a:cs typeface="Times New Roman" panose="02020603050405020304" pitchFamily="18" charset="0"/>
            </a:endParaRPr>
          </a:p>
        </p:txBody>
      </p:sp>
      <p:sp>
        <p:nvSpPr>
          <p:cNvPr id="34818" name="Rectangle 2"/>
          <p:cNvSpPr>
            <a:spLocks noGrp="1" noChangeArrowheads="1"/>
          </p:cNvSpPr>
          <p:nvPr>
            <p:ph type="body" idx="1"/>
          </p:nvPr>
        </p:nvSpPr>
        <p:spPr>
          <a:xfrm>
            <a:off x="838201" y="1760565"/>
            <a:ext cx="10202838" cy="4913194"/>
          </a:xfrm>
        </p:spPr>
        <p:txBody>
          <a:bodyPr>
            <a:normAutofit/>
          </a:bodyPr>
          <a:lstStyle/>
          <a:p>
            <a:pPr marL="0" indent="0">
              <a:buNone/>
            </a:pPr>
            <a:r>
              <a:rPr lang="es-MX" dirty="0" smtClean="0">
                <a:latin typeface="Times New Roman" panose="02020603050405020304" pitchFamily="18" charset="0"/>
                <a:cs typeface="Times New Roman" panose="02020603050405020304" pitchFamily="18" charset="0"/>
              </a:rPr>
              <a:t>Las partes constituyentes de la religión son: </a:t>
            </a:r>
          </a:p>
          <a:p>
            <a:pPr marL="0" indent="0">
              <a:buNone/>
            </a:pPr>
            <a:endParaRPr lang="es-MX" dirty="0" smtClean="0">
              <a:latin typeface="Times New Roman" panose="02020603050405020304" pitchFamily="18" charset="0"/>
              <a:cs typeface="Times New Roman" panose="02020603050405020304" pitchFamily="18" charset="0"/>
            </a:endParaRPr>
          </a:p>
          <a:p>
            <a:pPr marL="0" indent="0">
              <a:buNone/>
            </a:pPr>
            <a:r>
              <a:rPr lang="es-MX" dirty="0" smtClean="0">
                <a:latin typeface="Times New Roman" panose="02020603050405020304" pitchFamily="18" charset="0"/>
                <a:cs typeface="Times New Roman" panose="02020603050405020304" pitchFamily="18" charset="0"/>
              </a:rPr>
              <a:t>• La fe es el aspecto interno de la religión, lo que la gente </a:t>
            </a:r>
            <a:r>
              <a:rPr lang="es-MX" dirty="0" smtClean="0">
                <a:latin typeface="Times New Roman" panose="02020603050405020304" pitchFamily="18" charset="0"/>
                <a:cs typeface="Times New Roman" panose="02020603050405020304" pitchFamily="18" charset="0"/>
              </a:rPr>
              <a:t>cree. Sus </a:t>
            </a:r>
            <a:r>
              <a:rPr lang="es-MX" dirty="0" smtClean="0">
                <a:latin typeface="Times New Roman" panose="02020603050405020304" pitchFamily="18" charset="0"/>
                <a:cs typeface="Times New Roman" panose="02020603050405020304" pitchFamily="18" charset="0"/>
              </a:rPr>
              <a:t>sentimientos son de admiración y reverencia; las oraciones de los individuos, etc. </a:t>
            </a:r>
          </a:p>
          <a:p>
            <a:pPr marL="0" indent="0">
              <a:buNone/>
            </a:pPr>
            <a:endParaRPr lang="es-MX" dirty="0" smtClean="0">
              <a:latin typeface="Times New Roman" panose="02020603050405020304" pitchFamily="18" charset="0"/>
              <a:cs typeface="Times New Roman" panose="02020603050405020304" pitchFamily="18" charset="0"/>
            </a:endParaRPr>
          </a:p>
          <a:p>
            <a:pPr marL="0" indent="0">
              <a:buNone/>
            </a:pPr>
            <a:r>
              <a:rPr lang="es-MX" dirty="0" smtClean="0">
                <a:latin typeface="Times New Roman" panose="02020603050405020304" pitchFamily="18" charset="0"/>
                <a:cs typeface="Times New Roman" panose="02020603050405020304" pitchFamily="18" charset="0"/>
              </a:rPr>
              <a:t>• El culto es todo aquello comprendido por la veneración a saber, las construcciones, las imágenes, los altares, lo rituales, las alabanzas, las canciones sacras, las reuniones de la comunidad, etc.</a:t>
            </a:r>
            <a:endParaRPr lang="en-US" altLang="es-MX"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7541453"/>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481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481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481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build="p" bldLvl="5"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xmlns="" id="{F7DD28EA-2AFC-4C21-AE74-C6055BE8FC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4818" name="Rectangle 2"/>
          <p:cNvSpPr>
            <a:spLocks noGrp="1" noChangeArrowheads="1"/>
          </p:cNvSpPr>
          <p:nvPr>
            <p:ph type="body" idx="1"/>
          </p:nvPr>
        </p:nvSpPr>
        <p:spPr>
          <a:xfrm>
            <a:off x="545910" y="1433013"/>
            <a:ext cx="10495129" cy="5145210"/>
          </a:xfrm>
        </p:spPr>
        <p:txBody>
          <a:bodyPr>
            <a:normAutofit/>
          </a:bodyPr>
          <a:lstStyle/>
          <a:p>
            <a:pPr marL="0" indent="0">
              <a:buNone/>
            </a:pPr>
            <a:r>
              <a:rPr lang="es-MX" dirty="0" smtClean="0">
                <a:latin typeface="Times New Roman" panose="02020603050405020304" pitchFamily="18" charset="0"/>
                <a:cs typeface="Times New Roman" panose="02020603050405020304" pitchFamily="18" charset="0"/>
              </a:rPr>
              <a:t>Las partes constituyentes de la religión son: </a:t>
            </a:r>
          </a:p>
          <a:p>
            <a:pPr marL="0" indent="0">
              <a:buNone/>
            </a:pPr>
            <a:endParaRPr lang="es-MX" dirty="0" smtClean="0">
              <a:latin typeface="Times New Roman" panose="02020603050405020304" pitchFamily="18" charset="0"/>
              <a:cs typeface="Times New Roman" panose="02020603050405020304" pitchFamily="18" charset="0"/>
            </a:endParaRPr>
          </a:p>
          <a:p>
            <a:pPr marL="0" indent="0">
              <a:buNone/>
            </a:pPr>
            <a:r>
              <a:rPr lang="es-MX" dirty="0" smtClean="0">
                <a:latin typeface="Times New Roman" panose="02020603050405020304" pitchFamily="18" charset="0"/>
                <a:cs typeface="Times New Roman" panose="02020603050405020304" pitchFamily="18" charset="0"/>
              </a:rPr>
              <a:t>• La comunidad es el aspecto social de las religiones, es decir los creyentes de una iglesia o templo, los ministros, sacerdotes, etc. </a:t>
            </a:r>
          </a:p>
          <a:p>
            <a:pPr marL="0" indent="0">
              <a:buNone/>
            </a:pPr>
            <a:endParaRPr lang="es-MX" dirty="0" smtClean="0">
              <a:latin typeface="Times New Roman" panose="02020603050405020304" pitchFamily="18" charset="0"/>
              <a:cs typeface="Times New Roman" panose="02020603050405020304" pitchFamily="18" charset="0"/>
            </a:endParaRPr>
          </a:p>
          <a:p>
            <a:pPr marL="0" indent="0">
              <a:buNone/>
            </a:pPr>
            <a:r>
              <a:rPr lang="es-MX" dirty="0" smtClean="0">
                <a:latin typeface="Times New Roman" panose="02020603050405020304" pitchFamily="18" charset="0"/>
                <a:cs typeface="Times New Roman" panose="02020603050405020304" pitchFamily="18" charset="0"/>
              </a:rPr>
              <a:t>• El credo incluye todas las creencias o ideas, las escrituras, las ideas sobre Dios, los </a:t>
            </a:r>
            <a:r>
              <a:rPr lang="es-MX" dirty="0" smtClean="0">
                <a:latin typeface="Times New Roman" panose="02020603050405020304" pitchFamily="18" charset="0"/>
                <a:cs typeface="Times New Roman" panose="02020603050405020304" pitchFamily="18" charset="0"/>
              </a:rPr>
              <a:t>ángeles</a:t>
            </a:r>
            <a:r>
              <a:rPr lang="es-MX" dirty="0" smtClean="0">
                <a:latin typeface="Times New Roman" panose="02020603050405020304" pitchFamily="18" charset="0"/>
                <a:cs typeface="Times New Roman" panose="02020603050405020304" pitchFamily="18" charset="0"/>
              </a:rPr>
              <a:t>, el cielo, el infierno, la salvación. </a:t>
            </a:r>
          </a:p>
          <a:p>
            <a:pPr marL="0" indent="0">
              <a:buNone/>
            </a:pPr>
            <a:endParaRPr lang="es-MX" dirty="0" smtClean="0">
              <a:latin typeface="Times New Roman" panose="02020603050405020304" pitchFamily="18" charset="0"/>
              <a:cs typeface="Times New Roman" panose="02020603050405020304" pitchFamily="18" charset="0"/>
            </a:endParaRPr>
          </a:p>
          <a:p>
            <a:pPr marL="0" indent="0">
              <a:buNone/>
            </a:pPr>
            <a:r>
              <a:rPr lang="es-MX" dirty="0" smtClean="0">
                <a:latin typeface="Times New Roman" panose="02020603050405020304" pitchFamily="18" charset="0"/>
                <a:cs typeface="Times New Roman" panose="02020603050405020304" pitchFamily="18" charset="0"/>
              </a:rPr>
              <a:t>• El código tiene que ver con la manera en que los individuos se comportan debido a sus creencias religiosas y define la </a:t>
            </a:r>
            <a:r>
              <a:rPr lang="es-MX" dirty="0" smtClean="0">
                <a:latin typeface="Times New Roman" panose="02020603050405020304" pitchFamily="18" charset="0"/>
                <a:cs typeface="Times New Roman" panose="02020603050405020304" pitchFamily="18" charset="0"/>
              </a:rPr>
              <a:t>ética</a:t>
            </a:r>
            <a:r>
              <a:rPr lang="es-MX" dirty="0" smtClean="0">
                <a:latin typeface="Times New Roman" panose="02020603050405020304" pitchFamily="18" charset="0"/>
                <a:cs typeface="Times New Roman" panose="02020603050405020304" pitchFamily="18" charset="0"/>
              </a:rPr>
              <a:t>, los tabúes, las ideas del pecado y santidad.</a:t>
            </a:r>
            <a:endParaRPr lang="en-US" altLang="es-MX"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16346056"/>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481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481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481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481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build="p" bldLvl="5"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xmlns="" id="{F7DD28EA-2AFC-4C21-AE74-C6055BE8FC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4818" name="Rectangle 2"/>
          <p:cNvSpPr>
            <a:spLocks noGrp="1" noChangeArrowheads="1"/>
          </p:cNvSpPr>
          <p:nvPr>
            <p:ph type="body" idx="1"/>
          </p:nvPr>
        </p:nvSpPr>
        <p:spPr>
          <a:xfrm>
            <a:off x="573206" y="1364776"/>
            <a:ext cx="10467833" cy="5308983"/>
          </a:xfrm>
        </p:spPr>
        <p:txBody>
          <a:bodyPr>
            <a:normAutofit/>
          </a:bodyPr>
          <a:lstStyle/>
          <a:p>
            <a:pPr marL="0" indent="0">
              <a:buNone/>
            </a:pPr>
            <a:r>
              <a:rPr lang="es-MX" dirty="0" smtClean="0">
                <a:latin typeface="Times New Roman" panose="02020603050405020304" pitchFamily="18" charset="0"/>
                <a:cs typeface="Times New Roman" panose="02020603050405020304" pitchFamily="18" charset="0"/>
              </a:rPr>
              <a:t>LAS RELIGIONES PUEDEN CLASIFICARSE O DIVIDIRSE EN DOS GRUPOS PRINCIPALES </a:t>
            </a:r>
          </a:p>
          <a:p>
            <a:pPr marL="0" indent="0">
              <a:buNone/>
            </a:pPr>
            <a:endParaRPr lang="es-MX" dirty="0" smtClean="0">
              <a:latin typeface="Times New Roman" panose="02020603050405020304" pitchFamily="18" charset="0"/>
              <a:cs typeface="Times New Roman" panose="02020603050405020304" pitchFamily="18" charset="0"/>
            </a:endParaRPr>
          </a:p>
          <a:p>
            <a:pPr marL="514350" indent="-514350">
              <a:buAutoNum type="arabicPeriod"/>
            </a:pPr>
            <a:r>
              <a:rPr lang="es-MX" dirty="0" smtClean="0">
                <a:latin typeface="Times New Roman" panose="02020603050405020304" pitchFamily="18" charset="0"/>
                <a:cs typeface="Times New Roman" panose="02020603050405020304" pitchFamily="18" charset="0"/>
              </a:rPr>
              <a:t>Religiones primitivas. </a:t>
            </a:r>
          </a:p>
          <a:p>
            <a:pPr marL="514350" indent="-514350">
              <a:buAutoNum type="arabicPeriod"/>
            </a:pPr>
            <a:r>
              <a:rPr lang="es-MX" dirty="0" smtClean="0">
                <a:latin typeface="Times New Roman" panose="02020603050405020304" pitchFamily="18" charset="0"/>
                <a:cs typeface="Times New Roman" panose="02020603050405020304" pitchFamily="18" charset="0"/>
              </a:rPr>
              <a:t>Universales. </a:t>
            </a:r>
          </a:p>
          <a:p>
            <a:pPr marL="0" indent="0">
              <a:buNone/>
            </a:pPr>
            <a:endParaRPr lang="es-MX" dirty="0" smtClean="0">
              <a:latin typeface="Times New Roman" panose="02020603050405020304" pitchFamily="18" charset="0"/>
              <a:cs typeface="Times New Roman" panose="02020603050405020304" pitchFamily="18" charset="0"/>
            </a:endParaRPr>
          </a:p>
          <a:p>
            <a:pPr marL="0" indent="0">
              <a:buNone/>
            </a:pPr>
            <a:r>
              <a:rPr lang="es-MX" dirty="0" smtClean="0">
                <a:latin typeface="Times New Roman" panose="02020603050405020304" pitchFamily="18" charset="0"/>
                <a:cs typeface="Times New Roman" panose="02020603050405020304" pitchFamily="18" charset="0"/>
              </a:rPr>
              <a:t>Estas últimas son significativas para el conjunto de la humanidad. Suelen contar con textos escritos que desempeñan un papel central. Las religiones primitivas dependen en gran medida de la tradición oral.</a:t>
            </a:r>
            <a:endParaRPr lang="en-US" altLang="es-MX"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61449984"/>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481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481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481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481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build="p" bldLvl="5"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xmlns="" id="{F7DD28EA-2AFC-4C21-AE74-C6055BE8FC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4818" name="Rectangle 2"/>
          <p:cNvSpPr>
            <a:spLocks noGrp="1" noChangeArrowheads="1"/>
          </p:cNvSpPr>
          <p:nvPr>
            <p:ph type="body" idx="1"/>
          </p:nvPr>
        </p:nvSpPr>
        <p:spPr>
          <a:xfrm>
            <a:off x="573206" y="1364776"/>
            <a:ext cx="10467833" cy="5308983"/>
          </a:xfrm>
        </p:spPr>
        <p:txBody>
          <a:bodyPr>
            <a:normAutofit/>
          </a:bodyPr>
          <a:lstStyle/>
          <a:p>
            <a:pPr marL="0" indent="0">
              <a:buNone/>
            </a:pPr>
            <a:r>
              <a:rPr lang="es-MX" dirty="0" smtClean="0">
                <a:latin typeface="Times New Roman" panose="02020603050405020304" pitchFamily="18" charset="0"/>
                <a:cs typeface="Times New Roman" panose="02020603050405020304" pitchFamily="18" charset="0"/>
              </a:rPr>
              <a:t>OTRA CLASIFICACIÓN </a:t>
            </a:r>
          </a:p>
          <a:p>
            <a:pPr marL="0" indent="0">
              <a:buNone/>
            </a:pPr>
            <a:endParaRPr lang="es-MX" dirty="0" smtClean="0">
              <a:latin typeface="Times New Roman" panose="02020603050405020304" pitchFamily="18" charset="0"/>
              <a:cs typeface="Times New Roman" panose="02020603050405020304" pitchFamily="18" charset="0"/>
            </a:endParaRPr>
          </a:p>
          <a:p>
            <a:pPr marL="514350" indent="-514350">
              <a:buAutoNum type="arabicPeriod"/>
            </a:pPr>
            <a:r>
              <a:rPr lang="es-MX" dirty="0" smtClean="0">
                <a:latin typeface="Times New Roman" panose="02020603050405020304" pitchFamily="18" charset="0"/>
                <a:cs typeface="Times New Roman" panose="02020603050405020304" pitchFamily="18" charset="0"/>
              </a:rPr>
              <a:t>Religiones monoteístas: Creen en un solo Dios. Dentro de las doctrinas que reconocen un solo Dios están: a. El Judaísmo b. El Cristianismo c. El Islamismo </a:t>
            </a:r>
          </a:p>
          <a:p>
            <a:pPr marL="514350" indent="-514350">
              <a:buAutoNum type="arabicPeriod"/>
            </a:pPr>
            <a:endParaRPr lang="es-MX" dirty="0" smtClean="0">
              <a:latin typeface="Times New Roman" panose="02020603050405020304" pitchFamily="18" charset="0"/>
              <a:cs typeface="Times New Roman" panose="02020603050405020304" pitchFamily="18" charset="0"/>
            </a:endParaRPr>
          </a:p>
          <a:p>
            <a:pPr marL="514350" indent="-514350">
              <a:buAutoNum type="arabicPeriod"/>
            </a:pPr>
            <a:r>
              <a:rPr lang="es-MX" dirty="0" smtClean="0">
                <a:latin typeface="Times New Roman" panose="02020603050405020304" pitchFamily="18" charset="0"/>
                <a:cs typeface="Times New Roman" panose="02020603050405020304" pitchFamily="18" charset="0"/>
              </a:rPr>
              <a:t>Religiones politeístas: Creen en varios dioses. Dentro de las doctrinas politeístas que admiten la pluralidad de dioses, están: el Hinduismo, Jainismo, </a:t>
            </a:r>
            <a:r>
              <a:rPr lang="es-MX" dirty="0" err="1" smtClean="0">
                <a:latin typeface="Times New Roman" panose="02020603050405020304" pitchFamily="18" charset="0"/>
                <a:cs typeface="Times New Roman" panose="02020603050405020304" pitchFamily="18" charset="0"/>
              </a:rPr>
              <a:t>Shintoismo</a:t>
            </a:r>
            <a:r>
              <a:rPr lang="es-MX" dirty="0" smtClean="0">
                <a:latin typeface="Times New Roman" panose="02020603050405020304" pitchFamily="18" charset="0"/>
                <a:cs typeface="Times New Roman" panose="02020603050405020304" pitchFamily="18" charset="0"/>
              </a:rPr>
              <a:t>, Taoísmo, etc.</a:t>
            </a:r>
            <a:endParaRPr lang="en-US" altLang="es-MX"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23172087"/>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481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481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481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build="p" bldLvl="5"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xmlns="" id="{F7DD28EA-2AFC-4C21-AE74-C6055BE8FC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4818" name="Rectangle 2"/>
          <p:cNvSpPr>
            <a:spLocks noGrp="1" noChangeArrowheads="1"/>
          </p:cNvSpPr>
          <p:nvPr>
            <p:ph type="body" idx="1"/>
          </p:nvPr>
        </p:nvSpPr>
        <p:spPr>
          <a:xfrm>
            <a:off x="573206" y="1364776"/>
            <a:ext cx="10467833" cy="5308983"/>
          </a:xfrm>
        </p:spPr>
        <p:txBody>
          <a:bodyPr>
            <a:normAutofit/>
          </a:bodyPr>
          <a:lstStyle/>
          <a:p>
            <a:pPr marL="0" indent="0">
              <a:buNone/>
            </a:pPr>
            <a:r>
              <a:rPr lang="es-MX" dirty="0" smtClean="0">
                <a:latin typeface="Times New Roman" panose="02020603050405020304" pitchFamily="18" charset="0"/>
                <a:cs typeface="Times New Roman" panose="02020603050405020304" pitchFamily="18" charset="0"/>
              </a:rPr>
              <a:t>RELIGIÓN Y ESPÍRITU LAICO </a:t>
            </a:r>
          </a:p>
          <a:p>
            <a:pPr marL="0" indent="0">
              <a:buNone/>
            </a:pPr>
            <a:endParaRPr lang="es-MX" dirty="0" smtClean="0">
              <a:latin typeface="Times New Roman" panose="02020603050405020304" pitchFamily="18" charset="0"/>
              <a:cs typeface="Times New Roman" panose="02020603050405020304" pitchFamily="18" charset="0"/>
            </a:endParaRPr>
          </a:p>
          <a:p>
            <a:pPr marL="0" indent="0">
              <a:buNone/>
            </a:pPr>
            <a:r>
              <a:rPr lang="es-MX" dirty="0" smtClean="0">
                <a:latin typeface="Times New Roman" panose="02020603050405020304" pitchFamily="18" charset="0"/>
                <a:cs typeface="Times New Roman" panose="02020603050405020304" pitchFamily="18" charset="0"/>
              </a:rPr>
              <a:t>En el siglo XX, sobre todo en occidente, hay quienes constatan un declive de las religiones y un auge del laicismo. La idea de que el mundo físico puede explicarse por sí mismo y ser cabalmente comprendido a partir de la perspectiva de la ciencia moderna. También en algunos países se advierte un cambio dentro de las religiones tradicionales. En muchas sociedades de occidente se han dado nacimiento a nuevas tradiciones religiosas alternativas. El cambio más dramático ha sido el crecimiento de conjuntos ateísticos y no religiosos que serían de más del 20 % de la población </a:t>
            </a:r>
            <a:r>
              <a:rPr lang="es-MX" dirty="0" smtClean="0">
                <a:latin typeface="Times New Roman" panose="02020603050405020304" pitchFamily="18" charset="0"/>
                <a:cs typeface="Times New Roman" panose="02020603050405020304" pitchFamily="18" charset="0"/>
              </a:rPr>
              <a:t>mundial.</a:t>
            </a:r>
            <a:endParaRPr lang="en-US" altLang="es-MX"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42466579"/>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481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481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build="p" bldLvl="5"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xmlns="" id="{2E72DCDD-4997-432A-B7FC-7C291AE54F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CuadroTexto 5">
            <a:extLst>
              <a:ext uri="{FF2B5EF4-FFF2-40B4-BE49-F238E27FC236}">
                <a16:creationId xmlns:a16="http://schemas.microsoft.com/office/drawing/2014/main" xmlns="" id="{401BBDDC-1284-4F91-844B-59C2A2D2D05A}"/>
              </a:ext>
            </a:extLst>
          </p:cNvPr>
          <p:cNvSpPr txBox="1"/>
          <p:nvPr/>
        </p:nvSpPr>
        <p:spPr>
          <a:xfrm>
            <a:off x="457200" y="6227163"/>
            <a:ext cx="6568440" cy="338554"/>
          </a:xfrm>
          <a:prstGeom prst="rect">
            <a:avLst/>
          </a:prstGeom>
          <a:noFill/>
        </p:spPr>
        <p:txBody>
          <a:bodyPr wrap="square" rtlCol="0">
            <a:spAutoFit/>
          </a:bodyPr>
          <a:lstStyle/>
          <a:p>
            <a:r>
              <a:rPr lang="es-MX" sz="1600" dirty="0">
                <a:solidFill>
                  <a:schemeClr val="bg1"/>
                </a:solidFill>
                <a:latin typeface="Arial" panose="020B0604020202020204" pitchFamily="34" charset="0"/>
                <a:cs typeface="Arial" panose="020B0604020202020204" pitchFamily="34" charset="0"/>
              </a:rPr>
              <a:t>INSTITUTO DE LIDERES CRISTIANOS</a:t>
            </a:r>
          </a:p>
        </p:txBody>
      </p:sp>
      <p:cxnSp>
        <p:nvCxnSpPr>
          <p:cNvPr id="7" name="Conector recto 6">
            <a:extLst>
              <a:ext uri="{FF2B5EF4-FFF2-40B4-BE49-F238E27FC236}">
                <a16:creationId xmlns:a16="http://schemas.microsoft.com/office/drawing/2014/main" xmlns="" id="{1518A944-31DF-4F70-A542-0FA15CD1EFE1}"/>
              </a:ext>
            </a:extLst>
          </p:cNvPr>
          <p:cNvCxnSpPr/>
          <p:nvPr/>
        </p:nvCxnSpPr>
        <p:spPr>
          <a:xfrm>
            <a:off x="591125" y="6578145"/>
            <a:ext cx="10252364" cy="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sp>
        <p:nvSpPr>
          <p:cNvPr id="9" name="Rectángulo 3">
            <a:extLst>
              <a:ext uri="{FF2B5EF4-FFF2-40B4-BE49-F238E27FC236}">
                <a16:creationId xmlns:a16="http://schemas.microsoft.com/office/drawing/2014/main" xmlns="" id="{D594CBD1-3DE0-4C9B-9183-CC5A9D051771}"/>
              </a:ext>
            </a:extLst>
          </p:cNvPr>
          <p:cNvSpPr/>
          <p:nvPr/>
        </p:nvSpPr>
        <p:spPr>
          <a:xfrm>
            <a:off x="-1" y="1381154"/>
            <a:ext cx="12192001" cy="4014497"/>
          </a:xfrm>
          <a:prstGeom prst="rect">
            <a:avLst/>
          </a:prstGeom>
        </p:spPr>
        <p:txBody>
          <a:bodyPr wrap="square">
            <a:spAutoFit/>
          </a:bodyPr>
          <a:lstStyle/>
          <a:p>
            <a:pPr algn="ctr">
              <a:lnSpc>
                <a:spcPct val="107000"/>
              </a:lnSpc>
              <a:spcBef>
                <a:spcPts val="1600"/>
              </a:spcBef>
            </a:pPr>
            <a:r>
              <a:rPr lang="es-MX" sz="11733" b="1" kern="0" dirty="0" smtClean="0">
                <a:solidFill>
                  <a:schemeClr val="bg1"/>
                </a:solidFill>
                <a:effectLst>
                  <a:outerShdw blurRad="38100" dist="38100" dir="2700000" algn="tl">
                    <a:srgbClr val="000000">
                      <a:alpha val="43137"/>
                    </a:srgbClr>
                  </a:outerShdw>
                </a:effectLst>
                <a:latin typeface="Gabriola" panose="04040605051002020D02" pitchFamily="82" charset="0"/>
                <a:ea typeface="Times New Roman" panose="02020603050405020304" pitchFamily="18" charset="0"/>
                <a:cs typeface="Aharoni" pitchFamily="2" charset="-79"/>
              </a:rPr>
              <a:t>Mapa mundial </a:t>
            </a:r>
          </a:p>
          <a:p>
            <a:pPr algn="ctr">
              <a:lnSpc>
                <a:spcPct val="107000"/>
              </a:lnSpc>
              <a:spcBef>
                <a:spcPts val="1600"/>
              </a:spcBef>
            </a:pPr>
            <a:r>
              <a:rPr lang="es-MX" sz="11733" b="1" kern="0" dirty="0" smtClean="0">
                <a:solidFill>
                  <a:schemeClr val="bg1"/>
                </a:solidFill>
                <a:effectLst>
                  <a:outerShdw blurRad="38100" dist="38100" dir="2700000" algn="tl">
                    <a:srgbClr val="000000">
                      <a:alpha val="43137"/>
                    </a:srgbClr>
                  </a:outerShdw>
                </a:effectLst>
                <a:latin typeface="Gabriola" panose="04040605051002020D02" pitchFamily="82" charset="0"/>
                <a:ea typeface="Times New Roman" panose="02020603050405020304" pitchFamily="18" charset="0"/>
                <a:cs typeface="Aharoni" pitchFamily="2" charset="-79"/>
              </a:rPr>
              <a:t>de las religiones</a:t>
            </a:r>
            <a:endParaRPr lang="es-MX" sz="11733" kern="0" dirty="0">
              <a:solidFill>
                <a:schemeClr val="bg1"/>
              </a:solidFill>
              <a:effectLst>
                <a:outerShdw blurRad="38100" dist="38100" dir="2700000" algn="tl">
                  <a:srgbClr val="000000">
                    <a:alpha val="43137"/>
                  </a:srgbClr>
                </a:outerShdw>
              </a:effectLst>
              <a:latin typeface="Gabriola" panose="04040605051002020D02" pitchFamily="82" charset="0"/>
              <a:ea typeface="Times New Roman" panose="02020603050405020304" pitchFamily="18" charset="0"/>
              <a:cs typeface="Aharoni" pitchFamily="2" charset="-79"/>
            </a:endParaRPr>
          </a:p>
        </p:txBody>
      </p:sp>
    </p:spTree>
    <p:extLst>
      <p:ext uri="{BB962C8B-B14F-4D97-AF65-F5344CB8AC3E}">
        <p14:creationId xmlns:p14="http://schemas.microsoft.com/office/powerpoint/2010/main" val="35193846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 name="Picture 2" descr="Most Common Blood Types by Count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1230386"/>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TotalTime>
  <Words>461</Words>
  <Application>Microsoft Office PowerPoint</Application>
  <PresentationFormat>Panorámica</PresentationFormat>
  <Paragraphs>43</Paragraphs>
  <Slides>11</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11</vt:i4>
      </vt:variant>
    </vt:vector>
  </HeadingPairs>
  <TitlesOfParts>
    <vt:vector size="20" baseType="lpstr">
      <vt:lpstr>Aharoni</vt:lpstr>
      <vt:lpstr>Arial</vt:lpstr>
      <vt:lpstr>Arial Black</vt:lpstr>
      <vt:lpstr>Calibri</vt:lpstr>
      <vt:lpstr>Calibri Light</vt:lpstr>
      <vt:lpstr>Gabriola</vt:lpstr>
      <vt:lpstr>Lato</vt:lpstr>
      <vt:lpstr>Times New Roman</vt:lpstr>
      <vt:lpstr>Tema de Office</vt:lpstr>
      <vt:lpstr>Presentación de PowerPoint</vt:lpstr>
      <vt:lpstr>Presentación de PowerPoint</vt:lpstr>
      <vt:lpstr>CLASIFICACIÓN QUE DEFINE VARIOS ASPECTOS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JULIO CONTRERAS</dc:creator>
  <cp:lastModifiedBy>JULIO CONTRERAS</cp:lastModifiedBy>
  <cp:revision>8</cp:revision>
  <dcterms:created xsi:type="dcterms:W3CDTF">2022-05-18T22:19:15Z</dcterms:created>
  <dcterms:modified xsi:type="dcterms:W3CDTF">2022-05-25T21:41:32Z</dcterms:modified>
</cp:coreProperties>
</file>