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XI. Comprensión lectora como…"/>
          <p:cNvSpPr txBox="1"/>
          <p:nvPr>
            <p:ph type="title"/>
          </p:nvPr>
        </p:nvSpPr>
        <p:spPr>
          <a:xfrm>
            <a:off x="527396" y="5981700"/>
            <a:ext cx="12280208" cy="1625600"/>
          </a:xfrm>
          <a:prstGeom prst="rect">
            <a:avLst/>
          </a:prstGeom>
        </p:spPr>
        <p:txBody>
          <a:bodyPr/>
          <a:lstStyle>
            <a:lvl1pPr>
              <a:defRPr b="1" spc="200" sz="5100"/>
            </a:lvl1pPr>
          </a:lstStyle>
          <a:p>
            <a:pPr/>
            <a:r>
              <a:t>XI. Comprensión lectora como…</a:t>
            </a:r>
          </a:p>
        </p:txBody>
      </p:sp>
      <p:sp>
        <p:nvSpPr>
          <p:cNvPr id="139" name="Lección 31. Lector Competente I"/>
          <p:cNvSpPr txBox="1"/>
          <p:nvPr>
            <p:ph type="body" sz="quarter" idx="1"/>
          </p:nvPr>
        </p:nvSpPr>
        <p:spPr>
          <a:xfrm>
            <a:off x="469551" y="7740650"/>
            <a:ext cx="12395898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31. Lector Competente 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Lectores Competentes…"/>
          <p:cNvSpPr txBox="1"/>
          <p:nvPr/>
        </p:nvSpPr>
        <p:spPr>
          <a:xfrm>
            <a:off x="708967" y="812800"/>
            <a:ext cx="11586866" cy="787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b="0" sz="25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Lectores Competentes</a:t>
            </a:r>
            <a:endParaRPr>
              <a:solidFill>
                <a:srgbClr val="FFFFFF"/>
              </a:solidFill>
            </a:endParaRPr>
          </a:p>
          <a:p>
            <a:pPr algn="l" defTabSz="457200"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220027" indent="-220027" algn="l" defTabSz="457200">
              <a:buSzPct val="100000"/>
              <a:buChar char="•"/>
              <a:defRPr b="0" sz="2500">
                <a:solidFill>
                  <a:srgbClr val="FF7E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Los lectores competentes:</a:t>
            </a:r>
          </a:p>
          <a:p>
            <a:pPr lvl="1" marL="1026476" indent="-353376" algn="l" defTabSz="457200">
              <a:buSzPct val="100000"/>
              <a:buAutoNum type="arabicPeriod" startAt="1"/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Utilizan </a:t>
            </a:r>
            <a:r>
              <a:rPr>
                <a:solidFill>
                  <a:srgbClr val="D4FB79"/>
                </a:solidFill>
              </a:rPr>
              <a:t>métodos</a:t>
            </a:r>
            <a:r>
              <a:t> (herramientas, técnicas, estrategias) para promover o mejorar la comprensión, el aprendizaje y aumentar conocimiento. </a:t>
            </a:r>
          </a:p>
          <a:p>
            <a:pPr lvl="1" marL="1026476" indent="-353376" algn="l" defTabSz="457200">
              <a:buSzPct val="100000"/>
              <a:buAutoNum type="arabicPeriod" startAt="1"/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Utilizan el conocimiento previo para darle sentido a la lectura. La información nueva se aprende y se recuerda mejor cuando </a:t>
            </a:r>
            <a:r>
              <a:rPr>
                <a:solidFill>
                  <a:srgbClr val="D4FB79"/>
                </a:solidFill>
              </a:rPr>
              <a:t>se integra</a:t>
            </a:r>
            <a:r>
              <a:t> con el conocimiento relevante previamente adquirido o con los esquemas existentes. </a:t>
            </a:r>
          </a:p>
          <a:p>
            <a:pPr lvl="1" marL="1026476" indent="-353376" algn="l" defTabSz="457200">
              <a:buSzPct val="100000"/>
              <a:buAutoNum type="arabicPeriod" startAt="1"/>
              <a:defRPr b="0" sz="25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Monitorean</a:t>
            </a:r>
            <a:r>
              <a:rPr>
                <a:solidFill>
                  <a:srgbClr val="FFFFFF"/>
                </a:solidFill>
              </a:rPr>
              <a:t> su comprensión durante todo el proceso de la lectura. Monitorear es un mecanismo primario que utilizan los lectores para lograr el sentido de lo que leen.</a:t>
            </a:r>
            <a:endParaRPr>
              <a:solidFill>
                <a:srgbClr val="FFFFFF"/>
              </a:solidFill>
            </a:endParaRPr>
          </a:p>
          <a:p>
            <a:pPr lvl="1" marL="1026476" indent="-353376" algn="l" defTabSz="457200">
              <a:buSzPct val="100000"/>
              <a:buAutoNum type="arabicPeriod" startAt="1"/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Que también son más conscientes de cuán bien o cuán mal están leyendo y utilizan diversas estrategias para </a:t>
            </a:r>
            <a:r>
              <a:rPr>
                <a:solidFill>
                  <a:srgbClr val="D4FB79"/>
                </a:solidFill>
              </a:rPr>
              <a:t>corregir</a:t>
            </a:r>
            <a:r>
              <a:t> sus errores de lectura una vez se dan cuenta de la situación.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