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9" r:id="rId4"/>
    <p:sldId id="269" r:id="rId5"/>
    <p:sldId id="260" r:id="rId6"/>
    <p:sldId id="270" r:id="rId7"/>
    <p:sldId id="271" r:id="rId8"/>
    <p:sldId id="272" r:id="rId9"/>
    <p:sldId id="273"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8" autoAdjust="0"/>
    <p:restoredTop sz="94660"/>
  </p:normalViewPr>
  <p:slideViewPr>
    <p:cSldViewPr snapToGrid="0">
      <p:cViewPr varScale="1">
        <p:scale>
          <a:sx n="41" d="100"/>
          <a:sy n="41" d="100"/>
        </p:scale>
        <p:origin x="72" y="10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C7758F-FF61-4EDD-A0BC-4219F83F6CEC}"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25B6-9E9E-49C3-AFC9-A1491F454032}" type="slidenum">
              <a:rPr lang="en-US" smtClean="0"/>
              <a:t>‹#›</a:t>
            </a:fld>
            <a:endParaRPr lang="en-US"/>
          </a:p>
        </p:txBody>
      </p:sp>
    </p:spTree>
    <p:extLst>
      <p:ext uri="{BB962C8B-B14F-4D97-AF65-F5344CB8AC3E}">
        <p14:creationId xmlns:p14="http://schemas.microsoft.com/office/powerpoint/2010/main" val="703200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C7758F-FF61-4EDD-A0BC-4219F83F6CEC}"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25B6-9E9E-49C3-AFC9-A1491F454032}" type="slidenum">
              <a:rPr lang="en-US" smtClean="0"/>
              <a:t>‹#›</a:t>
            </a:fld>
            <a:endParaRPr lang="en-US"/>
          </a:p>
        </p:txBody>
      </p:sp>
    </p:spTree>
    <p:extLst>
      <p:ext uri="{BB962C8B-B14F-4D97-AF65-F5344CB8AC3E}">
        <p14:creationId xmlns:p14="http://schemas.microsoft.com/office/powerpoint/2010/main" val="2650734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C7758F-FF61-4EDD-A0BC-4219F83F6CEC}"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25B6-9E9E-49C3-AFC9-A1491F454032}" type="slidenum">
              <a:rPr lang="en-US" smtClean="0"/>
              <a:t>‹#›</a:t>
            </a:fld>
            <a:endParaRPr lang="en-US"/>
          </a:p>
        </p:txBody>
      </p:sp>
    </p:spTree>
    <p:extLst>
      <p:ext uri="{BB962C8B-B14F-4D97-AF65-F5344CB8AC3E}">
        <p14:creationId xmlns:p14="http://schemas.microsoft.com/office/powerpoint/2010/main" val="58676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C7758F-FF61-4EDD-A0BC-4219F83F6CEC}"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25B6-9E9E-49C3-AFC9-A1491F454032}" type="slidenum">
              <a:rPr lang="en-US" smtClean="0"/>
              <a:t>‹#›</a:t>
            </a:fld>
            <a:endParaRPr lang="en-US"/>
          </a:p>
        </p:txBody>
      </p:sp>
    </p:spTree>
    <p:extLst>
      <p:ext uri="{BB962C8B-B14F-4D97-AF65-F5344CB8AC3E}">
        <p14:creationId xmlns:p14="http://schemas.microsoft.com/office/powerpoint/2010/main" val="2553862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C7758F-FF61-4EDD-A0BC-4219F83F6CEC}"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25B6-9E9E-49C3-AFC9-A1491F454032}" type="slidenum">
              <a:rPr lang="en-US" smtClean="0"/>
              <a:t>‹#›</a:t>
            </a:fld>
            <a:endParaRPr lang="en-US"/>
          </a:p>
        </p:txBody>
      </p:sp>
    </p:spTree>
    <p:extLst>
      <p:ext uri="{BB962C8B-B14F-4D97-AF65-F5344CB8AC3E}">
        <p14:creationId xmlns:p14="http://schemas.microsoft.com/office/powerpoint/2010/main" val="1632453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C7758F-FF61-4EDD-A0BC-4219F83F6CEC}"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25B6-9E9E-49C3-AFC9-A1491F454032}" type="slidenum">
              <a:rPr lang="en-US" smtClean="0"/>
              <a:t>‹#›</a:t>
            </a:fld>
            <a:endParaRPr lang="en-US"/>
          </a:p>
        </p:txBody>
      </p:sp>
    </p:spTree>
    <p:extLst>
      <p:ext uri="{BB962C8B-B14F-4D97-AF65-F5344CB8AC3E}">
        <p14:creationId xmlns:p14="http://schemas.microsoft.com/office/powerpoint/2010/main" val="2762264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C7758F-FF61-4EDD-A0BC-4219F83F6CEC}" type="datetimeFigureOut">
              <a:rPr lang="en-US" smtClean="0"/>
              <a:t>4/13/2018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9C25B6-9E9E-49C3-AFC9-A1491F454032}" type="slidenum">
              <a:rPr lang="en-US" smtClean="0"/>
              <a:t>‹#›</a:t>
            </a:fld>
            <a:endParaRPr lang="en-US"/>
          </a:p>
        </p:txBody>
      </p:sp>
    </p:spTree>
    <p:extLst>
      <p:ext uri="{BB962C8B-B14F-4D97-AF65-F5344CB8AC3E}">
        <p14:creationId xmlns:p14="http://schemas.microsoft.com/office/powerpoint/2010/main" val="2738253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C7758F-FF61-4EDD-A0BC-4219F83F6CEC}" type="datetimeFigureOut">
              <a:rPr lang="en-US" smtClean="0"/>
              <a:t>4/13/2018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9C25B6-9E9E-49C3-AFC9-A1491F454032}" type="slidenum">
              <a:rPr lang="en-US" smtClean="0"/>
              <a:t>‹#›</a:t>
            </a:fld>
            <a:endParaRPr lang="en-US"/>
          </a:p>
        </p:txBody>
      </p:sp>
    </p:spTree>
    <p:extLst>
      <p:ext uri="{BB962C8B-B14F-4D97-AF65-F5344CB8AC3E}">
        <p14:creationId xmlns:p14="http://schemas.microsoft.com/office/powerpoint/2010/main" val="3912227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C7758F-FF61-4EDD-A0BC-4219F83F6CEC}" type="datetimeFigureOut">
              <a:rPr lang="en-US" smtClean="0"/>
              <a:t>4/13/2018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9C25B6-9E9E-49C3-AFC9-A1491F454032}" type="slidenum">
              <a:rPr lang="en-US" smtClean="0"/>
              <a:t>‹#›</a:t>
            </a:fld>
            <a:endParaRPr lang="en-US"/>
          </a:p>
        </p:txBody>
      </p:sp>
    </p:spTree>
    <p:extLst>
      <p:ext uri="{BB962C8B-B14F-4D97-AF65-F5344CB8AC3E}">
        <p14:creationId xmlns:p14="http://schemas.microsoft.com/office/powerpoint/2010/main" val="2818920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C7758F-FF61-4EDD-A0BC-4219F83F6CEC}"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25B6-9E9E-49C3-AFC9-A1491F454032}" type="slidenum">
              <a:rPr lang="en-US" smtClean="0"/>
              <a:t>‹#›</a:t>
            </a:fld>
            <a:endParaRPr lang="en-US"/>
          </a:p>
        </p:txBody>
      </p:sp>
    </p:spTree>
    <p:extLst>
      <p:ext uri="{BB962C8B-B14F-4D97-AF65-F5344CB8AC3E}">
        <p14:creationId xmlns:p14="http://schemas.microsoft.com/office/powerpoint/2010/main" val="3235472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C7758F-FF61-4EDD-A0BC-4219F83F6CEC}"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25B6-9E9E-49C3-AFC9-A1491F454032}" type="slidenum">
              <a:rPr lang="en-US" smtClean="0"/>
              <a:t>‹#›</a:t>
            </a:fld>
            <a:endParaRPr lang="en-US"/>
          </a:p>
        </p:txBody>
      </p:sp>
    </p:spTree>
    <p:extLst>
      <p:ext uri="{BB962C8B-B14F-4D97-AF65-F5344CB8AC3E}">
        <p14:creationId xmlns:p14="http://schemas.microsoft.com/office/powerpoint/2010/main" val="4111039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C7758F-FF61-4EDD-A0BC-4219F83F6CEC}" type="datetimeFigureOut">
              <a:rPr lang="en-US" smtClean="0"/>
              <a:t>4/13/2018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C25B6-9E9E-49C3-AFC9-A1491F454032}" type="slidenum">
              <a:rPr lang="en-US" smtClean="0"/>
              <a:t>‹#›</a:t>
            </a:fld>
            <a:endParaRPr lang="en-US"/>
          </a:p>
        </p:txBody>
      </p:sp>
    </p:spTree>
    <p:extLst>
      <p:ext uri="{BB962C8B-B14F-4D97-AF65-F5344CB8AC3E}">
        <p14:creationId xmlns:p14="http://schemas.microsoft.com/office/powerpoint/2010/main" val="3143961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078523"/>
          </a:xfrm>
        </p:spPr>
        <p:txBody>
          <a:bodyPr>
            <a:normAutofit/>
          </a:bodyPr>
          <a:lstStyle/>
          <a:p>
            <a:r>
              <a:rPr lang="es-ES" b="1" u="sng" dirty="0" smtClean="0">
                <a:latin typeface="Times New Roman" panose="02020603050405020304" pitchFamily="18" charset="0"/>
                <a:cs typeface="Times New Roman" panose="02020603050405020304" pitchFamily="18" charset="0"/>
              </a:rPr>
              <a:t>Fuego Extraño</a:t>
            </a:r>
            <a:endParaRPr lang="es-AR" b="1" u="sng" dirty="0">
              <a:latin typeface="Times New Roman" panose="02020603050405020304" pitchFamily="18" charset="0"/>
              <a:cs typeface="Times New Roman" panose="02020603050405020304" pitchFamily="18" charset="0"/>
            </a:endParaRPr>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414773"/>
            <a:ext cx="6588369" cy="544322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fuego extrano bibl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368" y="1414774"/>
            <a:ext cx="5603632" cy="54432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0601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633045"/>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Nota Final:</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33046"/>
            <a:ext cx="12192000" cy="6224953"/>
          </a:xfrm>
        </p:spPr>
        <p:txBody>
          <a:bodyPr>
            <a:normAutofit lnSpcReduction="10000"/>
          </a:bodyPr>
          <a:lstStyle/>
          <a:p>
            <a:r>
              <a:rPr lang="es-AR" sz="4000" b="1" dirty="0" smtClean="0">
                <a:latin typeface="Times New Roman" panose="02020603050405020304" pitchFamily="18" charset="0"/>
                <a:cs typeface="Times New Roman" panose="02020603050405020304" pitchFamily="18" charset="0"/>
              </a:rPr>
              <a:t>Resiste la tentación de usar fuego extraño, de causar algo que las partes no harían solo para quedarse con el objeto de su conflicto</a:t>
            </a:r>
          </a:p>
          <a:p>
            <a:r>
              <a:rPr lang="es-AR" sz="4000" b="1" dirty="0" smtClean="0">
                <a:latin typeface="Times New Roman" panose="02020603050405020304" pitchFamily="18" charset="0"/>
                <a:cs typeface="Times New Roman" panose="02020603050405020304" pitchFamily="18" charset="0"/>
              </a:rPr>
              <a:t>Dios siempre esta trabajando y no necesita nuestra ayuda en hacer su voluntad fuera de su dirección</a:t>
            </a:r>
          </a:p>
          <a:p>
            <a:r>
              <a:rPr lang="es-AR" sz="4000" b="1" dirty="0" smtClean="0">
                <a:latin typeface="Times New Roman" panose="02020603050405020304" pitchFamily="18" charset="0"/>
                <a:cs typeface="Times New Roman" panose="02020603050405020304" pitchFamily="18" charset="0"/>
              </a:rPr>
              <a:t>Fuego extraño es tratar de apagar el fuego destructor y tratar de hacer la voluntad de Dios a nuestra manera</a:t>
            </a:r>
          </a:p>
          <a:p>
            <a:r>
              <a:rPr lang="es-AR" sz="4000" b="1" dirty="0" smtClean="0">
                <a:latin typeface="Times New Roman" panose="02020603050405020304" pitchFamily="18" charset="0"/>
                <a:cs typeface="Times New Roman" panose="02020603050405020304" pitchFamily="18" charset="0"/>
              </a:rPr>
              <a:t>En adición al fuego extraño, hay otra manera de resolver conflictos que hablaremos en la próxima clase, que al querer extinguir el fuego se </a:t>
            </a:r>
            <a:r>
              <a:rPr lang="es-AR" sz="4000" b="1" smtClean="0">
                <a:latin typeface="Times New Roman" panose="02020603050405020304" pitchFamily="18" charset="0"/>
                <a:cs typeface="Times New Roman" panose="02020603050405020304" pitchFamily="18" charset="0"/>
              </a:rPr>
              <a:t>acelera mas.</a:t>
            </a:r>
            <a:endParaRPr lang="es-AR"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0611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633045"/>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 y="339969"/>
            <a:ext cx="12191999" cy="6224953"/>
          </a:xfrm>
        </p:spPr>
        <p:txBody>
          <a:bodyPr>
            <a:noAutofit/>
          </a:bodyPr>
          <a:lstStyle/>
          <a:p>
            <a:r>
              <a:rPr lang="es-AR" sz="4000" b="1" dirty="0" smtClean="0">
                <a:latin typeface="Times New Roman" panose="02020603050405020304" pitchFamily="18" charset="0"/>
                <a:cs typeface="Times New Roman" panose="02020603050405020304" pitchFamily="18" charset="0"/>
              </a:rPr>
              <a:t>En esta clase iniciaremos un nuevo tema</a:t>
            </a:r>
          </a:p>
          <a:p>
            <a:r>
              <a:rPr lang="es-AR" sz="4000" b="1" dirty="0" smtClean="0">
                <a:latin typeface="Times New Roman" panose="02020603050405020304" pitchFamily="18" charset="0"/>
                <a:cs typeface="Times New Roman" panose="02020603050405020304" pitchFamily="18" charset="0"/>
              </a:rPr>
              <a:t>Hemos visto que entender el propósito Dios cambia tus prioridades y tu respuesta al conflicto</a:t>
            </a:r>
          </a:p>
          <a:p>
            <a:r>
              <a:rPr lang="es-AR" sz="4000" b="1" dirty="0" smtClean="0">
                <a:latin typeface="Times New Roman" panose="02020603050405020304" pitchFamily="18" charset="0"/>
                <a:cs typeface="Times New Roman" panose="02020603050405020304" pitchFamily="18" charset="0"/>
              </a:rPr>
              <a:t>Vimos los propósitos de Dios cuando estas en la trampa de la ofensa que son liberar a las personas de la trampa de la ofensa, transformarlas, reconciliarlas y destruir el trabajo del diablo</a:t>
            </a:r>
          </a:p>
          <a:p>
            <a:r>
              <a:rPr lang="es-AR" sz="4000" b="1" dirty="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Tu tienes el privilegio de participar del fuego destructor o ser un intercesor o un líder de percibir los propósitos de Dios y que sean cambiadas las prioridades en ese conflicto </a:t>
            </a:r>
          </a:p>
        </p:txBody>
      </p:sp>
    </p:spTree>
    <p:extLst>
      <p:ext uri="{BB962C8B-B14F-4D97-AF65-F5344CB8AC3E}">
        <p14:creationId xmlns:p14="http://schemas.microsoft.com/office/powerpoint/2010/main" val="3240998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22960"/>
          </a:xfrm>
        </p:spPr>
        <p:txBody>
          <a:bodyPr>
            <a:noAutofit/>
          </a:bodyPr>
          <a:lstStyle/>
          <a:p>
            <a:pPr algn="ctr"/>
            <a:r>
              <a:rPr lang="es-AR" sz="3200" b="1" u="sng" dirty="0" smtClean="0">
                <a:latin typeface="Times New Roman" panose="02020603050405020304" pitchFamily="18" charset="0"/>
                <a:cs typeface="Times New Roman" panose="02020603050405020304" pitchFamily="18" charset="0"/>
              </a:rPr>
              <a:t>Responder con el poder de Dios puede cambiar tus </a:t>
            </a:r>
            <a:r>
              <a:rPr lang="es-AR" sz="3200" b="1" u="sng" dirty="0" err="1" smtClean="0">
                <a:latin typeface="Times New Roman" panose="02020603050405020304" pitchFamily="18" charset="0"/>
                <a:cs typeface="Times New Roman" panose="02020603050405020304" pitchFamily="18" charset="0"/>
              </a:rPr>
              <a:t>posibildades</a:t>
            </a:r>
            <a:endParaRPr lang="es-AR" sz="3200" b="1" u="sng"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1"/>
          </p:nvPr>
        </p:nvSpPr>
        <p:spPr>
          <a:xfrm>
            <a:off x="2986453" y="5905256"/>
            <a:ext cx="6219093" cy="589329"/>
          </a:xfrm>
        </p:spPr>
        <p:txBody>
          <a:bodyPr>
            <a:noAutofit/>
          </a:bodyPr>
          <a:lstStyle/>
          <a:p>
            <a:pPr marL="0" indent="0" algn="ctr">
              <a:buNone/>
            </a:pPr>
            <a:r>
              <a:rPr lang="es-AR" sz="3600" b="1" dirty="0" smtClean="0">
                <a:latin typeface="Times New Roman" panose="02020603050405020304" pitchFamily="18" charset="0"/>
                <a:cs typeface="Times New Roman" panose="02020603050405020304" pitchFamily="18" charset="0"/>
              </a:rPr>
              <a:t>El triangulo del Fuego de paz</a:t>
            </a:r>
            <a:endParaRPr lang="es-AR" sz="3600" b="1" dirty="0">
              <a:latin typeface="Times New Roman" panose="02020603050405020304" pitchFamily="18" charset="0"/>
              <a:cs typeface="Times New Roman" panose="02020603050405020304" pitchFamily="18" charset="0"/>
            </a:endParaRPr>
          </a:p>
        </p:txBody>
      </p:sp>
      <p:sp>
        <p:nvSpPr>
          <p:cNvPr id="5" name="Isosceles Triangle 4"/>
          <p:cNvSpPr/>
          <p:nvPr/>
        </p:nvSpPr>
        <p:spPr>
          <a:xfrm>
            <a:off x="3851031" y="1089831"/>
            <a:ext cx="5345723" cy="4548554"/>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Isosceles Triangle 5"/>
          <p:cNvSpPr/>
          <p:nvPr/>
        </p:nvSpPr>
        <p:spPr>
          <a:xfrm>
            <a:off x="5260730" y="2344616"/>
            <a:ext cx="2526323" cy="2578662"/>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3"/>
          <p:cNvSpPr txBox="1">
            <a:spLocks/>
          </p:cNvSpPr>
          <p:nvPr/>
        </p:nvSpPr>
        <p:spPr>
          <a:xfrm rot="17874314">
            <a:off x="2463308" y="3314038"/>
            <a:ext cx="6219093" cy="589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Propósito</a:t>
            </a:r>
            <a:endParaRPr lang="es-AR" sz="3600" b="1" dirty="0">
              <a:latin typeface="Times New Roman" panose="02020603050405020304" pitchFamily="18" charset="0"/>
              <a:cs typeface="Times New Roman" panose="02020603050405020304" pitchFamily="18" charset="0"/>
            </a:endParaRPr>
          </a:p>
        </p:txBody>
      </p:sp>
      <p:sp>
        <p:nvSpPr>
          <p:cNvPr id="8" name="Content Placeholder 3"/>
          <p:cNvSpPr txBox="1">
            <a:spLocks/>
          </p:cNvSpPr>
          <p:nvPr/>
        </p:nvSpPr>
        <p:spPr>
          <a:xfrm>
            <a:off x="3414344" y="5075678"/>
            <a:ext cx="6219093" cy="589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Presencia</a:t>
            </a:r>
            <a:endParaRPr lang="es-AR" sz="3600" b="1" dirty="0">
              <a:latin typeface="Times New Roman" panose="02020603050405020304" pitchFamily="18" charset="0"/>
              <a:cs typeface="Times New Roman" panose="02020603050405020304" pitchFamily="18" charset="0"/>
            </a:endParaRPr>
          </a:p>
        </p:txBody>
      </p:sp>
      <p:sp>
        <p:nvSpPr>
          <p:cNvPr id="9" name="Content Placeholder 3"/>
          <p:cNvSpPr txBox="1">
            <a:spLocks/>
          </p:cNvSpPr>
          <p:nvPr/>
        </p:nvSpPr>
        <p:spPr>
          <a:xfrm rot="3592500">
            <a:off x="4529738" y="3365733"/>
            <a:ext cx="6219093" cy="5893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Poder</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3032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633045"/>
          </a:xfrm>
        </p:spPr>
        <p:txBody>
          <a:bodyPr>
            <a:noAutofit/>
          </a:bodyPr>
          <a:lstStyle/>
          <a:p>
            <a:pPr algn="ctr"/>
            <a:r>
              <a:rPr lang="es-AR" sz="3200" b="1" u="sng" dirty="0">
                <a:latin typeface="Times New Roman" panose="02020603050405020304" pitchFamily="18" charset="0"/>
                <a:cs typeface="Times New Roman" panose="02020603050405020304" pitchFamily="18" charset="0"/>
              </a:rPr>
              <a:t>Responder con el poder de Dios puede cambiar tus </a:t>
            </a:r>
            <a:r>
              <a:rPr lang="es-AR" sz="3200" b="1" u="sng" dirty="0" err="1">
                <a:latin typeface="Times New Roman" panose="02020603050405020304" pitchFamily="18" charset="0"/>
                <a:cs typeface="Times New Roman" panose="02020603050405020304" pitchFamily="18" charset="0"/>
              </a:rPr>
              <a:t>posibildades</a:t>
            </a:r>
            <a:endParaRPr lang="es-AR" sz="32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 y="926123"/>
            <a:ext cx="12191999" cy="6224953"/>
          </a:xfrm>
        </p:spPr>
        <p:txBody>
          <a:bodyPr>
            <a:noAutofit/>
          </a:bodyPr>
          <a:lstStyle/>
          <a:p>
            <a:r>
              <a:rPr lang="es-AR" sz="4000" b="1" dirty="0" smtClean="0">
                <a:latin typeface="Times New Roman" panose="02020603050405020304" pitchFamily="18" charset="0"/>
                <a:cs typeface="Times New Roman" panose="02020603050405020304" pitchFamily="18" charset="0"/>
              </a:rPr>
              <a:t>Cuando hablamos del poder en cuanto a responder al conflicto hablamos a los intentos que hacemos nosotros de apagar el fuego</a:t>
            </a:r>
          </a:p>
          <a:p>
            <a:r>
              <a:rPr lang="es-AR" sz="4000" b="1" dirty="0" smtClean="0">
                <a:latin typeface="Times New Roman" panose="02020603050405020304" pitchFamily="18" charset="0"/>
                <a:cs typeface="Times New Roman" panose="02020603050405020304" pitchFamily="18" charset="0"/>
              </a:rPr>
              <a:t>¿Que toma para apagar el fuego? Y teniendo esta discusión del poder de extinguir el fuego, hablaremos del fuego extraño</a:t>
            </a:r>
          </a:p>
          <a:p>
            <a:r>
              <a:rPr lang="es-AR" sz="4000" b="1" dirty="0" smtClean="0">
                <a:latin typeface="Times New Roman" panose="02020603050405020304" pitchFamily="18" charset="0"/>
                <a:cs typeface="Times New Roman" panose="02020603050405020304" pitchFamily="18" charset="0"/>
              </a:rPr>
              <a:t>Hablaremos de los dos hijos de Aarón que trabajaban en el tabernáculo y tenían el ministerio de ofrecer los sacrificios y leemos que los hijos de Aarón ofrecieron un fuego extraño o que no se les había mandado</a:t>
            </a:r>
          </a:p>
        </p:txBody>
      </p:sp>
    </p:spTree>
    <p:extLst>
      <p:ext uri="{BB962C8B-B14F-4D97-AF65-F5344CB8AC3E}">
        <p14:creationId xmlns:p14="http://schemas.microsoft.com/office/powerpoint/2010/main" val="1686878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22960"/>
          </a:xfrm>
        </p:spPr>
        <p:txBody>
          <a:bodyPr/>
          <a:lstStyle/>
          <a:p>
            <a:pPr algn="ctr"/>
            <a:r>
              <a:rPr lang="es-AR" b="1" u="sng" dirty="0" smtClean="0">
                <a:latin typeface="Times New Roman" panose="02020603050405020304" pitchFamily="18" charset="0"/>
                <a:cs typeface="Times New Roman" panose="02020603050405020304" pitchFamily="18" charset="0"/>
              </a:rPr>
              <a:t>Fuego Extraño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58838"/>
            <a:ext cx="12192000" cy="6609470"/>
          </a:xfrm>
        </p:spPr>
        <p:txBody>
          <a:bodyPr>
            <a:normAutofit fontScale="77500" lnSpcReduction="20000"/>
          </a:bodyPr>
          <a:lstStyle/>
          <a:p>
            <a:r>
              <a:rPr lang="es-ES" sz="4800" b="1" dirty="0" smtClean="0">
                <a:latin typeface="Times New Roman" panose="02020603050405020304" pitchFamily="18" charset="0"/>
                <a:cs typeface="Times New Roman" panose="02020603050405020304" pitchFamily="18" charset="0"/>
              </a:rPr>
              <a:t>»</a:t>
            </a:r>
            <a:r>
              <a:rPr lang="es-ES" sz="4800" b="1" dirty="0">
                <a:latin typeface="Times New Roman" panose="02020603050405020304" pitchFamily="18" charset="0"/>
                <a:cs typeface="Times New Roman" panose="02020603050405020304" pitchFamily="18" charset="0"/>
              </a:rPr>
              <a:t> Pero Nadab y Abiú, hijos de Aarón, tomaron cada uno su incensario y, poniendo en ellos fuego e incienso, ofrecieron ante el </a:t>
            </a:r>
            <a:r>
              <a:rPr lang="es-ES" sz="4800" b="1" cap="small" dirty="0">
                <a:latin typeface="Times New Roman" panose="02020603050405020304" pitchFamily="18" charset="0"/>
                <a:cs typeface="Times New Roman" panose="02020603050405020304" pitchFamily="18" charset="0"/>
              </a:rPr>
              <a:t>Señor</a:t>
            </a:r>
            <a:r>
              <a:rPr lang="es-ES" sz="4800" b="1" dirty="0">
                <a:latin typeface="Times New Roman" panose="02020603050405020304" pitchFamily="18" charset="0"/>
                <a:cs typeface="Times New Roman" panose="02020603050405020304" pitchFamily="18" charset="0"/>
              </a:rPr>
              <a:t> un fuego que no tenían por qué ofrecer, pues él no se lo había mandado. </a:t>
            </a:r>
            <a:r>
              <a:rPr lang="es-ES" sz="4800" b="1" baseline="30000" dirty="0">
                <a:latin typeface="Times New Roman" panose="02020603050405020304" pitchFamily="18" charset="0"/>
                <a:cs typeface="Times New Roman" panose="02020603050405020304" pitchFamily="18" charset="0"/>
              </a:rPr>
              <a:t>2 </a:t>
            </a:r>
            <a:r>
              <a:rPr lang="es-ES" sz="4800" b="1" dirty="0">
                <a:latin typeface="Times New Roman" panose="02020603050405020304" pitchFamily="18" charset="0"/>
                <a:cs typeface="Times New Roman" panose="02020603050405020304" pitchFamily="18" charset="0"/>
              </a:rPr>
              <a:t>Entonces salió de la presencia del </a:t>
            </a:r>
            <a:r>
              <a:rPr lang="es-ES" sz="4800" b="1" cap="small" dirty="0" smtClean="0">
                <a:latin typeface="Times New Roman" panose="02020603050405020304" pitchFamily="18" charset="0"/>
                <a:cs typeface="Times New Roman" panose="02020603050405020304" pitchFamily="18" charset="0"/>
              </a:rPr>
              <a:t>Señor </a:t>
            </a:r>
            <a:r>
              <a:rPr lang="es-ES" sz="4800" b="1" dirty="0" smtClean="0">
                <a:latin typeface="Times New Roman" panose="02020603050405020304" pitchFamily="18" charset="0"/>
                <a:cs typeface="Times New Roman" panose="02020603050405020304" pitchFamily="18" charset="0"/>
              </a:rPr>
              <a:t>un </a:t>
            </a:r>
            <a:r>
              <a:rPr lang="es-ES" sz="4800" b="1" dirty="0">
                <a:latin typeface="Times New Roman" panose="02020603050405020304" pitchFamily="18" charset="0"/>
                <a:cs typeface="Times New Roman" panose="02020603050405020304" pitchFamily="18" charset="0"/>
              </a:rPr>
              <a:t>fuego que los consumió, y murieron ante </a:t>
            </a:r>
            <a:r>
              <a:rPr lang="es-ES" sz="4800" b="1" dirty="0" smtClean="0">
                <a:latin typeface="Times New Roman" panose="02020603050405020304" pitchFamily="18" charset="0"/>
                <a:cs typeface="Times New Roman" panose="02020603050405020304" pitchFamily="18" charset="0"/>
              </a:rPr>
              <a:t>él.”</a:t>
            </a:r>
            <a:r>
              <a:rPr lang="es-ES" sz="4800" b="1" dirty="0">
                <a:latin typeface="Times New Roman" panose="02020603050405020304" pitchFamily="18" charset="0"/>
                <a:cs typeface="Times New Roman" panose="02020603050405020304" pitchFamily="18" charset="0"/>
              </a:rPr>
              <a:t> </a:t>
            </a:r>
            <a:r>
              <a:rPr lang="es-ES" sz="4800" b="1" dirty="0" smtClean="0">
                <a:latin typeface="Times New Roman" panose="02020603050405020304" pitchFamily="18" charset="0"/>
                <a:cs typeface="Times New Roman" panose="02020603050405020304" pitchFamily="18" charset="0"/>
              </a:rPr>
              <a:t>Levítico 10:1-2</a:t>
            </a:r>
          </a:p>
          <a:p>
            <a:r>
              <a:rPr lang="es-ES" sz="4800" b="1" dirty="0" smtClean="0">
                <a:latin typeface="Times New Roman" panose="02020603050405020304" pitchFamily="18" charset="0"/>
                <a:cs typeface="Times New Roman" panose="02020603050405020304" pitchFamily="18" charset="0"/>
              </a:rPr>
              <a:t>Que extraño versículo para ponerlo en un curso que se habla del conflicto y el ejemplo de esta historia muestra un principio como lideres que respondemos al conflicto, Nadab y Abiú trataron de hacer el trabajo de Dios de una manera que Dios no lo autorizo. No les gusto el fuego altar de tal manera que usaron un fuego que Dios nos ordeno. </a:t>
            </a:r>
          </a:p>
          <a:p>
            <a:r>
              <a:rPr lang="es-ES" sz="4800" b="1" dirty="0" smtClean="0">
                <a:latin typeface="Times New Roman" panose="02020603050405020304" pitchFamily="18" charset="0"/>
                <a:cs typeface="Times New Roman" panose="02020603050405020304" pitchFamily="18" charset="0"/>
              </a:rPr>
              <a:t>Uso el termino fuego extraño con el que algunos quieren extinguir el fuego destructivo en una manera que no glorifica a Dios. No es autorizado por Dios.</a:t>
            </a:r>
          </a:p>
        </p:txBody>
      </p:sp>
    </p:spTree>
    <p:extLst>
      <p:ext uri="{BB962C8B-B14F-4D97-AF65-F5344CB8AC3E}">
        <p14:creationId xmlns:p14="http://schemas.microsoft.com/office/powerpoint/2010/main" val="3055718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22960"/>
          </a:xfrm>
        </p:spPr>
        <p:txBody>
          <a:bodyPr/>
          <a:lstStyle/>
          <a:p>
            <a:pPr algn="ctr"/>
            <a:r>
              <a:rPr lang="es-AR" b="1" u="sng" dirty="0" smtClean="0">
                <a:latin typeface="Times New Roman" panose="02020603050405020304" pitchFamily="18" charset="0"/>
                <a:cs typeface="Times New Roman" panose="02020603050405020304" pitchFamily="18" charset="0"/>
              </a:rPr>
              <a:t>Fuego Extraño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58838"/>
            <a:ext cx="12192000" cy="6609470"/>
          </a:xfrm>
        </p:spPr>
        <p:txBody>
          <a:bodyPr>
            <a:noAutofit/>
          </a:bodyPr>
          <a:lstStyle/>
          <a:p>
            <a:r>
              <a:rPr lang="es-ES" sz="3200" b="1" dirty="0" smtClean="0">
                <a:latin typeface="Times New Roman" panose="02020603050405020304" pitchFamily="18" charset="0"/>
                <a:cs typeface="Times New Roman" panose="02020603050405020304" pitchFamily="18" charset="0"/>
              </a:rPr>
              <a:t>»</a:t>
            </a:r>
            <a:r>
              <a:rPr lang="es-ES" sz="3200" b="1" dirty="0">
                <a:latin typeface="Times New Roman" panose="02020603050405020304" pitchFamily="18" charset="0"/>
                <a:cs typeface="Times New Roman" panose="02020603050405020304" pitchFamily="18" charset="0"/>
              </a:rPr>
              <a:t> Pero Nadab y Abiú, hijos de Aarón, tomaron cada uno su incensario y, poniendo en ellos fuego e incienso, </a:t>
            </a:r>
            <a:r>
              <a:rPr lang="es-ES" sz="3200" b="1" dirty="0" smtClean="0">
                <a:latin typeface="Times New Roman" panose="02020603050405020304" pitchFamily="18" charset="0"/>
                <a:cs typeface="Times New Roman" panose="02020603050405020304" pitchFamily="18" charset="0"/>
              </a:rPr>
              <a:t>Los hijos de Aarón quisieron hacer la voluntad de Dios a su manera. </a:t>
            </a:r>
          </a:p>
          <a:p>
            <a:r>
              <a:rPr lang="es-ES" sz="3200" b="1" dirty="0" smtClean="0">
                <a:latin typeface="Times New Roman" panose="02020603050405020304" pitchFamily="18" charset="0"/>
                <a:cs typeface="Times New Roman" panose="02020603050405020304" pitchFamily="18" charset="0"/>
              </a:rPr>
              <a:t>El fuego extraño viene al fuego de paz con una agenda con lo que ya quiere y desea en vez de seguir la voluntad y propósito de Dios. </a:t>
            </a:r>
          </a:p>
          <a:p>
            <a:r>
              <a:rPr lang="es-ES" sz="3200" b="1" dirty="0" smtClean="0">
                <a:latin typeface="Times New Roman" panose="02020603050405020304" pitchFamily="18" charset="0"/>
                <a:cs typeface="Times New Roman" panose="02020603050405020304" pitchFamily="18" charset="0"/>
              </a:rPr>
              <a:t>El fuego extraño trata de extinguir el fuego destructivo sin rendirse a Cristo, es presuntuoso y creemos que sabemos lo que Dios esta haciendo sin orar y eso nunca nos traerá a una resolución de extinguir el fuego destructivo del conflicto.</a:t>
            </a:r>
          </a:p>
          <a:p>
            <a:r>
              <a:rPr lang="es-ES" sz="3200" b="1" dirty="0" smtClean="0">
                <a:latin typeface="Times New Roman" panose="02020603050405020304" pitchFamily="18" charset="0"/>
                <a:cs typeface="Times New Roman" panose="02020603050405020304" pitchFamily="18" charset="0"/>
              </a:rPr>
              <a:t>Pensamos: “esto es lo que necesito hacer y estoy seguro que Dios lo aprobara”. Debemos confiar totalmente en Cristo así como el confía en el padre cuando estuvo en la tierra en su ministerio.</a:t>
            </a:r>
          </a:p>
        </p:txBody>
      </p:sp>
    </p:spTree>
    <p:extLst>
      <p:ext uri="{BB962C8B-B14F-4D97-AF65-F5344CB8AC3E}">
        <p14:creationId xmlns:p14="http://schemas.microsoft.com/office/powerpoint/2010/main" val="1082992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22960"/>
          </a:xfrm>
        </p:spPr>
        <p:txBody>
          <a:bodyPr/>
          <a:lstStyle/>
          <a:p>
            <a:pPr algn="ctr"/>
            <a:r>
              <a:rPr lang="es-AR" b="1" u="sng" dirty="0" smtClean="0">
                <a:latin typeface="Times New Roman" panose="02020603050405020304" pitchFamily="18" charset="0"/>
                <a:cs typeface="Times New Roman" panose="02020603050405020304" pitchFamily="18" charset="0"/>
              </a:rPr>
              <a:t>Fuego Extraño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22961"/>
            <a:ext cx="12192000" cy="6609470"/>
          </a:xfrm>
        </p:spPr>
        <p:txBody>
          <a:bodyPr>
            <a:normAutofit fontScale="85000" lnSpcReduction="20000"/>
          </a:bodyPr>
          <a:lstStyle/>
          <a:p>
            <a:r>
              <a:rPr lang="es-ES" sz="4800" b="1" dirty="0" smtClean="0">
                <a:latin typeface="Times New Roman" panose="02020603050405020304" pitchFamily="18" charset="0"/>
                <a:cs typeface="Times New Roman" panose="02020603050405020304" pitchFamily="18" charset="0"/>
              </a:rPr>
              <a:t>Cuando tratamos de extinguir el fuego destructivo sin usar el fuego de paz entonces terminaremos introduciendo el fuego extraño a la dinámica del conflicto</a:t>
            </a:r>
          </a:p>
          <a:p>
            <a:r>
              <a:rPr lang="es-ES" sz="4800" b="1" dirty="0" smtClean="0">
                <a:latin typeface="Times New Roman" panose="02020603050405020304" pitchFamily="18" charset="0"/>
                <a:cs typeface="Times New Roman" panose="02020603050405020304" pitchFamily="18" charset="0"/>
              </a:rPr>
              <a:t>El fuego extraño se enfoca en traer una solución para ambas personas en el conflicto en vez de buscar la reconciliación y glorificar a Dios</a:t>
            </a:r>
          </a:p>
          <a:p>
            <a:r>
              <a:rPr lang="es-ES" sz="4800" b="1" dirty="0" smtClean="0">
                <a:latin typeface="Times New Roman" panose="02020603050405020304" pitchFamily="18" charset="0"/>
                <a:cs typeface="Times New Roman" panose="02020603050405020304" pitchFamily="18" charset="0"/>
              </a:rPr>
              <a:t>El sistema legal en USA, nombra un ganador y un perdedor dentro de un conflicto, la corte no trata de reconciliar las partes dentro del conflicto y la corte no le interesan las relaciones, su rol es llegar a un acuerdo porque las partes no lograron llegar a un acuerdo entre ellos. </a:t>
            </a:r>
          </a:p>
          <a:p>
            <a:pPr marL="0" indent="0">
              <a:buNone/>
            </a:pPr>
            <a:endParaRPr lang="es-ES" sz="48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8611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22960"/>
          </a:xfrm>
        </p:spPr>
        <p:txBody>
          <a:bodyPr/>
          <a:lstStyle/>
          <a:p>
            <a:pPr algn="ctr"/>
            <a:r>
              <a:rPr lang="es-AR" b="1" u="sng" dirty="0" smtClean="0">
                <a:latin typeface="Times New Roman" panose="02020603050405020304" pitchFamily="18" charset="0"/>
                <a:cs typeface="Times New Roman" panose="02020603050405020304" pitchFamily="18" charset="0"/>
              </a:rPr>
              <a:t>Fuego Extraño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58838"/>
            <a:ext cx="12192000" cy="6609470"/>
          </a:xfrm>
        </p:spPr>
        <p:txBody>
          <a:bodyPr>
            <a:normAutofit fontScale="70000" lnSpcReduction="20000"/>
          </a:bodyPr>
          <a:lstStyle/>
          <a:p>
            <a:r>
              <a:rPr lang="es-ES" sz="4800" b="1" dirty="0" smtClean="0">
                <a:latin typeface="Times New Roman" panose="02020603050405020304" pitchFamily="18" charset="0"/>
                <a:cs typeface="Times New Roman" panose="02020603050405020304" pitchFamily="18" charset="0"/>
              </a:rPr>
              <a:t>En el fuego de paz cuando introducimos el fuego extraño, tal vez busquemos algún resultado inaceptable para las partes en el conflicto porque no confiamos en Cristo en ese proceso y nos adueñamos de “la lámpara” (el Objeto del conflicto) pero fallamos en reconciliar la relación porque solo Cristo puede traer esa restauración de la reconciliación en la relación y sanar esas heridas</a:t>
            </a:r>
          </a:p>
          <a:p>
            <a:r>
              <a:rPr lang="es-ES" sz="4800" b="1" dirty="0" smtClean="0">
                <a:latin typeface="Times New Roman" panose="02020603050405020304" pitchFamily="18" charset="0"/>
                <a:cs typeface="Times New Roman" panose="02020603050405020304" pitchFamily="18" charset="0"/>
              </a:rPr>
              <a:t>He participado en mediaciones en procesos de resolución de conflictos donde las dos partes vienen, todos cristianos y su meta es resolver la disputa, pero reconocemos que las partes están listas para reconciliarse y resuelven el conflicto pero hasta que la relación no esta restaurada no podrá haber reconciliación y el fuego continua quemando</a:t>
            </a:r>
          </a:p>
          <a:p>
            <a:r>
              <a:rPr lang="es-ES" sz="4800" b="1" dirty="0" smtClean="0">
                <a:latin typeface="Times New Roman" panose="02020603050405020304" pitchFamily="18" charset="0"/>
                <a:cs typeface="Times New Roman" panose="02020603050405020304" pitchFamily="18" charset="0"/>
              </a:rPr>
              <a:t>Nuestra tentación cuando usamos fuego extraño es manejar el objeto de la discordia pero no resolvemos el aspecto relacional en el conflicto</a:t>
            </a:r>
          </a:p>
        </p:txBody>
      </p:sp>
    </p:spTree>
    <p:extLst>
      <p:ext uri="{BB962C8B-B14F-4D97-AF65-F5344CB8AC3E}">
        <p14:creationId xmlns:p14="http://schemas.microsoft.com/office/powerpoint/2010/main" val="264969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22960"/>
          </a:xfrm>
        </p:spPr>
        <p:txBody>
          <a:bodyPr/>
          <a:lstStyle/>
          <a:p>
            <a:pPr algn="ctr"/>
            <a:r>
              <a:rPr lang="es-AR" b="1" u="sng" dirty="0" smtClean="0">
                <a:latin typeface="Times New Roman" panose="02020603050405020304" pitchFamily="18" charset="0"/>
                <a:cs typeface="Times New Roman" panose="02020603050405020304" pitchFamily="18" charset="0"/>
              </a:rPr>
              <a:t>Fuego Extraño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58838"/>
            <a:ext cx="12192000" cy="6199162"/>
          </a:xfrm>
        </p:spPr>
        <p:txBody>
          <a:bodyPr>
            <a:normAutofit fontScale="77500" lnSpcReduction="20000"/>
          </a:bodyPr>
          <a:lstStyle/>
          <a:p>
            <a:r>
              <a:rPr lang="es-ES" sz="4800" b="1" dirty="0" smtClean="0">
                <a:latin typeface="Times New Roman" panose="02020603050405020304" pitchFamily="18" charset="0"/>
                <a:cs typeface="Times New Roman" panose="02020603050405020304" pitchFamily="18" charset="0"/>
              </a:rPr>
              <a:t>Algunas veces en el conflicto como líder cristiano confrontaras situaciones donde una o las dos partes de la situación no están listas para reconciliar la relación y porque tratamos de hacer que eso pase con este fuego extraño cuando no confiamos en Dios y tratamos que eso pase, sabemos que es el deseo de Dios, sabemos que es uno de sus propósitos pero el tiempo del Señor es su tiempo solamente y algunas ocasiones las partes están listas para reconciliarse pero Dios todavía esta haciendo algo exponiendo algo y su corazón esta tan duro y no vienen al fuego de paz. Hasta ese momento la reconciliación no pasara y será una paz o reconciliación falsa, es por ello que debes estar preparado. Uno podrá estar listo y el otro se reusara, espera en el Señor, mantente en el fuego de paz, ora por las pates que están en le conflicto</a:t>
            </a:r>
          </a:p>
        </p:txBody>
      </p:sp>
    </p:spTree>
    <p:extLst>
      <p:ext uri="{BB962C8B-B14F-4D97-AF65-F5344CB8AC3E}">
        <p14:creationId xmlns:p14="http://schemas.microsoft.com/office/powerpoint/2010/main" val="29963846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1910</TotalTime>
  <Words>891</Words>
  <Application>Microsoft Office PowerPoint</Application>
  <PresentationFormat>Widescreen</PresentationFormat>
  <Paragraphs>39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Fuego Extraño</vt:lpstr>
      <vt:lpstr>Introducción</vt:lpstr>
      <vt:lpstr>Responder con el poder de Dios puede cambiar tus posibildades</vt:lpstr>
      <vt:lpstr>Responder con el poder de Dios puede cambiar tus posibildades</vt:lpstr>
      <vt:lpstr>Fuego Extraño</vt:lpstr>
      <vt:lpstr>Fuego Extraño</vt:lpstr>
      <vt:lpstr>Fuego Extraño</vt:lpstr>
      <vt:lpstr>Fuego Extraño</vt:lpstr>
      <vt:lpstr>Fuego Extraño</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trampa de Fuego</dc:title>
  <dc:creator>Jorge Muniz</dc:creator>
  <cp:lastModifiedBy>Jorge Muniz</cp:lastModifiedBy>
  <cp:revision>27</cp:revision>
  <dcterms:created xsi:type="dcterms:W3CDTF">2018-03-20T14:22:48Z</dcterms:created>
  <dcterms:modified xsi:type="dcterms:W3CDTF">2018-04-13T22:39:20Z</dcterms:modified>
</cp:coreProperties>
</file>