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514" autoAdjust="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3A4D7-3801-47F8-BDA9-75FBD5C5F2EF}" type="datetimeFigureOut">
              <a:rPr lang="ru-RU" smtClean="0"/>
              <a:t>04.08.2020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4A519-E9FF-4972-9CC8-317F889051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3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3A4D7-3801-47F8-BDA9-75FBD5C5F2EF}" type="datetimeFigureOut">
              <a:rPr lang="ru-RU" smtClean="0"/>
              <a:t>04.08.2020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4A519-E9FF-4972-9CC8-317F889051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1897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3A4D7-3801-47F8-BDA9-75FBD5C5F2EF}" type="datetimeFigureOut">
              <a:rPr lang="ru-RU" smtClean="0"/>
              <a:t>04.08.2020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4A519-E9FF-4972-9CC8-317F889051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1579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3A4D7-3801-47F8-BDA9-75FBD5C5F2EF}" type="datetimeFigureOut">
              <a:rPr lang="ru-RU" smtClean="0"/>
              <a:t>04.08.2020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4A519-E9FF-4972-9CC8-317F889051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3118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3A4D7-3801-47F8-BDA9-75FBD5C5F2EF}" type="datetimeFigureOut">
              <a:rPr lang="ru-RU" smtClean="0"/>
              <a:t>04.08.2020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4A519-E9FF-4972-9CC8-317F889051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8539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3A4D7-3801-47F8-BDA9-75FBD5C5F2EF}" type="datetimeFigureOut">
              <a:rPr lang="ru-RU" smtClean="0"/>
              <a:t>04.08.2020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4A519-E9FF-4972-9CC8-317F889051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4597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3A4D7-3801-47F8-BDA9-75FBD5C5F2EF}" type="datetimeFigureOut">
              <a:rPr lang="ru-RU" smtClean="0"/>
              <a:t>04.08.2020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4A519-E9FF-4972-9CC8-317F889051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4693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3A4D7-3801-47F8-BDA9-75FBD5C5F2EF}" type="datetimeFigureOut">
              <a:rPr lang="ru-RU" smtClean="0"/>
              <a:t>04.08.2020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4A519-E9FF-4972-9CC8-317F889051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9136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3A4D7-3801-47F8-BDA9-75FBD5C5F2EF}" type="datetimeFigureOut">
              <a:rPr lang="ru-RU" smtClean="0"/>
              <a:t>04.08.2020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4A519-E9FF-4972-9CC8-317F889051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3525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3A4D7-3801-47F8-BDA9-75FBD5C5F2EF}" type="datetimeFigureOut">
              <a:rPr lang="ru-RU" smtClean="0"/>
              <a:t>04.08.2020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4A519-E9FF-4972-9CC8-317F889051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7991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3A4D7-3801-47F8-BDA9-75FBD5C5F2EF}" type="datetimeFigureOut">
              <a:rPr lang="ru-RU" smtClean="0"/>
              <a:t>04.08.2020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4A519-E9FF-4972-9CC8-317F889051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3998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23A4D7-3801-47F8-BDA9-75FBD5C5F2EF}" type="datetimeFigureOut">
              <a:rPr lang="ru-RU" smtClean="0"/>
              <a:t>04.08.2020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4A519-E9FF-4972-9CC8-317F889051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8267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1470025"/>
          </a:xfrm>
        </p:spPr>
        <p:txBody>
          <a:bodyPr/>
          <a:lstStyle/>
          <a:p>
            <a:r>
              <a:rPr lang="ru-RU" b="1" dirty="0"/>
              <a:t>Меры предосторожности против </a:t>
            </a:r>
            <a:r>
              <a:rPr lang="ru-RU" b="1" dirty="0" smtClean="0"/>
              <a:t>воскресения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988840"/>
            <a:ext cx="8712968" cy="4680520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ru-RU" sz="4500" b="1" dirty="0">
                <a:solidFill>
                  <a:schemeClr val="tx1"/>
                </a:solidFill>
              </a:rPr>
              <a:t>1. Суд. </a:t>
            </a:r>
            <a:endParaRPr lang="ru-RU" sz="4500" dirty="0">
              <a:solidFill>
                <a:schemeClr val="tx1"/>
              </a:solidFill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ru-RU" sz="4000" dirty="0" smtClean="0">
                <a:solidFill>
                  <a:schemeClr val="tx1"/>
                </a:solidFill>
              </a:rPr>
              <a:t>Археологические </a:t>
            </a:r>
            <a:r>
              <a:rPr lang="ru-RU" sz="4000" dirty="0">
                <a:solidFill>
                  <a:schemeClr val="tx1"/>
                </a:solidFill>
              </a:rPr>
              <a:t>подтверждения существования </a:t>
            </a:r>
            <a:r>
              <a:rPr lang="ru-RU" sz="4000" dirty="0" smtClean="0">
                <a:solidFill>
                  <a:schemeClr val="tx1"/>
                </a:solidFill>
              </a:rPr>
              <a:t>Пилата</a:t>
            </a:r>
          </a:p>
          <a:p>
            <a:pPr lvl="0" algn="l"/>
            <a:endParaRPr lang="ru-RU" sz="4500" dirty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 smtClean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 smtClean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>
              <a:solidFill>
                <a:schemeClr val="tx1"/>
              </a:solidFill>
            </a:endParaRPr>
          </a:p>
          <a:p>
            <a:pPr algn="l"/>
            <a:r>
              <a:rPr lang="ru-RU" sz="4500" dirty="0">
                <a:solidFill>
                  <a:schemeClr val="tx1"/>
                </a:solidFill>
              </a:rPr>
              <a:t> </a:t>
            </a: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865409" y="3315526"/>
            <a:ext cx="8134285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 smtClean="0">
                <a:solidFill>
                  <a:schemeClr val="tx1"/>
                </a:solidFill>
              </a:rPr>
              <a:t>До 1961 г. были известны лишь литературные источники, в которых упоминается Пилат. Затем два итальянских археолога начали раскопки в средиземноморском порту Кесарии, который когда-то был римской столицей Палестины. Среди прочего они обнаружили латинскую надпись размером приблизительно 70 на 100 см. Антониа Фрова сумел восстановить ее и, к собственному удивлению прочел: "Понтий Пилат, префект Иудеи, представлял Тиберия Кесарийцам". Это была первая историческая находка подтверждавшая существование Пилата.  </a:t>
            </a:r>
            <a:endParaRPr lang="ru-RU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083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1470025"/>
          </a:xfrm>
        </p:spPr>
        <p:txBody>
          <a:bodyPr/>
          <a:lstStyle/>
          <a:p>
            <a:r>
              <a:rPr lang="ru-RU" b="1" dirty="0"/>
              <a:t>Меры предосторожности против </a:t>
            </a:r>
            <a:r>
              <a:rPr lang="ru-RU" b="1" dirty="0" smtClean="0"/>
              <a:t>воскресения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5516" y="2348880"/>
            <a:ext cx="8712968" cy="4320480"/>
          </a:xfrm>
        </p:spPr>
        <p:txBody>
          <a:bodyPr>
            <a:normAutofit fontScale="47500" lnSpcReduction="20000"/>
          </a:bodyPr>
          <a:lstStyle/>
          <a:p>
            <a:pPr algn="l"/>
            <a:r>
              <a:rPr lang="ru-RU" sz="5900" b="1" dirty="0">
                <a:solidFill>
                  <a:schemeClr val="tx1"/>
                </a:solidFill>
              </a:rPr>
              <a:t>2. Смерть на кресте. </a:t>
            </a:r>
            <a:endParaRPr lang="ru-RU" sz="5900" dirty="0">
              <a:solidFill>
                <a:schemeClr val="tx1"/>
              </a:solidFill>
            </a:endParaRPr>
          </a:p>
          <a:p>
            <a:pPr algn="l"/>
            <a:r>
              <a:rPr lang="ru-RU" sz="3800" dirty="0" smtClean="0">
                <a:solidFill>
                  <a:schemeClr val="tx1"/>
                </a:solidFill>
              </a:rPr>
              <a:t> </a:t>
            </a:r>
          </a:p>
          <a:p>
            <a:pPr algn="l"/>
            <a:r>
              <a:rPr lang="ru-RU" sz="3800" dirty="0" smtClean="0">
                <a:solidFill>
                  <a:schemeClr val="tx1"/>
                </a:solidFill>
              </a:rPr>
              <a:t>Это был один из распространенных видов казни. Эта казнь обеспечивала неминуемую и мучительную смерть. </a:t>
            </a:r>
          </a:p>
          <a:p>
            <a:pPr algn="l"/>
            <a:endParaRPr lang="ru-RU" sz="3800" dirty="0" smtClean="0">
              <a:solidFill>
                <a:schemeClr val="tx1"/>
              </a:solidFill>
            </a:endParaRP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ru-RU" sz="4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Бичевание </a:t>
            </a:r>
            <a:r>
              <a:rPr lang="ru-RU" sz="4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преступника</a:t>
            </a:r>
            <a:endParaRPr lang="ru-RU" sz="7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l"/>
            <a:endParaRPr lang="ru-RU" sz="4500" dirty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 smtClean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 smtClean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>
              <a:solidFill>
                <a:schemeClr val="tx1"/>
              </a:solidFill>
            </a:endParaRPr>
          </a:p>
          <a:p>
            <a:pPr algn="l"/>
            <a:r>
              <a:rPr lang="ru-RU" sz="4500" dirty="0">
                <a:solidFill>
                  <a:schemeClr val="tx1"/>
                </a:solidFill>
              </a:rPr>
              <a:t> </a:t>
            </a: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744650" y="4149080"/>
            <a:ext cx="814782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После того, как преступника приговаривали к казни через распятие, его обычно привязывали к столбу в здании суда. С него снимали одежду, а затем жестоко бичевали. </a:t>
            </a:r>
          </a:p>
          <a:p>
            <a:r>
              <a:rPr lang="ru-RU" dirty="0" smtClean="0"/>
              <a:t>Плеть </a:t>
            </a:r>
            <a:r>
              <a:rPr lang="ru-RU" dirty="0"/>
              <a:t>состояла из основательной рукоятки, к которой были прикреплены кожаные ремни разной длины с вплетенными в них острыми зазубренными кусками костей или свинца. По еврейским законам наказание было ограничено сорока ударами. Чтобы не ошибиться фарисеи ограничивались только 39. У римлян таких ограничений не было, и они могли игнорировать еврейские ограничения.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75297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1470025"/>
          </a:xfrm>
        </p:spPr>
        <p:txBody>
          <a:bodyPr/>
          <a:lstStyle/>
          <a:p>
            <a:r>
              <a:rPr lang="ru-RU" b="1" dirty="0"/>
              <a:t>Меры предосторожности против </a:t>
            </a:r>
            <a:r>
              <a:rPr lang="ru-RU" b="1" dirty="0" smtClean="0"/>
              <a:t>воскресения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2204864"/>
            <a:ext cx="8748972" cy="4464496"/>
          </a:xfrm>
        </p:spPr>
        <p:txBody>
          <a:bodyPr>
            <a:normAutofit fontScale="62500" lnSpcReduction="20000"/>
          </a:bodyPr>
          <a:lstStyle/>
          <a:p>
            <a:pPr algn="l"/>
            <a:r>
              <a:rPr lang="ru-RU" sz="5900" b="1" dirty="0">
                <a:solidFill>
                  <a:schemeClr val="tx1"/>
                </a:solidFill>
              </a:rPr>
              <a:t>2. Смерть на кресте. </a:t>
            </a:r>
            <a:endParaRPr lang="ru-RU" sz="5900" dirty="0">
              <a:solidFill>
                <a:schemeClr val="tx1"/>
              </a:solidFill>
            </a:endParaRPr>
          </a:p>
          <a:p>
            <a:pPr algn="l"/>
            <a:endParaRPr lang="ru-RU" dirty="0" smtClean="0">
              <a:solidFill>
                <a:schemeClr val="tx1"/>
              </a:solidFill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ru-RU" sz="3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Медицинский </a:t>
            </a:r>
            <a:r>
              <a:rPr lang="ru-RU" sz="3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аспект</a:t>
            </a:r>
            <a:endParaRPr lang="ru-RU" sz="6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l"/>
            <a:endParaRPr lang="ru-RU" sz="4500" dirty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 smtClean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 smtClean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>
              <a:solidFill>
                <a:schemeClr val="tx1"/>
              </a:solidFill>
            </a:endParaRPr>
          </a:p>
          <a:p>
            <a:pPr algn="l"/>
            <a:r>
              <a:rPr lang="ru-RU" sz="4500" dirty="0">
                <a:solidFill>
                  <a:schemeClr val="tx1"/>
                </a:solidFill>
              </a:rPr>
              <a:t> </a:t>
            </a: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899592" y="3429000"/>
            <a:ext cx="8064895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Д-р Трумэн Дэвис, врач, тщательно исследовавший медицинские аспекты распятия, в статье "Распятие Христа" описал процесс бичевания римской плетью: "Тяжелая плеть снова и снова со свистом хлещет преступника по плечам, по спине, по ногам. Сначала тяжелые ремни прорезают верхний слой кожи, потом врезаются в подкожные ткани: вот уже из кожных капиллярных сосудов начинает идти кровь; еще несколько ударов – и кровь хлещет из мышечных артерий. Закрепленные на ремнях свинцовые шарики сначала оставляют огромные синяки на коже, а еще через несколько ударов разрывают ушибленные места. Под конец кожа на спине висит кровавыми клочьями, неразличимыми в общем кровавом месиве. Когда сотник, наблюдающий за бичеванием, решает, что преступник вот-вот умрет, он прекращает бичевание..."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61214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1470025"/>
          </a:xfrm>
        </p:spPr>
        <p:txBody>
          <a:bodyPr/>
          <a:lstStyle/>
          <a:p>
            <a:r>
              <a:rPr lang="ru-RU" b="1" dirty="0"/>
              <a:t>Меры предосторожности против </a:t>
            </a:r>
            <a:r>
              <a:rPr lang="ru-RU" b="1" dirty="0" smtClean="0"/>
              <a:t>воскресения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2204864"/>
            <a:ext cx="8748972" cy="4464496"/>
          </a:xfrm>
        </p:spPr>
        <p:txBody>
          <a:bodyPr>
            <a:normAutofit fontScale="62500" lnSpcReduction="20000"/>
          </a:bodyPr>
          <a:lstStyle/>
          <a:p>
            <a:pPr algn="l"/>
            <a:r>
              <a:rPr lang="ru-RU" sz="5900" b="1" dirty="0">
                <a:solidFill>
                  <a:schemeClr val="tx1"/>
                </a:solidFill>
              </a:rPr>
              <a:t>2. Смерть на кресте. </a:t>
            </a:r>
            <a:endParaRPr lang="ru-RU" sz="5900" dirty="0">
              <a:solidFill>
                <a:schemeClr val="tx1"/>
              </a:solidFill>
            </a:endParaRPr>
          </a:p>
          <a:p>
            <a:pPr algn="l"/>
            <a:endParaRPr lang="ru-RU" dirty="0" smtClean="0">
              <a:solidFill>
                <a:schemeClr val="tx1"/>
              </a:solidFill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ru-RU" sz="3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Медицинский </a:t>
            </a:r>
            <a:r>
              <a:rPr lang="ru-RU" sz="3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аспект</a:t>
            </a:r>
            <a:endParaRPr lang="ru-RU" sz="6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l"/>
            <a:endParaRPr lang="ru-RU" sz="4500" dirty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 smtClean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 smtClean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>
              <a:solidFill>
                <a:schemeClr val="tx1"/>
              </a:solidFill>
            </a:endParaRPr>
          </a:p>
          <a:p>
            <a:pPr algn="l"/>
            <a:r>
              <a:rPr lang="ru-RU" sz="4500" dirty="0">
                <a:solidFill>
                  <a:schemeClr val="tx1"/>
                </a:solidFill>
              </a:rPr>
              <a:t> </a:t>
            </a: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912781" y="3573016"/>
            <a:ext cx="736763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В других источниках написано: "У наказуемого плетью обнажались вены, и можно было увидеть мышцы, жилы и кишки несчастного". После такого наказания тело превращалось в "кровавое распухшее месиво". Обычно после бичевания преступника подвергали издевательским насмешкам; не избежал этой участи и Христос. Римские солдаты одели на Него багряницу и возложили на Его голову терновый венец.</a:t>
            </a:r>
          </a:p>
        </p:txBody>
      </p:sp>
    </p:spTree>
    <p:extLst>
      <p:ext uri="{BB962C8B-B14F-4D97-AF65-F5344CB8AC3E}">
        <p14:creationId xmlns:p14="http://schemas.microsoft.com/office/powerpoint/2010/main" val="4279571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1470025"/>
          </a:xfrm>
        </p:spPr>
        <p:txBody>
          <a:bodyPr/>
          <a:lstStyle/>
          <a:p>
            <a:r>
              <a:rPr lang="ru-RU" b="1" dirty="0"/>
              <a:t>Меры предосторожности против </a:t>
            </a:r>
            <a:r>
              <a:rPr lang="ru-RU" b="1" dirty="0" smtClean="0"/>
              <a:t>воскресения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2204864"/>
            <a:ext cx="8748972" cy="4464496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ru-RU" sz="5900" b="1" dirty="0">
                <a:solidFill>
                  <a:schemeClr val="tx1"/>
                </a:solidFill>
              </a:rPr>
              <a:t>2. Смерть на кресте. </a:t>
            </a:r>
            <a:endParaRPr lang="ru-RU" sz="5900" dirty="0">
              <a:solidFill>
                <a:schemeClr val="tx1"/>
              </a:solidFill>
            </a:endParaRPr>
          </a:p>
          <a:p>
            <a:pPr algn="l"/>
            <a:endParaRPr lang="ru-RU" dirty="0" smtClean="0">
              <a:solidFill>
                <a:schemeClr val="tx1"/>
              </a:solidFill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ru-RU" sz="3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Терновый венец</a:t>
            </a:r>
            <a:endParaRPr lang="ru-RU" sz="4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 smtClean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 smtClean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>
              <a:solidFill>
                <a:schemeClr val="tx1"/>
              </a:solidFill>
            </a:endParaRPr>
          </a:p>
          <a:p>
            <a:pPr algn="l"/>
            <a:r>
              <a:rPr lang="ru-RU" sz="4500" dirty="0">
                <a:solidFill>
                  <a:schemeClr val="tx1"/>
                </a:solidFill>
              </a:rPr>
              <a:t> </a:t>
            </a: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912781" y="3573016"/>
            <a:ext cx="805170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Неизвестно какой именно терновник был взят для венца. Возможно, это был так называемый "сирийский Христовый терновник" – кустарник высотой 25-30 см с двумя большими острыми кривыми шипами у основания листьев. </a:t>
            </a:r>
          </a:p>
          <a:p>
            <a:r>
              <a:rPr lang="ru-RU" sz="2400" dirty="0"/>
              <a:t>     Другой вид терновника – "Христов терновник" – карликовое растение высотой 10-15 см. Его легче собирать, его ветви легче согнуть, чтобы сплести венок, а парные шипы разной длины – прямые и жесткие, как гвозди.</a:t>
            </a:r>
          </a:p>
        </p:txBody>
      </p:sp>
    </p:spTree>
    <p:extLst>
      <p:ext uri="{BB962C8B-B14F-4D97-AF65-F5344CB8AC3E}">
        <p14:creationId xmlns:p14="http://schemas.microsoft.com/office/powerpoint/2010/main" val="1077425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1470025"/>
          </a:xfrm>
        </p:spPr>
        <p:txBody>
          <a:bodyPr/>
          <a:lstStyle/>
          <a:p>
            <a:r>
              <a:rPr lang="ru-RU" b="1" dirty="0"/>
              <a:t>Меры предосторожности против </a:t>
            </a:r>
            <a:r>
              <a:rPr lang="ru-RU" b="1" dirty="0" smtClean="0"/>
              <a:t>воскресения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7514" y="2132856"/>
            <a:ext cx="8748972" cy="4464496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ru-RU" sz="5900" b="1" dirty="0">
                <a:solidFill>
                  <a:schemeClr val="tx1"/>
                </a:solidFill>
              </a:rPr>
              <a:t>2. Смерть на кресте. </a:t>
            </a:r>
            <a:endParaRPr lang="ru-RU" dirty="0" smtClean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34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r>
              <a:rPr lang="ru-RU" sz="3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Казнь(распятие)</a:t>
            </a:r>
            <a:endParaRPr lang="ru-RU" sz="51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 smtClean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 smtClean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>
              <a:solidFill>
                <a:schemeClr val="tx1"/>
              </a:solidFill>
            </a:endParaRPr>
          </a:p>
          <a:p>
            <a:pPr algn="l"/>
            <a:r>
              <a:rPr lang="ru-RU" sz="4500" dirty="0">
                <a:solidFill>
                  <a:schemeClr val="tx1"/>
                </a:solidFill>
              </a:rPr>
              <a:t> </a:t>
            </a: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899592" y="3380125"/>
            <a:ext cx="8234152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Палачи делали все возможное, чтобы преступник не умер до казни. Смерть преступника до казни считалась нарушением закона (значит, таким же самым нарушением закона считалась бы и не смерть преступника на казни). </a:t>
            </a:r>
            <a:endParaRPr lang="ru-RU" sz="2000" dirty="0" smtClean="0"/>
          </a:p>
          <a:p>
            <a:r>
              <a:rPr lang="ru-RU" sz="2000" dirty="0" smtClean="0"/>
              <a:t>Сначала </a:t>
            </a:r>
            <a:r>
              <a:rPr lang="ru-RU" sz="2000" dirty="0"/>
              <a:t>преступника прибивали к поперечной планке креста гвоздями толщиной два сантиметра и длиной около 18 см. Часто для казни использовали брусок для поддержки ног, к которому прибивали лодыжки. После этого всю конструкцию поднимали вверх и устанавливали в заранее подготовленном углублении. Гвозди пронзали запястья, которые были привязаны к поперечной планке, чтобы они не сразу порвались. </a:t>
            </a:r>
          </a:p>
        </p:txBody>
      </p:sp>
    </p:spTree>
    <p:extLst>
      <p:ext uri="{BB962C8B-B14F-4D97-AF65-F5344CB8AC3E}">
        <p14:creationId xmlns:p14="http://schemas.microsoft.com/office/powerpoint/2010/main" val="2317666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1470025"/>
          </a:xfrm>
        </p:spPr>
        <p:txBody>
          <a:bodyPr/>
          <a:lstStyle/>
          <a:p>
            <a:r>
              <a:rPr lang="ru-RU" b="1" dirty="0"/>
              <a:t>Меры предосторожности против </a:t>
            </a:r>
            <a:r>
              <a:rPr lang="ru-RU" b="1" dirty="0" smtClean="0"/>
              <a:t>воскресения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7514" y="2132856"/>
            <a:ext cx="8748972" cy="4464496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ru-RU" sz="5900" b="1" dirty="0">
                <a:solidFill>
                  <a:schemeClr val="tx1"/>
                </a:solidFill>
              </a:rPr>
              <a:t>2. Смерть на </a:t>
            </a:r>
            <a:r>
              <a:rPr lang="ru-RU" sz="5900" b="1" dirty="0" smtClean="0">
                <a:solidFill>
                  <a:schemeClr val="tx1"/>
                </a:solidFill>
              </a:rPr>
              <a:t>кресте </a:t>
            </a:r>
            <a:endParaRPr lang="ru-RU" sz="5900" dirty="0" smtClean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ru-RU" sz="2800" dirty="0" smtClean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sz="3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Доказательства </a:t>
            </a:r>
            <a:r>
              <a:rPr lang="ru-RU" sz="3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смерти Иисуса </a:t>
            </a:r>
            <a:endParaRPr lang="ru-RU" sz="3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l"/>
            <a:endParaRPr lang="ru-RU" sz="4500" dirty="0" smtClean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 smtClean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>
              <a:solidFill>
                <a:schemeClr val="tx1"/>
              </a:solidFill>
            </a:endParaRPr>
          </a:p>
          <a:p>
            <a:pPr algn="l"/>
            <a:r>
              <a:rPr lang="ru-RU" sz="4500" dirty="0">
                <a:solidFill>
                  <a:schemeClr val="tx1"/>
                </a:solidFill>
              </a:rPr>
              <a:t> </a:t>
            </a: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685009" y="3679144"/>
            <a:ext cx="82089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Если </a:t>
            </a:r>
            <a:r>
              <a:rPr lang="ru-RU" sz="2000" dirty="0"/>
              <a:t>мы изучим приведенные в Талмуде и римском законе подробные руководства к совершению казни, то поймем, насколько тщательно был приведен в исполнение смертный приговор.</a:t>
            </a:r>
          </a:p>
        </p:txBody>
      </p:sp>
    </p:spTree>
    <p:extLst>
      <p:ext uri="{BB962C8B-B14F-4D97-AF65-F5344CB8AC3E}">
        <p14:creationId xmlns:p14="http://schemas.microsoft.com/office/powerpoint/2010/main" val="3194871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1470025"/>
          </a:xfrm>
        </p:spPr>
        <p:txBody>
          <a:bodyPr/>
          <a:lstStyle/>
          <a:p>
            <a:r>
              <a:rPr lang="ru-RU" b="1" dirty="0"/>
              <a:t>Меры предосторожности против </a:t>
            </a:r>
            <a:r>
              <a:rPr lang="ru-RU" b="1" dirty="0" smtClean="0"/>
              <a:t>воскресения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7514" y="2132856"/>
            <a:ext cx="8748972" cy="4464496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ru-RU" sz="11200" b="1" dirty="0">
                <a:solidFill>
                  <a:schemeClr val="tx1"/>
                </a:solidFill>
              </a:rPr>
              <a:t>2. Смерть на </a:t>
            </a:r>
            <a:r>
              <a:rPr lang="ru-RU" sz="11200" b="1" dirty="0" smtClean="0">
                <a:solidFill>
                  <a:schemeClr val="tx1"/>
                </a:solidFill>
              </a:rPr>
              <a:t>кресте </a:t>
            </a:r>
            <a:endParaRPr lang="ru-RU" sz="11200" dirty="0" smtClean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ru-RU" sz="2800" dirty="0" smtClean="0"/>
          </a:p>
          <a:p>
            <a:pPr algn="l"/>
            <a:endParaRPr lang="ru-RU" sz="9600" b="1" dirty="0" smtClean="0">
              <a:solidFill>
                <a:schemeClr val="tx1"/>
              </a:solidFill>
            </a:endParaRPr>
          </a:p>
          <a:p>
            <a:pPr algn="l"/>
            <a:r>
              <a:rPr lang="ru-RU" sz="9600" b="1" dirty="0" smtClean="0">
                <a:solidFill>
                  <a:schemeClr val="tx1"/>
                </a:solidFill>
              </a:rPr>
              <a:t>Талмуд</a:t>
            </a:r>
            <a:r>
              <a:rPr lang="ru-RU" sz="9600" dirty="0" smtClean="0">
                <a:solidFill>
                  <a:schemeClr val="tx1"/>
                </a:solidFill>
              </a:rPr>
              <a:t> </a:t>
            </a:r>
            <a:r>
              <a:rPr lang="ru-RU" sz="9600" dirty="0">
                <a:solidFill>
                  <a:schemeClr val="tx1"/>
                </a:solidFill>
              </a:rPr>
              <a:t>указывает, что казнь должна была происходить публично в дневное время. Процессию, которая вела осужденного на казнь, должен был возглашать глашатай, неся табличку с указанием того, за какое преступление осужден человек. Двое учеников рабби (священнослужитель) шли рядом с осужденным, по дороге уговаривая его исповедать свой грех и подготавливая его к смерти. Синедрион всегда посылал на место казни собственного представителя, чтобы впоследствии он дал официальный отчет о том, как приговор был приведен в исполнение. </a:t>
            </a:r>
          </a:p>
          <a:p>
            <a:pPr lvl="0" algn="l"/>
            <a:endParaRPr lang="ru-RU" sz="4500" dirty="0" smtClean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 smtClean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>
              <a:solidFill>
                <a:schemeClr val="tx1"/>
              </a:solidFill>
            </a:endParaRPr>
          </a:p>
          <a:p>
            <a:pPr algn="l"/>
            <a:r>
              <a:rPr lang="ru-RU" sz="4500" dirty="0">
                <a:solidFill>
                  <a:schemeClr val="tx1"/>
                </a:solidFill>
              </a:rPr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69525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1470025"/>
          </a:xfrm>
        </p:spPr>
        <p:txBody>
          <a:bodyPr/>
          <a:lstStyle/>
          <a:p>
            <a:r>
              <a:rPr lang="ru-RU" b="1" dirty="0"/>
              <a:t>Меры предосторожности против </a:t>
            </a:r>
            <a:r>
              <a:rPr lang="ru-RU" b="1" dirty="0" smtClean="0"/>
              <a:t>воскресения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7514" y="2132856"/>
            <a:ext cx="8748972" cy="4464496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ru-RU" sz="11200" b="1" dirty="0">
                <a:solidFill>
                  <a:schemeClr val="tx1"/>
                </a:solidFill>
              </a:rPr>
              <a:t>2. Смерть на </a:t>
            </a:r>
            <a:r>
              <a:rPr lang="ru-RU" sz="11200" b="1" dirty="0" smtClean="0">
                <a:solidFill>
                  <a:schemeClr val="tx1"/>
                </a:solidFill>
              </a:rPr>
              <a:t>кресте </a:t>
            </a:r>
          </a:p>
          <a:p>
            <a:pPr algn="l"/>
            <a:endParaRPr lang="ru-RU" sz="11200" dirty="0" smtClean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ru-RU" sz="3600" dirty="0" smtClean="0"/>
          </a:p>
          <a:p>
            <a:pPr algn="l"/>
            <a:r>
              <a:rPr lang="ru-RU" sz="8000" b="1" dirty="0" smtClean="0">
                <a:solidFill>
                  <a:schemeClr val="tx1"/>
                </a:solidFill>
              </a:rPr>
              <a:t>Римский </a:t>
            </a:r>
            <a:r>
              <a:rPr lang="ru-RU" sz="8000" b="1" dirty="0">
                <a:solidFill>
                  <a:schemeClr val="tx1"/>
                </a:solidFill>
              </a:rPr>
              <a:t>закон</a:t>
            </a:r>
            <a:r>
              <a:rPr lang="ru-RU" sz="8000" dirty="0">
                <a:solidFill>
                  <a:schemeClr val="tx1"/>
                </a:solidFill>
              </a:rPr>
              <a:t> также требовал того, чтобы в процессии шел официальный свидетель, который должен был подтвердить смерть. При проведении казни всегда присутствовало не менее четырех солдат. Если ожидались беспорядки в толпе, то к решительным действиям была готова целая рота солдат. Приговоренный сам должен был нести крест к месту казни.  Римский закон требовал, чтобы в процессии кто-то нес табличку, информирующую о вине подсудимого. Возможно, перед осужденным, несшим крест, шел солдат, несший табличку и расчищавший дорогу от людей. Также требовалось, чтобы на этой табличке было указано имя преступника, местность, откуда он родом и сам приговор.</a:t>
            </a:r>
            <a:endParaRPr lang="ru-RU" sz="14400" dirty="0" smtClean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 smtClean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>
              <a:solidFill>
                <a:schemeClr val="tx1"/>
              </a:solidFill>
            </a:endParaRPr>
          </a:p>
          <a:p>
            <a:pPr algn="l"/>
            <a:r>
              <a:rPr lang="ru-RU" sz="4500" dirty="0">
                <a:solidFill>
                  <a:schemeClr val="tx1"/>
                </a:solidFill>
              </a:rPr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78173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1470025"/>
          </a:xfrm>
        </p:spPr>
        <p:txBody>
          <a:bodyPr/>
          <a:lstStyle/>
          <a:p>
            <a:r>
              <a:rPr lang="ru-RU" b="1" dirty="0"/>
              <a:t>Меры предосторожности против </a:t>
            </a:r>
            <a:r>
              <a:rPr lang="ru-RU" b="1" dirty="0" smtClean="0"/>
              <a:t>воскресения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7514" y="2132856"/>
            <a:ext cx="8748972" cy="4464496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ru-RU" sz="11200" b="1" dirty="0">
                <a:solidFill>
                  <a:schemeClr val="tx1"/>
                </a:solidFill>
              </a:rPr>
              <a:t>2. Смерть на </a:t>
            </a:r>
            <a:r>
              <a:rPr lang="ru-RU" sz="11200" b="1" dirty="0" smtClean="0">
                <a:solidFill>
                  <a:schemeClr val="tx1"/>
                </a:solidFill>
              </a:rPr>
              <a:t>кресте </a:t>
            </a:r>
          </a:p>
          <a:p>
            <a:pPr algn="l"/>
            <a:endParaRPr lang="ru-RU" sz="11200" dirty="0" smtClean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ru-RU" sz="3600" dirty="0" smtClean="0"/>
          </a:p>
          <a:p>
            <a:pPr algn="l"/>
            <a:r>
              <a:rPr lang="ru-RU" sz="8000" dirty="0">
                <a:solidFill>
                  <a:schemeClr val="tx1"/>
                </a:solidFill>
              </a:rPr>
              <a:t>На основании требований, изложенных как в Талмуде, так и в римском законе, можно представить, что исполнение приговора и доведение его до конца производилось с величайшей скрупулезностью. Как иудеи, так и римляне приносили клятвенные свидетельства соответствующим правовым органам об исполнении приговора. Именно по этой причине сотник приказал одному из своих солдат пронзить копьем бок Иисуса, в результате чего "истекла кровь и вода". Кровяная плазма и сыворотка отделились друг от друга в желудочках сердца, — это значит, что Иисус к тому времени был уже мертв. </a:t>
            </a:r>
          </a:p>
          <a:p>
            <a:pPr lvl="0" algn="l"/>
            <a:endParaRPr lang="ru-RU" sz="4500" dirty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 smtClean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>
              <a:solidFill>
                <a:schemeClr val="tx1"/>
              </a:solidFill>
            </a:endParaRPr>
          </a:p>
          <a:p>
            <a:pPr algn="l"/>
            <a:r>
              <a:rPr lang="ru-RU" sz="4500" dirty="0">
                <a:solidFill>
                  <a:schemeClr val="tx1"/>
                </a:solidFill>
              </a:rPr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2198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1470025"/>
          </a:xfrm>
        </p:spPr>
        <p:txBody>
          <a:bodyPr/>
          <a:lstStyle/>
          <a:p>
            <a:r>
              <a:rPr lang="ru-RU" b="1" dirty="0"/>
              <a:t>Меры предосторожности против </a:t>
            </a:r>
            <a:r>
              <a:rPr lang="ru-RU" b="1" dirty="0" smtClean="0"/>
              <a:t>воскресения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7514" y="2132856"/>
            <a:ext cx="8748972" cy="4464496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ru-RU" sz="3600" b="1" dirty="0">
                <a:solidFill>
                  <a:schemeClr val="tx1"/>
                </a:solidFill>
              </a:rPr>
              <a:t>2. Смерть на </a:t>
            </a:r>
            <a:r>
              <a:rPr lang="ru-RU" sz="3600" b="1" dirty="0" smtClean="0">
                <a:solidFill>
                  <a:schemeClr val="tx1"/>
                </a:solidFill>
              </a:rPr>
              <a:t>кресте </a:t>
            </a:r>
          </a:p>
          <a:p>
            <a:pPr algn="l"/>
            <a:endParaRPr lang="ru-RU" sz="2300" dirty="0" smtClean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ru-RU" sz="100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3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Внешние признаки, свидетельствующие о смерти</a:t>
            </a:r>
            <a:endParaRPr lang="ru-RU" sz="65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 smtClean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 smtClean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>
              <a:solidFill>
                <a:schemeClr val="tx1"/>
              </a:solidFill>
            </a:endParaRPr>
          </a:p>
          <a:p>
            <a:pPr algn="l"/>
            <a:r>
              <a:rPr lang="ru-RU" sz="4500" dirty="0">
                <a:solidFill>
                  <a:schemeClr val="tx1"/>
                </a:solidFill>
              </a:rPr>
              <a:t> </a:t>
            </a: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611559" y="3564390"/>
            <a:ext cx="8312341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Существует множество внешних признаков, относящихся к смерти и воскресению, которые впоследствии получили духовное истолкование глазами веры. </a:t>
            </a:r>
          </a:p>
          <a:p>
            <a:r>
              <a:rPr lang="ru-RU" dirty="0"/>
              <a:t> </a:t>
            </a:r>
          </a:p>
          <a:p>
            <a:r>
              <a:rPr lang="ru-RU" dirty="0"/>
              <a:t>Около 9 часов Иисус был распят (Мк. 15:25). С 12 до 15 часов на землю опустилась необычная тьма (Мф. 27:45-46). Эту тьму нельзя объяснить как следствие песчаной бури, которые случались в те времена. Историк Фаллус, который по своему происхождению был самарянином и работал в 52 г. по Р.Х., также ссылается на это событие. В момент смерти Иисуса, в три часа пополудни, произошло чудо, которое описано всеми синоптическими Евангелиями (Мф. 27:51; Мк. 15:38; Лк. 23:45):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4976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1470025"/>
          </a:xfrm>
        </p:spPr>
        <p:txBody>
          <a:bodyPr/>
          <a:lstStyle/>
          <a:p>
            <a:r>
              <a:rPr lang="ru-RU" b="1" dirty="0"/>
              <a:t>Меры предосторожности против </a:t>
            </a:r>
            <a:r>
              <a:rPr lang="ru-RU" b="1" dirty="0" smtClean="0"/>
              <a:t>воскресения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5516" y="1988840"/>
            <a:ext cx="8712968" cy="4680520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ru-RU" sz="4500" b="1" dirty="0">
                <a:solidFill>
                  <a:schemeClr val="tx1"/>
                </a:solidFill>
              </a:rPr>
              <a:t>1. Суд. </a:t>
            </a:r>
            <a:endParaRPr lang="ru-RU" sz="4500" dirty="0">
              <a:solidFill>
                <a:schemeClr val="tx1"/>
              </a:solidFill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ru-RU" sz="3600" dirty="0" smtClean="0">
                <a:solidFill>
                  <a:schemeClr val="tx1"/>
                </a:solidFill>
              </a:rPr>
              <a:t>Шесть </a:t>
            </a:r>
            <a:r>
              <a:rPr lang="ru-RU" sz="3600" dirty="0">
                <a:solidFill>
                  <a:schemeClr val="tx1"/>
                </a:solidFill>
              </a:rPr>
              <a:t>судебных </a:t>
            </a:r>
            <a:r>
              <a:rPr lang="ru-RU" sz="3600" dirty="0" smtClean="0">
                <a:solidFill>
                  <a:schemeClr val="tx1"/>
                </a:solidFill>
              </a:rPr>
              <a:t>процессов</a:t>
            </a:r>
            <a:endParaRPr lang="ru-RU" sz="3600" dirty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 smtClean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 smtClean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>
              <a:solidFill>
                <a:schemeClr val="tx1"/>
              </a:solidFill>
            </a:endParaRPr>
          </a:p>
          <a:p>
            <a:pPr algn="l"/>
            <a:r>
              <a:rPr lang="ru-RU" sz="4500" dirty="0">
                <a:solidFill>
                  <a:schemeClr val="tx1"/>
                </a:solidFill>
              </a:rPr>
              <a:t> </a:t>
            </a: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899592" y="3068960"/>
            <a:ext cx="8250333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 smtClean="0">
                <a:solidFill>
                  <a:schemeClr val="tx1"/>
                </a:solidFill>
              </a:rPr>
              <a:t>До 1961 г. были известны лишь литературные источники, в которых упоминается Пилат. Затем два итальянских археолога начали раскопки в средиземноморском порту Кесарии, который когда-то был римской столицей Палестины. Среди прочего они обнаружили латинскую надпись размером приблизительно 70 на 100 см. Антониа Фрова сумел восстановить ее и, к собственному удивлению прочел: "Понтий Пилат, префект Иудеи, представлял Тиберия Кесарийцам". Это была первая историческая находка подтверждавшая существование Пилата.  </a:t>
            </a:r>
            <a:endParaRPr lang="ru-RU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3600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1470025"/>
          </a:xfrm>
        </p:spPr>
        <p:txBody>
          <a:bodyPr/>
          <a:lstStyle/>
          <a:p>
            <a:r>
              <a:rPr lang="ru-RU" b="1" dirty="0"/>
              <a:t>Меры предосторожности против </a:t>
            </a:r>
            <a:r>
              <a:rPr lang="ru-RU" b="1" dirty="0" smtClean="0"/>
              <a:t>воскресения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7514" y="2132856"/>
            <a:ext cx="8748972" cy="4464496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ru-RU" sz="3600" b="1" dirty="0">
                <a:solidFill>
                  <a:schemeClr val="tx1"/>
                </a:solidFill>
              </a:rPr>
              <a:t>2. Смерть на </a:t>
            </a:r>
            <a:r>
              <a:rPr lang="ru-RU" sz="3600" b="1" dirty="0" smtClean="0">
                <a:solidFill>
                  <a:schemeClr val="tx1"/>
                </a:solidFill>
              </a:rPr>
              <a:t>кресте </a:t>
            </a:r>
          </a:p>
          <a:p>
            <a:pPr algn="l"/>
            <a:endParaRPr lang="ru-RU" sz="2300" dirty="0" smtClean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ru-RU" sz="100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3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Внешние признаки, свидетельствующие о смерти</a:t>
            </a:r>
            <a:endParaRPr lang="ru-RU" sz="65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 smtClean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 smtClean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>
              <a:solidFill>
                <a:schemeClr val="tx1"/>
              </a:solidFill>
            </a:endParaRPr>
          </a:p>
          <a:p>
            <a:pPr algn="l"/>
            <a:r>
              <a:rPr lang="ru-RU" sz="4500" dirty="0">
                <a:solidFill>
                  <a:schemeClr val="tx1"/>
                </a:solidFill>
              </a:rPr>
              <a:t> </a:t>
            </a: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611558" y="3645024"/>
            <a:ext cx="8424937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/>
              <a:t>"И вот, завеса в храме разодралась надвое, сверху донизу; и земля потряслась; и камни расселись; и гробы отверзлись; и многие тела усопших святых воскресли и, выйдя из гробов по воскресении Его, вошли во святый град и явились многим".</a:t>
            </a:r>
          </a:p>
          <a:p>
            <a:r>
              <a:rPr lang="ru-RU" sz="1600" dirty="0"/>
              <a:t> </a:t>
            </a:r>
          </a:p>
          <a:p>
            <a:r>
              <a:rPr lang="ru-RU" sz="1600" dirty="0"/>
              <a:t>Потрясающие явления, сопровождавшие момент смерти Иисуса, невозможно отрицать, поскольку при этом присутствовало огромное количество людей. Но что означает упоминание о разрыве занавесы в Храме? Ветер сирокко, который обычно предшествует песчаной буре, едва ли мог разорвать занавесу, толщина которой составляла около 10 см, "на двое, сверху донизу". Послание к Евреям объясняет разрыв занавесы как символ того, что наша надежда "входит во внутреннейшее за завесу" (6:19). Иисус "вошел во святилище и приобрел вечное искупление" (9:12). Этим Он ввел нас во святилище "путем новым и живым" (10:19).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32228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1470025"/>
          </a:xfrm>
        </p:spPr>
        <p:txBody>
          <a:bodyPr/>
          <a:lstStyle/>
          <a:p>
            <a:r>
              <a:rPr lang="ru-RU" b="1" dirty="0"/>
              <a:t>Меры предосторожности против </a:t>
            </a:r>
            <a:r>
              <a:rPr lang="ru-RU" b="1" dirty="0" smtClean="0"/>
              <a:t>воскресения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7514" y="2132856"/>
            <a:ext cx="8748972" cy="4464496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ru-RU" sz="3600" b="1" dirty="0">
                <a:solidFill>
                  <a:schemeClr val="tx1"/>
                </a:solidFill>
              </a:rPr>
              <a:t>2. Смерть на </a:t>
            </a:r>
            <a:r>
              <a:rPr lang="ru-RU" sz="3600" b="1" dirty="0" smtClean="0">
                <a:solidFill>
                  <a:schemeClr val="tx1"/>
                </a:solidFill>
              </a:rPr>
              <a:t>кресте </a:t>
            </a:r>
          </a:p>
          <a:p>
            <a:pPr algn="l"/>
            <a:endParaRPr lang="ru-RU" sz="2300" dirty="0" smtClean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ru-RU" sz="100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3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Внешние признаки, свидетельствующие о смерти</a:t>
            </a:r>
            <a:endParaRPr lang="ru-RU" sz="65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 smtClean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 smtClean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>
              <a:solidFill>
                <a:schemeClr val="tx1"/>
              </a:solidFill>
            </a:endParaRPr>
          </a:p>
          <a:p>
            <a:pPr algn="l"/>
            <a:r>
              <a:rPr lang="ru-RU" sz="4500" dirty="0">
                <a:solidFill>
                  <a:schemeClr val="tx1"/>
                </a:solidFill>
              </a:rPr>
              <a:t> </a:t>
            </a: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611557" y="4005064"/>
            <a:ext cx="8424937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Похожие события описаны также у Иосифа и в Талмуде. Иосиф рассказывает нам о медных восточных воротах Храма, которые открылись "сами собой", среди ночи и которые охранника Храма смогли закрыть лишь с большим трудом. Талмуд трижды упоминает о событиях, похожих на это.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53357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1470025"/>
          </a:xfrm>
        </p:spPr>
        <p:txBody>
          <a:bodyPr/>
          <a:lstStyle/>
          <a:p>
            <a:r>
              <a:rPr lang="ru-RU" b="1" dirty="0"/>
              <a:t>Меры предосторожности против </a:t>
            </a:r>
            <a:r>
              <a:rPr lang="ru-RU" b="1" dirty="0" smtClean="0"/>
              <a:t>воскресения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7514" y="2132856"/>
            <a:ext cx="8748972" cy="4464496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ru-RU" sz="3600" b="1" dirty="0">
                <a:solidFill>
                  <a:schemeClr val="tx1"/>
                </a:solidFill>
              </a:rPr>
              <a:t>2. Смерть на </a:t>
            </a:r>
            <a:r>
              <a:rPr lang="ru-RU" sz="3600" b="1" dirty="0" smtClean="0">
                <a:solidFill>
                  <a:schemeClr val="tx1"/>
                </a:solidFill>
              </a:rPr>
              <a:t>кресте </a:t>
            </a:r>
          </a:p>
          <a:p>
            <a:pPr algn="l"/>
            <a:endParaRPr lang="ru-RU" sz="2300" dirty="0" smtClean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ru-RU" sz="100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3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Внешние признаки, свидетельствующие о смерти</a:t>
            </a:r>
            <a:endParaRPr lang="ru-RU" sz="65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 smtClean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 smtClean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>
              <a:solidFill>
                <a:schemeClr val="tx1"/>
              </a:solidFill>
            </a:endParaRPr>
          </a:p>
          <a:p>
            <a:pPr algn="l"/>
            <a:r>
              <a:rPr lang="ru-RU" sz="4500" dirty="0">
                <a:solidFill>
                  <a:schemeClr val="tx1"/>
                </a:solidFill>
              </a:rPr>
              <a:t> </a:t>
            </a: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557883" y="3600575"/>
            <a:ext cx="8496941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/>
              <a:t>"За 40 лет до разрушения Святилища* его западный светильник погас и ворота Храма открылись сами собой. На это рабби Бен Закхай сказал с упреком: "О, Храм, Храм, чем ты так опечален? Я знаю, что они придут разрушить тебя. Ибо пророк Захария предсказал о тебе…"</a:t>
            </a:r>
            <a:endParaRPr lang="ru-RU" sz="2000" dirty="0"/>
          </a:p>
          <a:p>
            <a:r>
              <a:rPr lang="ru-RU" sz="2000" dirty="0"/>
              <a:t> </a:t>
            </a:r>
          </a:p>
          <a:p>
            <a:r>
              <a:rPr lang="ru-RU" sz="2000" dirty="0" smtClean="0"/>
              <a:t>Сотник</a:t>
            </a:r>
            <a:r>
              <a:rPr lang="ru-RU" sz="2000" dirty="0"/>
              <a:t>, который исполнял роль наблюдателя, и должен был стоять у креста до самого конца, сделал из этого события свои выводы. Он и все, кто был рядом с ним, сказали: "Воистину Он был Сын Божий" (Мф. 27:54).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0869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1470025"/>
          </a:xfrm>
        </p:spPr>
        <p:txBody>
          <a:bodyPr/>
          <a:lstStyle/>
          <a:p>
            <a:r>
              <a:rPr lang="ru-RU" b="1" dirty="0"/>
              <a:t>Меры предосторожности против </a:t>
            </a:r>
            <a:r>
              <a:rPr lang="ru-RU" b="1" dirty="0" smtClean="0"/>
              <a:t>воскресения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132856"/>
            <a:ext cx="8622958" cy="4464496"/>
          </a:xfrm>
        </p:spPr>
        <p:txBody>
          <a:bodyPr>
            <a:normAutofit fontScale="32500" lnSpcReduction="20000"/>
          </a:bodyPr>
          <a:lstStyle/>
          <a:p>
            <a:pPr algn="l"/>
            <a:r>
              <a:rPr lang="ru-RU" sz="9800" b="1" dirty="0">
                <a:solidFill>
                  <a:schemeClr val="tx1"/>
                </a:solidFill>
              </a:rPr>
              <a:t>3. Каменная гробница</a:t>
            </a:r>
            <a:endParaRPr lang="ru-RU" sz="4900" dirty="0" smtClean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ru-RU" sz="100" dirty="0" smtClean="0"/>
          </a:p>
          <a:p>
            <a:pPr lvl="0" algn="l"/>
            <a:endParaRPr lang="en-US" sz="4500" dirty="0" smtClean="0">
              <a:solidFill>
                <a:schemeClr val="tx1"/>
              </a:solidFill>
            </a:endParaRPr>
          </a:p>
          <a:p>
            <a:pPr algn="l"/>
            <a:r>
              <a:rPr lang="ru-RU" sz="7400" dirty="0">
                <a:solidFill>
                  <a:schemeClr val="tx1"/>
                </a:solidFill>
              </a:rPr>
              <a:t>Тело Христа было положено в новой, высеченной в скале гробнице, принадлежащей Иосифу из Аримафеи. Обычно в еврейские гробницы вел вход высотой не больше 130-150 см. В большинстве гробниц того времени был внешний двор, ведущий в усыпальницу. В центре усыпальницы было выкопано углубление прямоугольной формы, в котором можно было стоять во весь рост. У стен стояли ложа с изголовьем, приподнятым наподобие подушки: на такое ложе и укладывалось тело погребенного. </a:t>
            </a:r>
          </a:p>
          <a:p>
            <a:pPr lvl="0" algn="l"/>
            <a:endParaRPr lang="ru-RU" sz="4500" dirty="0" smtClean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 smtClean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>
              <a:solidFill>
                <a:schemeClr val="tx1"/>
              </a:solidFill>
            </a:endParaRPr>
          </a:p>
          <a:p>
            <a:pPr algn="l"/>
            <a:r>
              <a:rPr lang="ru-RU" sz="4500" dirty="0">
                <a:solidFill>
                  <a:schemeClr val="tx1"/>
                </a:solidFill>
              </a:rPr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94138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1470025"/>
          </a:xfrm>
        </p:spPr>
        <p:txBody>
          <a:bodyPr/>
          <a:lstStyle/>
          <a:p>
            <a:r>
              <a:rPr lang="ru-RU" b="1" dirty="0"/>
              <a:t>Меры предосторожности против </a:t>
            </a:r>
            <a:r>
              <a:rPr lang="ru-RU" b="1" dirty="0" smtClean="0"/>
              <a:t>воскресения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132856"/>
            <a:ext cx="8622958" cy="4464496"/>
          </a:xfrm>
        </p:spPr>
        <p:txBody>
          <a:bodyPr>
            <a:normAutofit fontScale="40000" lnSpcReduction="20000"/>
          </a:bodyPr>
          <a:lstStyle/>
          <a:p>
            <a:pPr algn="l"/>
            <a:r>
              <a:rPr lang="ru-RU" sz="8000" b="1" dirty="0">
                <a:solidFill>
                  <a:schemeClr val="tx1"/>
                </a:solidFill>
              </a:rPr>
              <a:t>3. Каменная гробница</a:t>
            </a:r>
            <a:endParaRPr lang="ru-RU" sz="4000" dirty="0" smtClean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ru-RU" sz="100" dirty="0" smtClean="0"/>
          </a:p>
          <a:p>
            <a:pPr lvl="0" algn="l"/>
            <a:endParaRPr lang="en-US" sz="4500" dirty="0" smtClean="0">
              <a:solidFill>
                <a:schemeClr val="tx1"/>
              </a:solidFill>
            </a:endParaRPr>
          </a:p>
          <a:p>
            <a:pPr algn="l"/>
            <a:r>
              <a:rPr lang="ru-RU" sz="5900" dirty="0">
                <a:solidFill>
                  <a:schemeClr val="tx1"/>
                </a:solidFill>
              </a:rPr>
              <a:t>Перед входом в древние склепы обычно выкапывалось углубление или желоб, в котором прочно держался камень, запечатывающий вход. Этот желоб проделывался в каменистой почве таким образом, что наибольшей глубины он достигал непосредственно перед входом в гробницу. Когда из-под камня вытаскивали кусок дерева или другого материала, служившим клином для тормоза, камень скатывался по желобу и прочно запирал вход в гробницу. </a:t>
            </a:r>
            <a:endParaRPr lang="ru-RU" sz="7600" dirty="0" smtClean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 smtClean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>
              <a:solidFill>
                <a:schemeClr val="tx1"/>
              </a:solidFill>
            </a:endParaRPr>
          </a:p>
          <a:p>
            <a:pPr algn="l"/>
            <a:r>
              <a:rPr lang="ru-RU" sz="4500" dirty="0">
                <a:solidFill>
                  <a:schemeClr val="tx1"/>
                </a:solidFill>
              </a:rPr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74048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1470025"/>
          </a:xfrm>
        </p:spPr>
        <p:txBody>
          <a:bodyPr/>
          <a:lstStyle/>
          <a:p>
            <a:r>
              <a:rPr lang="ru-RU" b="1" dirty="0"/>
              <a:t>Меры предосторожности против </a:t>
            </a:r>
            <a:r>
              <a:rPr lang="ru-RU" b="1" dirty="0" smtClean="0"/>
              <a:t>воскресения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132856"/>
            <a:ext cx="8622958" cy="4032448"/>
          </a:xfrm>
        </p:spPr>
        <p:txBody>
          <a:bodyPr>
            <a:normAutofit fontScale="55000" lnSpcReduction="20000"/>
          </a:bodyPr>
          <a:lstStyle/>
          <a:p>
            <a:pPr algn="l"/>
            <a:r>
              <a:rPr lang="ru-RU" sz="7000" b="1" dirty="0">
                <a:solidFill>
                  <a:schemeClr val="tx1"/>
                </a:solidFill>
              </a:rPr>
              <a:t>4. Еврейские похороны</a:t>
            </a:r>
            <a:endParaRPr lang="ru-RU" sz="1000" dirty="0" smtClean="0">
              <a:solidFill>
                <a:schemeClr val="tx1"/>
              </a:solidFill>
            </a:endParaRPr>
          </a:p>
          <a:p>
            <a:pPr lvl="0" algn="l"/>
            <a:endParaRPr lang="en-US" sz="4500" dirty="0" smtClean="0">
              <a:solidFill>
                <a:schemeClr val="tx1"/>
              </a:solidFill>
            </a:endParaRPr>
          </a:p>
          <a:p>
            <a:pPr algn="l"/>
            <a:r>
              <a:rPr lang="ru-RU" sz="4400" dirty="0">
                <a:solidFill>
                  <a:schemeClr val="tx1"/>
                </a:solidFill>
              </a:rPr>
              <a:t>При погребении Иисуса Христа соблюдались все еврейские обряды похорон. </a:t>
            </a:r>
          </a:p>
          <a:p>
            <a:pPr algn="l"/>
            <a:r>
              <a:rPr lang="ru-RU" sz="4400" dirty="0">
                <a:solidFill>
                  <a:schemeClr val="tx1"/>
                </a:solidFill>
              </a:rPr>
              <a:t> 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ru-RU" sz="4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Подготовка тела к </a:t>
            </a:r>
            <a:r>
              <a:rPr lang="ru-RU" sz="4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погребению</a:t>
            </a:r>
            <a:endParaRPr lang="ru-RU" sz="4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r>
              <a:rPr lang="ru-RU" sz="4400" dirty="0">
                <a:solidFill>
                  <a:schemeClr val="tx1"/>
                </a:solidFill>
              </a:rPr>
              <a:t> </a:t>
            </a: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 smtClean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>
              <a:solidFill>
                <a:schemeClr val="tx1"/>
              </a:solidFill>
            </a:endParaRPr>
          </a:p>
          <a:p>
            <a:pPr algn="l"/>
            <a:r>
              <a:rPr lang="ru-RU" sz="4500" dirty="0">
                <a:solidFill>
                  <a:schemeClr val="tx1"/>
                </a:solidFill>
              </a:rPr>
              <a:t> </a:t>
            </a: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827584" y="4509120"/>
            <a:ext cx="79928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Готовя тело к погребению, его клали на каменный стол в усыпальнице и мыли теплой водой. Обмывание тела водой считалось настолько важным элементом похоронного ритуала, что евреям разрешалось выполнять его даже по субботам.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82932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8933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1470025"/>
          </a:xfrm>
        </p:spPr>
        <p:txBody>
          <a:bodyPr/>
          <a:lstStyle/>
          <a:p>
            <a:r>
              <a:rPr lang="ru-RU" b="1" dirty="0"/>
              <a:t>Меры предосторожности против </a:t>
            </a:r>
            <a:r>
              <a:rPr lang="ru-RU" b="1" dirty="0" smtClean="0"/>
              <a:t>воскресения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132856"/>
            <a:ext cx="8622958" cy="4032448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ru-RU" sz="4200" b="1" dirty="0">
                <a:solidFill>
                  <a:schemeClr val="tx1"/>
                </a:solidFill>
              </a:rPr>
              <a:t>4. Еврейские похороны</a:t>
            </a:r>
            <a:endParaRPr lang="ru-RU" sz="4200" dirty="0" smtClean="0">
              <a:solidFill>
                <a:schemeClr val="tx1"/>
              </a:solidFill>
            </a:endParaRPr>
          </a:p>
          <a:p>
            <a:pPr algn="l"/>
            <a:r>
              <a:rPr lang="ru-RU" sz="2800" dirty="0">
                <a:solidFill>
                  <a:schemeClr val="tx1"/>
                </a:solidFill>
              </a:rPr>
              <a:t> </a:t>
            </a:r>
          </a:p>
          <a:p>
            <a:pPr marL="571500" lvl="0" indent="-571500" algn="l">
              <a:buFont typeface="Arial" panose="020B0604020202020204" pitchFamily="34" charset="0"/>
              <a:buChar char="•"/>
            </a:pPr>
            <a:r>
              <a:rPr lang="ru-RU" sz="26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Применение ароматических </a:t>
            </a:r>
            <a:r>
              <a:rPr lang="ru-RU" sz="2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веществ</a:t>
            </a:r>
            <a:endParaRPr lang="ru-RU" sz="2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r>
              <a:rPr lang="ru-RU" sz="4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 smtClean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>
              <a:solidFill>
                <a:schemeClr val="tx1"/>
              </a:solidFill>
            </a:endParaRPr>
          </a:p>
          <a:p>
            <a:pPr algn="l"/>
            <a:r>
              <a:rPr lang="ru-RU" sz="4500" dirty="0">
                <a:solidFill>
                  <a:schemeClr val="tx1"/>
                </a:solidFill>
              </a:rPr>
              <a:t> </a:t>
            </a: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899592" y="3717032"/>
            <a:ext cx="792088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Готовя тело к погребению, его клали на каменный стол в усыпальнице и мыли теплой водой. Обмывание тела водой считалось настолько важным элементом похоронного ритуала, что евреям разрешалось выполнять его даже по субботам.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792199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1470025"/>
          </a:xfrm>
        </p:spPr>
        <p:txBody>
          <a:bodyPr/>
          <a:lstStyle/>
          <a:p>
            <a:r>
              <a:rPr lang="ru-RU" b="1" dirty="0"/>
              <a:t>Меры предосторожности против </a:t>
            </a:r>
            <a:r>
              <a:rPr lang="ru-RU" b="1" dirty="0" smtClean="0"/>
              <a:t>воскресения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132856"/>
            <a:ext cx="8622958" cy="4032448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ru-RU" sz="4200" b="1" dirty="0">
                <a:solidFill>
                  <a:schemeClr val="tx1"/>
                </a:solidFill>
              </a:rPr>
              <a:t>4. Еврейские похороны</a:t>
            </a:r>
            <a:endParaRPr lang="ru-RU" sz="4200" dirty="0" smtClean="0">
              <a:solidFill>
                <a:schemeClr val="tx1"/>
              </a:solidFill>
            </a:endParaRPr>
          </a:p>
          <a:p>
            <a:pPr algn="l"/>
            <a:r>
              <a:rPr lang="ru-RU" sz="2600" dirty="0">
                <a:solidFill>
                  <a:schemeClr val="tx1"/>
                </a:solidFill>
              </a:rPr>
              <a:t> </a:t>
            </a:r>
          </a:p>
          <a:p>
            <a:pPr marL="571500" lvl="0" indent="-571500" algn="l">
              <a:buFont typeface="Arial" panose="020B0604020202020204" pitchFamily="34" charset="0"/>
              <a:buChar char="•"/>
            </a:pPr>
            <a:r>
              <a:rPr lang="ru-RU" sz="26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Применение ароматических </a:t>
            </a:r>
            <a:r>
              <a:rPr lang="ru-RU" sz="2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веществ</a:t>
            </a:r>
            <a:endParaRPr lang="ru-RU" sz="2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r>
              <a:rPr lang="ru-RU" sz="4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 smtClean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>
              <a:solidFill>
                <a:schemeClr val="tx1"/>
              </a:solidFill>
            </a:endParaRPr>
          </a:p>
          <a:p>
            <a:pPr algn="l"/>
            <a:r>
              <a:rPr lang="ru-RU" sz="4500" dirty="0">
                <a:solidFill>
                  <a:schemeClr val="tx1"/>
                </a:solidFill>
              </a:rPr>
              <a:t> </a:t>
            </a: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899592" y="3645024"/>
            <a:ext cx="79208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Обычно после омовения тело умащивали ароматическими веществами. При погребении Христа было использовано свыше 45 кг ароматических </a:t>
            </a:r>
            <a:r>
              <a:rPr lang="ru-RU" sz="2400" dirty="0" smtClean="0"/>
              <a:t>веществ</a:t>
            </a:r>
            <a:r>
              <a:rPr lang="en-US" sz="2400" dirty="0"/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695776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1470025"/>
          </a:xfrm>
        </p:spPr>
        <p:txBody>
          <a:bodyPr/>
          <a:lstStyle/>
          <a:p>
            <a:r>
              <a:rPr lang="ru-RU" b="1" dirty="0"/>
              <a:t>Меры предосторожности против </a:t>
            </a:r>
            <a:r>
              <a:rPr lang="ru-RU" b="1" dirty="0" smtClean="0"/>
              <a:t>воскресения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132856"/>
            <a:ext cx="8622958" cy="4032448"/>
          </a:xfrm>
        </p:spPr>
        <p:txBody>
          <a:bodyPr>
            <a:normAutofit lnSpcReduction="10000"/>
          </a:bodyPr>
          <a:lstStyle/>
          <a:p>
            <a:pPr algn="l"/>
            <a:r>
              <a:rPr lang="ru-RU" sz="4200" b="1" dirty="0">
                <a:solidFill>
                  <a:schemeClr val="tx1"/>
                </a:solidFill>
              </a:rPr>
              <a:t>4. Еврейские похороны</a:t>
            </a:r>
            <a:endParaRPr lang="ru-RU" sz="4200" dirty="0" smtClean="0">
              <a:solidFill>
                <a:schemeClr val="tx1"/>
              </a:solidFill>
            </a:endParaRPr>
          </a:p>
          <a:p>
            <a:pPr algn="l"/>
            <a:endParaRPr lang="ru-RU" sz="2400" dirty="0">
              <a:solidFill>
                <a:schemeClr val="tx1"/>
              </a:solidFill>
            </a:endParaRPr>
          </a:p>
          <a:p>
            <a:pPr marL="571500" lvl="0" indent="-571500" algn="l">
              <a:buFont typeface="Arial" panose="020B0604020202020204" pitchFamily="34" charset="0"/>
              <a:buChar char="•"/>
            </a:pPr>
            <a:r>
              <a:rPr lang="ru-RU" sz="26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Холщевые одежды </a:t>
            </a: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 smtClean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>
              <a:solidFill>
                <a:schemeClr val="tx1"/>
              </a:solidFill>
            </a:endParaRPr>
          </a:p>
          <a:p>
            <a:pPr algn="l"/>
            <a:r>
              <a:rPr lang="ru-RU" sz="4500" dirty="0">
                <a:solidFill>
                  <a:schemeClr val="tx1"/>
                </a:solidFill>
              </a:rPr>
              <a:t> </a:t>
            </a: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971600" y="3717032"/>
            <a:ext cx="806489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После того, как все конечности распрямлялись, на тело надевали погребальные одежды, сшитые из чистейшего белого полотна, без каких-либо узоров.  </a:t>
            </a:r>
          </a:p>
          <a:p>
            <a:r>
              <a:rPr lang="ru-RU" sz="2400" dirty="0" smtClean="0"/>
              <a:t>На </a:t>
            </a:r>
            <a:r>
              <a:rPr lang="ru-RU" sz="2400" dirty="0"/>
              <a:t>этом этапе погребения ароматические вещества, т.е. мелко дробленные кусочки ароматного дерева, смешивались с древесной смолой, смирной. Участники похоронной церемонии заворачивали тело умершего, начиная со ступней, в холст.</a:t>
            </a:r>
            <a:r>
              <a:rPr lang="ru-RU" sz="2400" dirty="0" smtClean="0"/>
              <a:t>    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181332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1470025"/>
          </a:xfrm>
        </p:spPr>
        <p:txBody>
          <a:bodyPr/>
          <a:lstStyle/>
          <a:p>
            <a:r>
              <a:rPr lang="ru-RU" b="1" dirty="0"/>
              <a:t>Меры предосторожности против </a:t>
            </a:r>
            <a:r>
              <a:rPr lang="ru-RU" b="1" dirty="0" smtClean="0"/>
              <a:t>воскресения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132856"/>
            <a:ext cx="8622958" cy="4032448"/>
          </a:xfrm>
        </p:spPr>
        <p:txBody>
          <a:bodyPr>
            <a:normAutofit lnSpcReduction="10000"/>
          </a:bodyPr>
          <a:lstStyle/>
          <a:p>
            <a:pPr algn="l"/>
            <a:r>
              <a:rPr lang="ru-RU" sz="4200" b="1" dirty="0">
                <a:solidFill>
                  <a:schemeClr val="tx1"/>
                </a:solidFill>
              </a:rPr>
              <a:t>4. Еврейские похороны</a:t>
            </a:r>
            <a:endParaRPr lang="ru-RU" sz="4200" dirty="0" smtClean="0">
              <a:solidFill>
                <a:schemeClr val="tx1"/>
              </a:solidFill>
            </a:endParaRPr>
          </a:p>
          <a:p>
            <a:pPr algn="l"/>
            <a:endParaRPr lang="ru-RU" sz="2400" dirty="0">
              <a:solidFill>
                <a:schemeClr val="tx1"/>
              </a:solidFill>
            </a:endParaRPr>
          </a:p>
          <a:p>
            <a:pPr marL="571500" lvl="0" indent="-571500" algn="l">
              <a:buFont typeface="Arial" panose="020B0604020202020204" pitchFamily="34" charset="0"/>
              <a:buChar char="•"/>
            </a:pPr>
            <a:r>
              <a:rPr lang="ru-RU" sz="26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Холщевые одежды </a:t>
            </a: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 smtClean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>
              <a:solidFill>
                <a:schemeClr val="tx1"/>
              </a:solidFill>
            </a:endParaRPr>
          </a:p>
          <a:p>
            <a:pPr algn="l"/>
            <a:r>
              <a:rPr lang="ru-RU" sz="4500" dirty="0">
                <a:solidFill>
                  <a:schemeClr val="tx1"/>
                </a:solidFill>
              </a:rPr>
              <a:t> </a:t>
            </a: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890865" y="3717032"/>
            <a:ext cx="823261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Между слоями холста они клали ароматические вещества, смешанные со смолой. Они заворачивали тело до подмышек, затем опускали руки вдоль тела и заворачивали плечи. Особый кусок ткани оборачивался вокруг головы. В общей сложности погребальные одежды весили </a:t>
            </a:r>
            <a:r>
              <a:rPr lang="en-US" sz="2000" dirty="0" smtClean="0"/>
              <a:t>                 </a:t>
            </a:r>
            <a:r>
              <a:rPr lang="ru-RU" sz="2000" dirty="0" smtClean="0"/>
              <a:t>53-54 </a:t>
            </a:r>
            <a:r>
              <a:rPr lang="ru-RU" sz="2000" dirty="0"/>
              <a:t>кг. </a:t>
            </a:r>
          </a:p>
          <a:p>
            <a:r>
              <a:rPr lang="ru-RU" sz="2000" dirty="0" smtClean="0"/>
              <a:t>В </a:t>
            </a:r>
            <a:r>
              <a:rPr lang="ru-RU" sz="2000" dirty="0"/>
              <a:t>4 веке н.э. Иоанн Златоуст писал, что "во время погребения использовалась смирна – вещество, которое так плотно </a:t>
            </a:r>
            <a:r>
              <a:rPr lang="ru-RU" sz="2000" dirty="0" smtClean="0"/>
              <a:t>приклеивалось</a:t>
            </a:r>
            <a:r>
              <a:rPr lang="en-US" sz="2000" dirty="0" smtClean="0"/>
              <a:t>      </a:t>
            </a:r>
            <a:r>
              <a:rPr lang="ru-RU" sz="2000" dirty="0" smtClean="0"/>
              <a:t> </a:t>
            </a:r>
            <a:r>
              <a:rPr lang="ru-RU" sz="2000" dirty="0"/>
              <a:t>к телу, что похоронные одежды можно было снять лишь с большим трудом". </a:t>
            </a:r>
          </a:p>
        </p:txBody>
      </p:sp>
    </p:spTree>
    <p:extLst>
      <p:ext uri="{BB962C8B-B14F-4D97-AF65-F5344CB8AC3E}">
        <p14:creationId xmlns:p14="http://schemas.microsoft.com/office/powerpoint/2010/main" val="1520059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1470025"/>
          </a:xfrm>
        </p:spPr>
        <p:txBody>
          <a:bodyPr/>
          <a:lstStyle/>
          <a:p>
            <a:r>
              <a:rPr lang="ru-RU" b="1" dirty="0"/>
              <a:t>Меры предосторожности против </a:t>
            </a:r>
            <a:r>
              <a:rPr lang="ru-RU" b="1" dirty="0" smtClean="0"/>
              <a:t>воскресения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5516" y="1988840"/>
            <a:ext cx="8712968" cy="4680520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ru-RU" sz="4500" b="1" dirty="0">
                <a:solidFill>
                  <a:schemeClr val="tx1"/>
                </a:solidFill>
              </a:rPr>
              <a:t>1. Суд. </a:t>
            </a:r>
            <a:endParaRPr lang="ru-RU" sz="4500" dirty="0">
              <a:solidFill>
                <a:schemeClr val="tx1"/>
              </a:solidFill>
            </a:endParaRP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ru-RU" sz="3600" dirty="0" smtClean="0">
                <a:solidFill>
                  <a:schemeClr val="tx1"/>
                </a:solidFill>
              </a:rPr>
              <a:t>Шесть </a:t>
            </a:r>
            <a:r>
              <a:rPr lang="ru-RU" sz="3600" dirty="0">
                <a:solidFill>
                  <a:schemeClr val="tx1"/>
                </a:solidFill>
              </a:rPr>
              <a:t>судебных </a:t>
            </a:r>
            <a:r>
              <a:rPr lang="ru-RU" sz="3600" dirty="0" smtClean="0">
                <a:solidFill>
                  <a:schemeClr val="tx1"/>
                </a:solidFill>
              </a:rPr>
              <a:t>процессов</a:t>
            </a:r>
            <a:endParaRPr lang="ru-RU" sz="3600" dirty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 smtClean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 smtClean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>
              <a:solidFill>
                <a:schemeClr val="tx1"/>
              </a:solidFill>
            </a:endParaRPr>
          </a:p>
          <a:p>
            <a:pPr algn="l"/>
            <a:r>
              <a:rPr lang="ru-RU" sz="4500" dirty="0">
                <a:solidFill>
                  <a:schemeClr val="tx1"/>
                </a:solidFill>
              </a:rPr>
              <a:t> </a:t>
            </a: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899592" y="3068960"/>
            <a:ext cx="8250333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Следует помнить, что Иисус был обвиняем на шести различных процессах:</a:t>
            </a:r>
            <a:endParaRPr lang="ru-RU" sz="1400" dirty="0"/>
          </a:p>
          <a:p>
            <a:r>
              <a:rPr lang="ru-RU" dirty="0"/>
              <a:t> </a:t>
            </a:r>
            <a:endParaRPr lang="ru-RU" sz="1400" dirty="0"/>
          </a:p>
          <a:p>
            <a:pPr marL="800100" lvl="1" indent="-342900">
              <a:buFont typeface="+mj-lt"/>
              <a:buAutoNum type="arabicPeriod"/>
            </a:pPr>
            <a:r>
              <a:rPr lang="ru-RU" dirty="0"/>
              <a:t>Суд первосвященника Анны (Ин. 18:13).</a:t>
            </a:r>
            <a:endParaRPr lang="ru-RU" sz="1400" dirty="0"/>
          </a:p>
          <a:p>
            <a:pPr marL="800100" lvl="1" indent="-342900">
              <a:buFont typeface="+mj-lt"/>
              <a:buAutoNum type="arabicPeriod"/>
            </a:pPr>
            <a:r>
              <a:rPr lang="ru-RU" dirty="0"/>
              <a:t>Суд Каифы (Мф. 26:57).</a:t>
            </a:r>
            <a:endParaRPr lang="ru-RU" sz="1400" dirty="0"/>
          </a:p>
          <a:p>
            <a:pPr marL="800100" lvl="1" indent="-342900">
              <a:buFont typeface="+mj-lt"/>
              <a:buAutoNum type="arabicPeriod"/>
            </a:pPr>
            <a:r>
              <a:rPr lang="ru-RU" dirty="0"/>
              <a:t>Суд синедриона (Мф. 26:59).</a:t>
            </a:r>
            <a:endParaRPr lang="ru-RU" sz="1400" dirty="0"/>
          </a:p>
          <a:p>
            <a:pPr marL="800100" lvl="1" indent="-342900">
              <a:buFont typeface="+mj-lt"/>
              <a:buAutoNum type="arabicPeriod"/>
            </a:pPr>
            <a:r>
              <a:rPr lang="ru-RU" dirty="0"/>
              <a:t>Суд Пилата (Мф. 27:2).</a:t>
            </a:r>
            <a:endParaRPr lang="ru-RU" sz="1400" dirty="0"/>
          </a:p>
          <a:p>
            <a:pPr marL="800100" lvl="1" indent="-342900">
              <a:buFont typeface="+mj-lt"/>
              <a:buAutoNum type="arabicPeriod"/>
            </a:pPr>
            <a:r>
              <a:rPr lang="ru-RU" dirty="0"/>
              <a:t>Суд Ирода (Мф. 23:2).</a:t>
            </a:r>
            <a:endParaRPr lang="ru-RU" sz="1400" dirty="0"/>
          </a:p>
          <a:p>
            <a:pPr marL="800100" lvl="1" indent="-342900">
              <a:buFont typeface="+mj-lt"/>
              <a:buAutoNum type="arabicPeriod"/>
            </a:pPr>
            <a:r>
              <a:rPr lang="ru-RU" dirty="0"/>
              <a:t>Суд Пилата (Лк. 23:11 – 25).</a:t>
            </a:r>
            <a:endParaRPr lang="ru-RU" sz="1400" dirty="0"/>
          </a:p>
          <a:p>
            <a:r>
              <a:rPr lang="ru-RU" dirty="0"/>
              <a:t> </a:t>
            </a:r>
            <a:endParaRPr lang="ru-RU" sz="1400" dirty="0"/>
          </a:p>
          <a:p>
            <a:r>
              <a:rPr lang="ru-RU" dirty="0"/>
              <a:t>Иисус прошел через три еврейских суда и три римских. </a:t>
            </a:r>
            <a:endParaRPr lang="ru-RU" sz="1400" dirty="0"/>
          </a:p>
          <a:p>
            <a:r>
              <a:rPr lang="ru-RU" dirty="0"/>
              <a:t>Почему они так забеспокоились из-за одного-единственного человека? И у римских, и у еврейских властей были свои причины для волнений, пока Иисус находился на свободе. 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3191705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1470025"/>
          </a:xfrm>
        </p:spPr>
        <p:txBody>
          <a:bodyPr/>
          <a:lstStyle/>
          <a:p>
            <a:r>
              <a:rPr lang="ru-RU" b="1" dirty="0"/>
              <a:t>Меры предосторожности против </a:t>
            </a:r>
            <a:r>
              <a:rPr lang="ru-RU" b="1" dirty="0" smtClean="0"/>
              <a:t>воскресения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132856"/>
            <a:ext cx="8622958" cy="4032448"/>
          </a:xfrm>
        </p:spPr>
        <p:txBody>
          <a:bodyPr>
            <a:normAutofit/>
          </a:bodyPr>
          <a:lstStyle/>
          <a:p>
            <a:pPr algn="l"/>
            <a:r>
              <a:rPr lang="ru-RU" sz="3900" b="1" dirty="0">
                <a:solidFill>
                  <a:schemeClr val="tx1"/>
                </a:solidFill>
              </a:rPr>
              <a:t>5. Очень большой камень</a:t>
            </a:r>
            <a:endParaRPr lang="ru-RU" sz="3900" dirty="0">
              <a:solidFill>
                <a:schemeClr val="tx1"/>
              </a:solidFill>
            </a:endParaRPr>
          </a:p>
          <a:p>
            <a:pPr lvl="0" algn="l"/>
            <a:r>
              <a:rPr lang="ru-RU" sz="26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 smtClean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>
              <a:solidFill>
                <a:schemeClr val="tx1"/>
              </a:solidFill>
            </a:endParaRPr>
          </a:p>
          <a:p>
            <a:pPr algn="l"/>
            <a:r>
              <a:rPr lang="ru-RU" sz="4500" dirty="0">
                <a:solidFill>
                  <a:schemeClr val="tx1"/>
                </a:solidFill>
              </a:rPr>
              <a:t> </a:t>
            </a: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890865" y="2996952"/>
            <a:ext cx="792960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Камень закрывал вход в пещеру и весил примерно </a:t>
            </a:r>
            <a:r>
              <a:rPr lang="en-US" sz="2400" dirty="0" smtClean="0"/>
              <a:t>                </a:t>
            </a:r>
            <a:r>
              <a:rPr lang="ru-RU" sz="2400" dirty="0" smtClean="0"/>
              <a:t>2 </a:t>
            </a:r>
            <a:r>
              <a:rPr lang="ru-RU" sz="2400" dirty="0"/>
              <a:t>тонны. Иосиф вынул клиновидный тормоз, подтолкнул камень и под действием силы притяжения этот овальный камень покатился вниз и занял нужное положение. Гробницу было легко закрыть камнем, а открыть сложнее, практически невозможно без особых инструментов и сноровки. </a:t>
            </a:r>
          </a:p>
        </p:txBody>
      </p:sp>
    </p:spTree>
    <p:extLst>
      <p:ext uri="{BB962C8B-B14F-4D97-AF65-F5344CB8AC3E}">
        <p14:creationId xmlns:p14="http://schemas.microsoft.com/office/powerpoint/2010/main" val="2930580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5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1470025"/>
          </a:xfrm>
        </p:spPr>
        <p:txBody>
          <a:bodyPr/>
          <a:lstStyle/>
          <a:p>
            <a:r>
              <a:rPr lang="ru-RU" b="1" dirty="0"/>
              <a:t>Меры предосторожности против </a:t>
            </a:r>
            <a:r>
              <a:rPr lang="ru-RU" b="1" dirty="0" smtClean="0"/>
              <a:t>воскресения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132856"/>
            <a:ext cx="8622958" cy="4032448"/>
          </a:xfrm>
        </p:spPr>
        <p:txBody>
          <a:bodyPr>
            <a:normAutofit/>
          </a:bodyPr>
          <a:lstStyle/>
          <a:p>
            <a:pPr algn="l"/>
            <a:r>
              <a:rPr lang="ru-RU" sz="3900" b="1" dirty="0">
                <a:solidFill>
                  <a:schemeClr val="tx1"/>
                </a:solidFill>
              </a:rPr>
              <a:t>6. Охрана гробницы</a:t>
            </a:r>
            <a:r>
              <a:rPr lang="ru-RU" sz="39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 smtClean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>
              <a:solidFill>
                <a:schemeClr val="tx1"/>
              </a:solidFill>
            </a:endParaRPr>
          </a:p>
          <a:p>
            <a:pPr algn="l"/>
            <a:r>
              <a:rPr lang="ru-RU" sz="4500" dirty="0">
                <a:solidFill>
                  <a:schemeClr val="tx1"/>
                </a:solidFill>
              </a:rPr>
              <a:t> </a:t>
            </a: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890865" y="3068960"/>
            <a:ext cx="792960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Еврейские власти были страшно обеспокоены: тысячи становились последователями Христа. Последователей бы увеличилось, если бы ученики распространили весть о Его воскресении (что позже и случилось). Поэтому и евреям, и римлянам было выгодно предотвратить это – они поставили охрану возле гроба, т.к. думали, что ученики попытаются украсть тело для того, чтобы потом сказать, что их учитель воскрес. </a:t>
            </a:r>
          </a:p>
        </p:txBody>
      </p:sp>
    </p:spTree>
    <p:extLst>
      <p:ext uri="{BB962C8B-B14F-4D97-AF65-F5344CB8AC3E}">
        <p14:creationId xmlns:p14="http://schemas.microsoft.com/office/powerpoint/2010/main" val="3236493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5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1470025"/>
          </a:xfrm>
        </p:spPr>
        <p:txBody>
          <a:bodyPr/>
          <a:lstStyle/>
          <a:p>
            <a:r>
              <a:rPr lang="ru-RU" b="1" dirty="0"/>
              <a:t>Меры предосторожности против </a:t>
            </a:r>
            <a:r>
              <a:rPr lang="ru-RU" b="1" dirty="0" smtClean="0"/>
              <a:t>воскресения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132856"/>
            <a:ext cx="8622958" cy="4032448"/>
          </a:xfrm>
        </p:spPr>
        <p:txBody>
          <a:bodyPr>
            <a:normAutofit/>
          </a:bodyPr>
          <a:lstStyle/>
          <a:p>
            <a:pPr algn="l"/>
            <a:r>
              <a:rPr lang="ru-RU" sz="3900" b="1" dirty="0">
                <a:solidFill>
                  <a:schemeClr val="tx1"/>
                </a:solidFill>
              </a:rPr>
              <a:t>7. Римская печать</a:t>
            </a:r>
            <a:r>
              <a:rPr lang="ru-RU" sz="39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 smtClean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>
              <a:solidFill>
                <a:schemeClr val="tx1"/>
              </a:solidFill>
            </a:endParaRPr>
          </a:p>
          <a:p>
            <a:pPr algn="l"/>
            <a:r>
              <a:rPr lang="ru-RU" sz="4500" dirty="0">
                <a:solidFill>
                  <a:schemeClr val="tx1"/>
                </a:solidFill>
              </a:rPr>
              <a:t> </a:t>
            </a: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890865" y="3068960"/>
            <a:ext cx="792960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Римская печать могла быть поставленной лишь в присутствии римских стражников, охранявших гробницу. Цель этой процедуры заключалась в том, чтобы предотвратить разорение гробницы. </a:t>
            </a:r>
          </a:p>
          <a:p>
            <a:r>
              <a:rPr lang="ru-RU" sz="2400" dirty="0" smtClean="0"/>
              <a:t>После </a:t>
            </a:r>
            <a:r>
              <a:rPr lang="ru-RU" sz="2400" dirty="0"/>
              <a:t>того, как стража проверяла содержимое гробницы и подкатывала камень, закрывая им вход, камень перетягивался веревкой, которая с обоих концов закреплялась сургучом, и к нему прикладывалась официальная печать римского </a:t>
            </a:r>
            <a:r>
              <a:rPr lang="ru-RU" sz="2400" dirty="0" smtClean="0"/>
              <a:t>губернатора</a:t>
            </a:r>
            <a:r>
              <a:rPr lang="en-US" sz="2400" dirty="0"/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98061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5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1470025"/>
          </a:xfrm>
        </p:spPr>
        <p:txBody>
          <a:bodyPr/>
          <a:lstStyle/>
          <a:p>
            <a:r>
              <a:rPr lang="ru-RU" b="1" dirty="0"/>
              <a:t>Меры предосторожности против </a:t>
            </a:r>
            <a:r>
              <a:rPr lang="ru-RU" b="1" dirty="0" smtClean="0"/>
              <a:t>воскресения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132856"/>
            <a:ext cx="8622958" cy="4032448"/>
          </a:xfrm>
        </p:spPr>
        <p:txBody>
          <a:bodyPr>
            <a:normAutofit/>
          </a:bodyPr>
          <a:lstStyle/>
          <a:p>
            <a:pPr algn="l"/>
            <a:r>
              <a:rPr lang="ru-RU" sz="3900" b="1" dirty="0">
                <a:solidFill>
                  <a:schemeClr val="tx1"/>
                </a:solidFill>
              </a:rPr>
              <a:t>7. Римская печать</a:t>
            </a:r>
            <a:r>
              <a:rPr lang="ru-RU" sz="39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en-US" sz="39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endParaRPr lang="ru-RU" sz="1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Смысл печати</a:t>
            </a:r>
            <a:endParaRPr lang="ru-RU" sz="24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>
              <a:solidFill>
                <a:schemeClr val="tx1"/>
              </a:solidFill>
            </a:endParaRPr>
          </a:p>
          <a:p>
            <a:pPr algn="l"/>
            <a:r>
              <a:rPr lang="ru-RU" sz="4500" dirty="0">
                <a:solidFill>
                  <a:schemeClr val="tx1"/>
                </a:solidFill>
              </a:rPr>
              <a:t> </a:t>
            </a: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043608" y="3660508"/>
            <a:ext cx="792960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В древнем мире печать считалась удостоверением в подлинности. Печать была подтверждением того, что тело было действительно в гробнице. Правители никогда бы не поставили печать будучи неуверенными в наличии тела в гробнице. А поскольку это была римская печать, все понимали, что Его тело охраняется всей властью и мощью римской империи. </a:t>
            </a:r>
          </a:p>
          <a:p>
            <a:r>
              <a:rPr lang="ru-RU" sz="2000" dirty="0" smtClean="0"/>
              <a:t>Если </a:t>
            </a:r>
            <a:r>
              <a:rPr lang="ru-RU" sz="2000" dirty="0"/>
              <a:t>бы кто-то попытался сдвинуть камень и войти в гробницу, он бы неизбежно сломал печать и тем навлек бы на себя гнев римских властей и римского закона. </a:t>
            </a:r>
          </a:p>
        </p:txBody>
      </p:sp>
    </p:spTree>
    <p:extLst>
      <p:ext uri="{BB962C8B-B14F-4D97-AF65-F5344CB8AC3E}">
        <p14:creationId xmlns:p14="http://schemas.microsoft.com/office/powerpoint/2010/main" val="3897795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1391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1470025"/>
          </a:xfrm>
        </p:spPr>
        <p:txBody>
          <a:bodyPr/>
          <a:lstStyle/>
          <a:p>
            <a:r>
              <a:rPr lang="ru-RU" b="1" dirty="0"/>
              <a:t>Меры предосторожности против </a:t>
            </a:r>
            <a:r>
              <a:rPr lang="ru-RU" b="1" dirty="0" smtClean="0"/>
              <a:t>воскресения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132856"/>
            <a:ext cx="8622958" cy="4032448"/>
          </a:xfrm>
        </p:spPr>
        <p:txBody>
          <a:bodyPr>
            <a:normAutofit/>
          </a:bodyPr>
          <a:lstStyle/>
          <a:p>
            <a:pPr algn="l"/>
            <a:r>
              <a:rPr lang="ru-RU" sz="3900" b="1" dirty="0">
                <a:solidFill>
                  <a:schemeClr val="tx1"/>
                </a:solidFill>
              </a:rPr>
              <a:t>7. Римская печать</a:t>
            </a:r>
            <a:r>
              <a:rPr lang="ru-RU" sz="39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en-US" sz="39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endParaRPr lang="ru-RU" sz="1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Предупреждение расхитителям могил</a:t>
            </a:r>
            <a:endParaRPr lang="ru-RU" sz="24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r>
              <a:rPr lang="ru-RU" sz="4500" dirty="0">
                <a:solidFill>
                  <a:schemeClr val="tx1"/>
                </a:solidFill>
              </a:rPr>
              <a:t> </a:t>
            </a: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043608" y="3573016"/>
            <a:ext cx="810293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/>
              <a:t>В Назарете была обнаружена мраморная плита с очень интересной надписью: это было предупреждение расхитителям могил. Текст гласил:</a:t>
            </a:r>
          </a:p>
        </p:txBody>
      </p:sp>
    </p:spTree>
    <p:extLst>
      <p:ext uri="{BB962C8B-B14F-4D97-AF65-F5344CB8AC3E}">
        <p14:creationId xmlns:p14="http://schemas.microsoft.com/office/powerpoint/2010/main" val="1432055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9442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1470025"/>
          </a:xfrm>
        </p:spPr>
        <p:txBody>
          <a:bodyPr/>
          <a:lstStyle/>
          <a:p>
            <a:r>
              <a:rPr lang="ru-RU" b="1" dirty="0"/>
              <a:t>Меры предосторожности против </a:t>
            </a:r>
            <a:r>
              <a:rPr lang="ru-RU" b="1" dirty="0" smtClean="0"/>
              <a:t>воскресения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132856"/>
            <a:ext cx="8622958" cy="4032448"/>
          </a:xfrm>
        </p:spPr>
        <p:txBody>
          <a:bodyPr>
            <a:normAutofit/>
          </a:bodyPr>
          <a:lstStyle/>
          <a:p>
            <a:pPr algn="l"/>
            <a:r>
              <a:rPr lang="ru-RU" sz="3900" b="1" dirty="0">
                <a:solidFill>
                  <a:schemeClr val="tx1"/>
                </a:solidFill>
              </a:rPr>
              <a:t>7. Римская печать</a:t>
            </a:r>
            <a:r>
              <a:rPr lang="ru-RU" sz="39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en-US" sz="39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endParaRPr lang="ru-RU" sz="1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Предупреждение расхитителям могил</a:t>
            </a:r>
            <a:endParaRPr lang="ru-RU" sz="24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r>
              <a:rPr lang="ru-RU" sz="4500" dirty="0">
                <a:solidFill>
                  <a:schemeClr val="tx1"/>
                </a:solidFill>
              </a:rPr>
              <a:t> </a:t>
            </a: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041063" y="3573016"/>
            <a:ext cx="8102937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900" i="1" dirty="0"/>
              <a:t>"Повеление Кесаря. Я желаю, чтобы могилы и гробницы оставались во все времена неприкосновенными для тех, кто вырыл их, почитая своих предков, или своих детей, или домочадцев. Если, однако, кто-то обвинит кого-то в том, что этот последний разрушил могилу или каким либо другим образом похитил останки или же злонамеренно перенес их в другое место, чтобы нанести им ущерб, против такого человека должен быть начат судебный процесс, как из уважения к богам, так и из почтения к смертным. Ибо почитание погребенных должно соблюдаться строго. Да будут могилы неприкосновенны. Тот, кто нарушит это повеление, будет приговорен к смерти, как расхититель гробницы</a:t>
            </a:r>
            <a:r>
              <a:rPr lang="ru-RU" sz="1900" i="1" dirty="0" smtClean="0"/>
              <a:t>".</a:t>
            </a:r>
            <a:endParaRPr lang="ru-RU" sz="1900" i="1" dirty="0"/>
          </a:p>
        </p:txBody>
      </p:sp>
    </p:spTree>
    <p:extLst>
      <p:ext uri="{BB962C8B-B14F-4D97-AF65-F5344CB8AC3E}">
        <p14:creationId xmlns:p14="http://schemas.microsoft.com/office/powerpoint/2010/main" val="2456998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604" y="9857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1470025"/>
          </a:xfrm>
        </p:spPr>
        <p:txBody>
          <a:bodyPr/>
          <a:lstStyle/>
          <a:p>
            <a:r>
              <a:rPr lang="ru-RU" b="1" dirty="0"/>
              <a:t>Меры предосторожности против </a:t>
            </a:r>
            <a:r>
              <a:rPr lang="ru-RU" b="1" dirty="0" smtClean="0"/>
              <a:t>воскресения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5516" y="2348880"/>
            <a:ext cx="8712968" cy="4320480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ru-RU" sz="11200" b="1" dirty="0" smtClean="0">
                <a:solidFill>
                  <a:schemeClr val="tx1"/>
                </a:solidFill>
              </a:rPr>
              <a:t>Политические </a:t>
            </a:r>
            <a:r>
              <a:rPr lang="ru-RU" sz="11200" b="1" dirty="0">
                <a:solidFill>
                  <a:schemeClr val="tx1"/>
                </a:solidFill>
              </a:rPr>
              <a:t>мотивы</a:t>
            </a:r>
            <a:endParaRPr lang="ru-RU" sz="11200" dirty="0">
              <a:solidFill>
                <a:schemeClr val="tx1"/>
              </a:solidFill>
            </a:endParaRPr>
          </a:p>
          <a:p>
            <a:pPr algn="l"/>
            <a:endParaRPr lang="ru-RU" sz="4400" dirty="0" smtClean="0">
              <a:solidFill>
                <a:schemeClr val="tx1"/>
              </a:solidFill>
            </a:endParaRPr>
          </a:p>
          <a:p>
            <a:pPr algn="l"/>
            <a:endParaRPr lang="ru-RU" sz="9600" dirty="0" smtClean="0">
              <a:solidFill>
                <a:schemeClr val="tx1"/>
              </a:solidFill>
            </a:endParaRPr>
          </a:p>
          <a:p>
            <a:pPr algn="l"/>
            <a:r>
              <a:rPr lang="ru-RU" sz="9600" dirty="0" smtClean="0">
                <a:solidFill>
                  <a:schemeClr val="tx1"/>
                </a:solidFill>
              </a:rPr>
              <a:t>Когда </a:t>
            </a:r>
            <a:r>
              <a:rPr lang="ru-RU" sz="9600" dirty="0">
                <a:solidFill>
                  <a:schemeClr val="tx1"/>
                </a:solidFill>
              </a:rPr>
              <a:t>на вопрос губернатора: "</a:t>
            </a:r>
            <a:r>
              <a:rPr lang="ru-RU" sz="9600" i="1" dirty="0">
                <a:solidFill>
                  <a:schemeClr val="tx1"/>
                </a:solidFill>
              </a:rPr>
              <a:t>Ты царь Иудейский</a:t>
            </a:r>
            <a:r>
              <a:rPr lang="ru-RU" sz="9600" dirty="0">
                <a:solidFill>
                  <a:schemeClr val="tx1"/>
                </a:solidFill>
              </a:rPr>
              <a:t>?" Иисус ответил: "</a:t>
            </a:r>
            <a:r>
              <a:rPr lang="ru-RU" sz="9600" i="1" dirty="0">
                <a:solidFill>
                  <a:schemeClr val="tx1"/>
                </a:solidFill>
              </a:rPr>
              <a:t>Ты говоришь</a:t>
            </a:r>
            <a:r>
              <a:rPr lang="ru-RU" sz="9600" dirty="0">
                <a:solidFill>
                  <a:schemeClr val="tx1"/>
                </a:solidFill>
              </a:rPr>
              <a:t>", - Он дал им основания для смертной казни. </a:t>
            </a:r>
            <a:endParaRPr lang="ru-RU" sz="9600" dirty="0" smtClean="0">
              <a:solidFill>
                <a:schemeClr val="tx1"/>
              </a:solidFill>
            </a:endParaRPr>
          </a:p>
          <a:p>
            <a:pPr algn="l"/>
            <a:endParaRPr lang="ru-RU" sz="9600" dirty="0">
              <a:solidFill>
                <a:schemeClr val="tx1"/>
              </a:solidFill>
            </a:endParaRPr>
          </a:p>
          <a:p>
            <a:pPr algn="l"/>
            <a:r>
              <a:rPr lang="ru-RU" sz="9600" dirty="0" smtClean="0">
                <a:solidFill>
                  <a:schemeClr val="tx1"/>
                </a:solidFill>
              </a:rPr>
              <a:t>Судья </a:t>
            </a:r>
            <a:r>
              <a:rPr lang="ru-RU" sz="9600" dirty="0">
                <a:solidFill>
                  <a:schemeClr val="tx1"/>
                </a:solidFill>
              </a:rPr>
              <a:t>Хаим Кон, член Верховного суда Израиля, пишет в статье "</a:t>
            </a:r>
            <a:r>
              <a:rPr lang="ru-RU" sz="9600" i="1" dirty="0">
                <a:solidFill>
                  <a:schemeClr val="tx1"/>
                </a:solidFill>
              </a:rPr>
              <a:t>Размышления о суде над Иисусом</a:t>
            </a:r>
            <a:r>
              <a:rPr lang="ru-RU" sz="9600" dirty="0">
                <a:solidFill>
                  <a:schemeClr val="tx1"/>
                </a:solidFill>
              </a:rPr>
              <a:t>": "</a:t>
            </a:r>
            <a:r>
              <a:rPr lang="ru-RU" sz="9600" i="1" dirty="0">
                <a:solidFill>
                  <a:schemeClr val="tx1"/>
                </a:solidFill>
              </a:rPr>
              <a:t>Нет сомнений, что такого признания по римским законам было достаточно для осуждения обвиняемого</a:t>
            </a:r>
            <a:r>
              <a:rPr lang="ru-RU" sz="9600" dirty="0">
                <a:solidFill>
                  <a:schemeClr val="tx1"/>
                </a:solidFill>
              </a:rPr>
              <a:t>". Такое преступление каралось смертной казнью, и правитель был наделен правом выносить приговор.</a:t>
            </a:r>
          </a:p>
          <a:p>
            <a:pPr lvl="0" algn="l"/>
            <a:endParaRPr lang="ru-RU" sz="4500" dirty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 smtClean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 smtClean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>
              <a:solidFill>
                <a:schemeClr val="tx1"/>
              </a:solidFill>
            </a:endParaRPr>
          </a:p>
          <a:p>
            <a:pPr algn="l"/>
            <a:r>
              <a:rPr lang="ru-RU" sz="4500" dirty="0">
                <a:solidFill>
                  <a:schemeClr val="tx1"/>
                </a:solidFill>
              </a:rPr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6328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1470025"/>
          </a:xfrm>
        </p:spPr>
        <p:txBody>
          <a:bodyPr/>
          <a:lstStyle/>
          <a:p>
            <a:r>
              <a:rPr lang="ru-RU" b="1" dirty="0"/>
              <a:t>Меры предосторожности против </a:t>
            </a:r>
            <a:r>
              <a:rPr lang="ru-RU" b="1" dirty="0" smtClean="0"/>
              <a:t>воскресения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5516" y="2348880"/>
            <a:ext cx="8712968" cy="4320480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ru-RU" sz="11200" b="1" dirty="0" smtClean="0">
                <a:solidFill>
                  <a:schemeClr val="tx1"/>
                </a:solidFill>
              </a:rPr>
              <a:t>Политические </a:t>
            </a:r>
            <a:r>
              <a:rPr lang="ru-RU" sz="11200" b="1" dirty="0">
                <a:solidFill>
                  <a:schemeClr val="tx1"/>
                </a:solidFill>
              </a:rPr>
              <a:t>мотивы</a:t>
            </a:r>
            <a:endParaRPr lang="ru-RU" sz="11200" dirty="0">
              <a:solidFill>
                <a:schemeClr val="tx1"/>
              </a:solidFill>
            </a:endParaRPr>
          </a:p>
          <a:p>
            <a:pPr algn="l"/>
            <a:endParaRPr lang="ru-RU" sz="4400" dirty="0" smtClean="0">
              <a:solidFill>
                <a:schemeClr val="tx1"/>
              </a:solidFill>
            </a:endParaRPr>
          </a:p>
          <a:p>
            <a:pPr algn="l"/>
            <a:endParaRPr lang="ru-RU" sz="9600" dirty="0" smtClean="0">
              <a:solidFill>
                <a:schemeClr val="tx1"/>
              </a:solidFill>
            </a:endParaRPr>
          </a:p>
          <a:p>
            <a:pPr algn="l"/>
            <a:r>
              <a:rPr lang="ru-RU" sz="9600" dirty="0">
                <a:solidFill>
                  <a:schemeClr val="tx1"/>
                </a:solidFill>
              </a:rPr>
              <a:t>Профессор Чикагского университета Р. Е. Грант в статье "Суд над Иисусом в свете истории" заметил, что и евреи и римляне увидели в словах Христа "намек на царство". Грант считает, что идея царства, которую преследовал Иисус, как с точки зрения евреев, так и с точки зрения римлян, несла в себе семена бунта портив римской власти</a:t>
            </a:r>
            <a:r>
              <a:rPr lang="ru-RU" sz="9600" dirty="0" smtClean="0">
                <a:solidFill>
                  <a:schemeClr val="tx1"/>
                </a:solidFill>
              </a:rPr>
              <a:t>.</a:t>
            </a:r>
          </a:p>
          <a:p>
            <a:pPr algn="l"/>
            <a:endParaRPr lang="ru-RU" sz="9600" dirty="0">
              <a:solidFill>
                <a:schemeClr val="tx1"/>
              </a:solidFill>
            </a:endParaRPr>
          </a:p>
          <a:p>
            <a:pPr algn="l"/>
            <a:r>
              <a:rPr lang="ru-RU" sz="9600" dirty="0" smtClean="0">
                <a:solidFill>
                  <a:schemeClr val="tx1"/>
                </a:solidFill>
              </a:rPr>
              <a:t>Еврейские </a:t>
            </a:r>
            <a:r>
              <a:rPr lang="ru-RU" sz="9600" dirty="0">
                <a:solidFill>
                  <a:schemeClr val="tx1"/>
                </a:solidFill>
              </a:rPr>
              <a:t>власти видели в Иисусе угрозу политическому благосостоянию еврейского государства, находящегося под властью римлян. </a:t>
            </a:r>
          </a:p>
          <a:p>
            <a:pPr lvl="0" algn="l"/>
            <a:endParaRPr lang="ru-RU" sz="4500" dirty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 smtClean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 smtClean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>
              <a:solidFill>
                <a:schemeClr val="tx1"/>
              </a:solidFill>
            </a:endParaRPr>
          </a:p>
          <a:p>
            <a:pPr algn="l"/>
            <a:r>
              <a:rPr lang="ru-RU" sz="4500" dirty="0">
                <a:solidFill>
                  <a:schemeClr val="tx1"/>
                </a:solidFill>
              </a:rPr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69386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1470025"/>
          </a:xfrm>
        </p:spPr>
        <p:txBody>
          <a:bodyPr/>
          <a:lstStyle/>
          <a:p>
            <a:r>
              <a:rPr lang="ru-RU" b="1" dirty="0"/>
              <a:t>Меры предосторожности против </a:t>
            </a:r>
            <a:r>
              <a:rPr lang="ru-RU" b="1" dirty="0" smtClean="0"/>
              <a:t>воскресения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5516" y="2348880"/>
            <a:ext cx="8712968" cy="4320480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ru-RU" sz="11200" b="1" dirty="0">
                <a:solidFill>
                  <a:schemeClr val="tx1"/>
                </a:solidFill>
              </a:rPr>
              <a:t>Еврейская позиция</a:t>
            </a:r>
          </a:p>
          <a:p>
            <a:pPr algn="l"/>
            <a:r>
              <a:rPr lang="ru-RU" sz="8800" dirty="0">
                <a:solidFill>
                  <a:schemeClr val="tx1"/>
                </a:solidFill>
              </a:rPr>
              <a:t> </a:t>
            </a:r>
          </a:p>
          <a:p>
            <a:pPr algn="l"/>
            <a:r>
              <a:rPr lang="ru-RU" sz="8800" dirty="0">
                <a:solidFill>
                  <a:schemeClr val="tx1"/>
                </a:solidFill>
              </a:rPr>
              <a:t>Д-р Давид Флуссер, сотрудник Еврейского иерусалимского университета, отмечает, что еврейские власти опасались еврейского бунтовщика, последователи которого могли в любой момент выйти из-под контроля. Говоря о положении еврейских властей д-р Флуссер пишет: "Если бы еврейские власти не сообщили об этой потенциальной опасности губернатору, пока ее еще можно был предотвратить, они могли бы навлечь на себя в дальнейшем самые серьезные последствия – репрессии и более строгий контроль со стороны римлян. Да и вообще это был очень хитрый ход. В случае излишне шумного протеста последователей самозваного пророка пусть лучше римский правитель стал бы объектом народной власти, чем еврейские власти. Поэтому они решили предоставить этот вопрос Пилату".</a:t>
            </a:r>
          </a:p>
          <a:p>
            <a:pPr lvl="0" algn="l"/>
            <a:endParaRPr lang="ru-RU" sz="4500" dirty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 smtClean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 smtClean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>
              <a:solidFill>
                <a:schemeClr val="tx1"/>
              </a:solidFill>
            </a:endParaRPr>
          </a:p>
          <a:p>
            <a:pPr algn="l"/>
            <a:r>
              <a:rPr lang="ru-RU" sz="4500" dirty="0">
                <a:solidFill>
                  <a:schemeClr val="tx1"/>
                </a:solidFill>
              </a:rPr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45029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1470025"/>
          </a:xfrm>
        </p:spPr>
        <p:txBody>
          <a:bodyPr/>
          <a:lstStyle/>
          <a:p>
            <a:r>
              <a:rPr lang="ru-RU" b="1" dirty="0"/>
              <a:t>Меры предосторожности против </a:t>
            </a:r>
            <a:r>
              <a:rPr lang="ru-RU" b="1" dirty="0" smtClean="0"/>
              <a:t>воскресения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5516" y="2348880"/>
            <a:ext cx="8712968" cy="4320480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ru-RU" sz="9600" b="1" dirty="0">
                <a:solidFill>
                  <a:schemeClr val="tx1"/>
                </a:solidFill>
              </a:rPr>
              <a:t>Римская позиция</a:t>
            </a:r>
            <a:endParaRPr lang="ru-RU" sz="9600" dirty="0">
              <a:solidFill>
                <a:schemeClr val="tx1"/>
              </a:solidFill>
            </a:endParaRPr>
          </a:p>
          <a:p>
            <a:pPr algn="l"/>
            <a:r>
              <a:rPr lang="ru-RU" sz="9600" dirty="0">
                <a:solidFill>
                  <a:schemeClr val="tx1"/>
                </a:solidFill>
              </a:rPr>
              <a:t> </a:t>
            </a:r>
          </a:p>
          <a:p>
            <a:pPr algn="l"/>
            <a:r>
              <a:rPr lang="ru-RU" sz="9600" dirty="0">
                <a:solidFill>
                  <a:schemeClr val="tx1"/>
                </a:solidFill>
              </a:rPr>
              <a:t>С точки зрения Пилата, пишет Флуссер, дело тоже было совершенно ясно: "Откажись он следовать совету местных правителей, которые знали своих коварных и непонятных соотечественников в сто раз лучше, чем самый осведомленный римлянин, и окажись этот подстрекатель действительно серьезным бунтовщиком, ему бы оставалось лишь дрожать при мысли, о своей собственной участи пред лицом разъяренного Тиберия (императора Рима)".</a:t>
            </a:r>
          </a:p>
          <a:p>
            <a:pPr algn="l"/>
            <a:r>
              <a:rPr lang="ru-RU" sz="9600" dirty="0">
                <a:solidFill>
                  <a:schemeClr val="tx1"/>
                </a:solidFill>
              </a:rPr>
              <a:t> </a:t>
            </a:r>
          </a:p>
          <a:p>
            <a:pPr algn="l"/>
            <a:r>
              <a:rPr lang="ru-RU" sz="9600" dirty="0">
                <a:solidFill>
                  <a:schemeClr val="tx1"/>
                </a:solidFill>
              </a:rPr>
              <a:t>С политической точки зрения Иисус представлял собой серьезную угрозу.</a:t>
            </a:r>
          </a:p>
          <a:p>
            <a:pPr lvl="0" algn="l"/>
            <a:endParaRPr lang="ru-RU" sz="4500" dirty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 smtClean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 smtClean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>
              <a:solidFill>
                <a:schemeClr val="tx1"/>
              </a:solidFill>
            </a:endParaRPr>
          </a:p>
          <a:p>
            <a:pPr algn="l"/>
            <a:r>
              <a:rPr lang="ru-RU" sz="4500" dirty="0">
                <a:solidFill>
                  <a:schemeClr val="tx1"/>
                </a:solidFill>
              </a:rPr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74956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1470025"/>
          </a:xfrm>
        </p:spPr>
        <p:txBody>
          <a:bodyPr/>
          <a:lstStyle/>
          <a:p>
            <a:r>
              <a:rPr lang="ru-RU" b="1" dirty="0"/>
              <a:t>Меры предосторожности против </a:t>
            </a:r>
            <a:r>
              <a:rPr lang="ru-RU" b="1" dirty="0" smtClean="0"/>
              <a:t>воскресения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5516" y="2348880"/>
            <a:ext cx="8712968" cy="4320480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ru-RU" sz="11200" b="1" dirty="0">
                <a:solidFill>
                  <a:schemeClr val="tx1"/>
                </a:solidFill>
              </a:rPr>
              <a:t>Экономические мотивы</a:t>
            </a:r>
            <a:endParaRPr lang="ru-RU" sz="11200" dirty="0">
              <a:solidFill>
                <a:schemeClr val="tx1"/>
              </a:solidFill>
            </a:endParaRPr>
          </a:p>
          <a:p>
            <a:pPr algn="l"/>
            <a:r>
              <a:rPr lang="ru-RU" sz="8600" dirty="0">
                <a:solidFill>
                  <a:schemeClr val="tx1"/>
                </a:solidFill>
              </a:rPr>
              <a:t> </a:t>
            </a:r>
          </a:p>
          <a:p>
            <a:pPr algn="l"/>
            <a:r>
              <a:rPr lang="ru-RU" sz="8600" dirty="0">
                <a:solidFill>
                  <a:schemeClr val="tx1"/>
                </a:solidFill>
              </a:rPr>
              <a:t>После того, как Иисус перевернул столы у менял в храме, они боялись, что Он и дальше станет чинить препятствия развитию торговли в храме. Может быть, они опасались, что тысячи пасхальных пилигримов, которые воспевали Иисуса как Мессию, восстанут против коммерциализации храма.</a:t>
            </a:r>
          </a:p>
          <a:p>
            <a:pPr lvl="0" algn="l"/>
            <a:endParaRPr lang="ru-RU" sz="4500" dirty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 smtClean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 smtClean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>
              <a:solidFill>
                <a:schemeClr val="tx1"/>
              </a:solidFill>
            </a:endParaRPr>
          </a:p>
          <a:p>
            <a:pPr algn="l"/>
            <a:r>
              <a:rPr lang="ru-RU" sz="4500" dirty="0">
                <a:solidFill>
                  <a:schemeClr val="tx1"/>
                </a:solidFill>
              </a:rPr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42622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1470025"/>
          </a:xfrm>
        </p:spPr>
        <p:txBody>
          <a:bodyPr/>
          <a:lstStyle/>
          <a:p>
            <a:r>
              <a:rPr lang="ru-RU" b="1" dirty="0"/>
              <a:t>Меры предосторожности против </a:t>
            </a:r>
            <a:r>
              <a:rPr lang="ru-RU" b="1" dirty="0" smtClean="0"/>
              <a:t>воскресения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5516" y="2348880"/>
            <a:ext cx="8712968" cy="4320480"/>
          </a:xfrm>
        </p:spPr>
        <p:txBody>
          <a:bodyPr>
            <a:normAutofit fontScale="32500" lnSpcReduction="20000"/>
          </a:bodyPr>
          <a:lstStyle/>
          <a:p>
            <a:pPr algn="l"/>
            <a:r>
              <a:rPr lang="ru-RU" sz="7400" b="1" dirty="0">
                <a:solidFill>
                  <a:schemeClr val="tx1"/>
                </a:solidFill>
              </a:rPr>
              <a:t>Религиозные мотивы</a:t>
            </a:r>
            <a:endParaRPr lang="ru-RU" sz="7400" dirty="0">
              <a:solidFill>
                <a:schemeClr val="tx1"/>
              </a:solidFill>
            </a:endParaRPr>
          </a:p>
          <a:p>
            <a:pPr algn="l"/>
            <a:r>
              <a:rPr lang="ru-RU" sz="7400" dirty="0">
                <a:solidFill>
                  <a:schemeClr val="tx1"/>
                </a:solidFill>
              </a:rPr>
              <a:t> </a:t>
            </a:r>
          </a:p>
          <a:p>
            <a:pPr algn="l"/>
            <a:r>
              <a:rPr lang="ru-RU" sz="7400" dirty="0">
                <a:solidFill>
                  <a:schemeClr val="tx1"/>
                </a:solidFill>
              </a:rPr>
              <a:t>Многие хотели умертвить Иисуса по личным и религиозным мотивам. Этот "религиозный фанатик" привлекал к себе все больше последователей, вызывая беспокойство еврейских вождей. Многое в их учениях ставилось под сомнение последователями Иисуса.</a:t>
            </a:r>
          </a:p>
          <a:p>
            <a:pPr lvl="0" algn="l"/>
            <a:endParaRPr lang="ru-RU" sz="4500" dirty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 smtClean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 smtClean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>
              <a:solidFill>
                <a:schemeClr val="tx1"/>
              </a:solidFill>
            </a:endParaRPr>
          </a:p>
          <a:p>
            <a:pPr marL="685800" lvl="0" indent="-685800" algn="l">
              <a:buFont typeface="Arial" panose="020B0604020202020204" pitchFamily="34" charset="0"/>
              <a:buChar char="•"/>
            </a:pPr>
            <a:endParaRPr lang="ru-RU" sz="4500" dirty="0">
              <a:solidFill>
                <a:schemeClr val="tx1"/>
              </a:solidFill>
            </a:endParaRPr>
          </a:p>
          <a:p>
            <a:pPr algn="l"/>
            <a:r>
              <a:rPr lang="ru-RU" sz="4500" dirty="0">
                <a:solidFill>
                  <a:schemeClr val="tx1"/>
                </a:solidFill>
              </a:rPr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07272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2400</Words>
  <Application>Microsoft Office PowerPoint</Application>
  <PresentationFormat>Экран (4:3)</PresentationFormat>
  <Paragraphs>372</Paragraphs>
  <Slides>35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35</vt:i4>
      </vt:variant>
    </vt:vector>
  </HeadingPairs>
  <TitlesOfParts>
    <vt:vector size="36" baseType="lpstr">
      <vt:lpstr>Тема Office</vt:lpstr>
      <vt:lpstr>Меры предосторожности против воскресения</vt:lpstr>
      <vt:lpstr>Меры предосторожности против воскресения</vt:lpstr>
      <vt:lpstr>Меры предосторожности против воскресения</vt:lpstr>
      <vt:lpstr>Меры предосторожности против воскресения</vt:lpstr>
      <vt:lpstr>Меры предосторожности против воскресения</vt:lpstr>
      <vt:lpstr>Меры предосторожности против воскресения</vt:lpstr>
      <vt:lpstr>Меры предосторожности против воскресения</vt:lpstr>
      <vt:lpstr>Меры предосторожности против воскресения</vt:lpstr>
      <vt:lpstr>Меры предосторожности против воскресения</vt:lpstr>
      <vt:lpstr>Меры предосторожности против воскресения</vt:lpstr>
      <vt:lpstr>Меры предосторожности против воскресения</vt:lpstr>
      <vt:lpstr>Меры предосторожности против воскресения</vt:lpstr>
      <vt:lpstr>Меры предосторожности против воскресения</vt:lpstr>
      <vt:lpstr>Меры предосторожности против воскресения</vt:lpstr>
      <vt:lpstr>Меры предосторожности против воскресения</vt:lpstr>
      <vt:lpstr>Меры предосторожности против воскресения</vt:lpstr>
      <vt:lpstr>Меры предосторожности против воскресения</vt:lpstr>
      <vt:lpstr>Меры предосторожности против воскресения</vt:lpstr>
      <vt:lpstr>Меры предосторожности против воскресения</vt:lpstr>
      <vt:lpstr>Меры предосторожности против воскресения</vt:lpstr>
      <vt:lpstr>Меры предосторожности против воскресения</vt:lpstr>
      <vt:lpstr>Меры предосторожности против воскресения</vt:lpstr>
      <vt:lpstr>Меры предосторожности против воскресения</vt:lpstr>
      <vt:lpstr>Меры предосторожности против воскресения</vt:lpstr>
      <vt:lpstr>Меры предосторожности против воскресения</vt:lpstr>
      <vt:lpstr>Меры предосторожности против воскресения</vt:lpstr>
      <vt:lpstr>Меры предосторожности против воскресения</vt:lpstr>
      <vt:lpstr>Меры предосторожности против воскресения</vt:lpstr>
      <vt:lpstr>Меры предосторожности против воскресения</vt:lpstr>
      <vt:lpstr>Меры предосторожности против воскресения</vt:lpstr>
      <vt:lpstr>Меры предосторожности против воскресения</vt:lpstr>
      <vt:lpstr>Меры предосторожности против воскресения</vt:lpstr>
      <vt:lpstr>Меры предосторожности против воскресения</vt:lpstr>
      <vt:lpstr>Меры предосторожности против воскресения</vt:lpstr>
      <vt:lpstr>Меры предосторожности против воскресения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Меры предосторожности против воскресения</dc:title>
  <dc:creator>Admin</dc:creator>
  <cp:lastModifiedBy>Admin</cp:lastModifiedBy>
  <cp:revision>11</cp:revision>
  <dcterms:created xsi:type="dcterms:W3CDTF">2020-08-03T18:40:51Z</dcterms:created>
  <dcterms:modified xsi:type="dcterms:W3CDTF">2020-08-04T07:45:28Z</dcterms:modified>
</cp:coreProperties>
</file>