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1" r:id="rId3"/>
    <p:sldId id="297" r:id="rId4"/>
    <p:sldId id="299" r:id="rId5"/>
    <p:sldId id="285" r:id="rId6"/>
    <p:sldId id="304" r:id="rId7"/>
    <p:sldId id="302" r:id="rId8"/>
    <p:sldId id="286" r:id="rId9"/>
    <p:sldId id="300" r:id="rId10"/>
    <p:sldId id="287" r:id="rId11"/>
    <p:sldId id="288" r:id="rId12"/>
    <p:sldId id="289" r:id="rId13"/>
    <p:sldId id="303" r:id="rId14"/>
    <p:sldId id="30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416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36044" cy="1752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Turning out responsible kids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4125"/>
            <a:ext cx="7772400" cy="170207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Taking control of your parenting </a:t>
            </a:r>
            <a:br>
              <a:rPr lang="en-US" b="1" dirty="0" smtClean="0"/>
            </a:br>
            <a:r>
              <a:rPr lang="en-US" b="1" dirty="0" smtClean="0"/>
              <a:t>Part </a:t>
            </a:r>
            <a:r>
              <a:rPr lang="en-US" b="1" dirty="0"/>
              <a:t>8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cap="none" spc="30" smtClean="0">
                <a:solidFill>
                  <a:srgbClr val="DC9E1F"/>
                </a:solidFill>
                <a:ea typeface="+mn-ea"/>
                <a:cs typeface="+mn-cs"/>
              </a:rPr>
              <a:t>Steve </a:t>
            </a:r>
            <a:r>
              <a:rPr lang="en-US" cap="none" spc="30" dirty="0" smtClean="0">
                <a:solidFill>
                  <a:srgbClr val="DC9E1F"/>
                </a:solidFill>
                <a:ea typeface="+mn-ea"/>
                <a:cs typeface="+mn-cs"/>
              </a:rPr>
              <a:t>Elzinga</a:t>
            </a:r>
            <a:r>
              <a:rPr lang="en-US" sz="3600" dirty="0">
                <a:solidFill>
                  <a:srgbClr val="CBD5DE"/>
                </a:solidFill>
              </a:rPr>
              <a:t/>
            </a:r>
            <a:br>
              <a:rPr lang="en-US" sz="3600" dirty="0">
                <a:solidFill>
                  <a:srgbClr val="CBD5DE"/>
                </a:solidFill>
              </a:rPr>
            </a:br>
            <a:endParaRPr lang="en-US" sz="3600" b="1" dirty="0">
              <a:solidFill>
                <a:srgbClr val="CBD5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48" y="-9458"/>
            <a:ext cx="7924800" cy="81161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2. </a:t>
            </a:r>
            <a:r>
              <a:rPr lang="en-US" b="1" dirty="0" smtClean="0">
                <a:solidFill>
                  <a:srgbClr val="CBD5DE"/>
                </a:solidFill>
              </a:rPr>
              <a:t>Logical</a:t>
            </a:r>
            <a:endParaRPr lang="en-US" b="1" dirty="0">
              <a:solidFill>
                <a:srgbClr val="CBD5D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09346" y="1069539"/>
            <a:ext cx="5338804" cy="3425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2 </a:t>
            </a:r>
            <a:r>
              <a:rPr lang="en-US" sz="3200" dirty="0"/>
              <a:t>Thessalonians 3:10 </a:t>
            </a:r>
            <a:r>
              <a:rPr lang="en-US" sz="3200" i="1" dirty="0">
                <a:solidFill>
                  <a:srgbClr val="C4BEA9"/>
                </a:solidFill>
              </a:rPr>
              <a:t>For even when we were </a:t>
            </a:r>
            <a:r>
              <a:rPr lang="en-US" sz="3200" i="1" dirty="0" smtClean="0">
                <a:solidFill>
                  <a:srgbClr val="C4BEA9"/>
                </a:solidFill>
              </a:rPr>
              <a:t>with you</a:t>
            </a:r>
            <a:r>
              <a:rPr lang="en-US" sz="3200" i="1" dirty="0">
                <a:solidFill>
                  <a:srgbClr val="C4BEA9"/>
                </a:solidFill>
              </a:rPr>
              <a:t>, we gave you this rule: “If a man will not work, </a:t>
            </a:r>
            <a:r>
              <a:rPr lang="en-US" sz="3200" i="1" dirty="0" smtClean="0">
                <a:solidFill>
                  <a:srgbClr val="C4BEA9"/>
                </a:solidFill>
              </a:rPr>
              <a:t>he shall </a:t>
            </a:r>
            <a:r>
              <a:rPr lang="en-US" sz="3200" i="1" dirty="0">
                <a:solidFill>
                  <a:srgbClr val="C4BEA9"/>
                </a:solidFill>
              </a:rPr>
              <a:t>not eat.”</a:t>
            </a:r>
          </a:p>
        </p:txBody>
      </p:sp>
    </p:spTree>
    <p:extLst>
      <p:ext uri="{BB962C8B-B14F-4D97-AF65-F5344CB8AC3E}">
        <p14:creationId xmlns:p14="http://schemas.microsoft.com/office/powerpoint/2010/main" val="206801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99" y="0"/>
            <a:ext cx="7557202" cy="88571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The three “R’s”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51396" y="935845"/>
            <a:ext cx="7734387" cy="3669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1</a:t>
            </a:r>
            <a:r>
              <a:rPr lang="en-US" sz="3200" dirty="0"/>
              <a:t>. </a:t>
            </a:r>
            <a:r>
              <a:rPr lang="en-US" sz="3200" dirty="0" smtClean="0"/>
              <a:t>Related to </a:t>
            </a:r>
            <a:r>
              <a:rPr lang="en-US" sz="3200" dirty="0"/>
              <a:t>behavior</a:t>
            </a:r>
          </a:p>
          <a:p>
            <a:pPr marL="0" indent="0">
              <a:buNone/>
            </a:pPr>
            <a:r>
              <a:rPr lang="en-US" sz="3200" dirty="0"/>
              <a:t>2. Reasonable </a:t>
            </a:r>
            <a:r>
              <a:rPr lang="en-US" sz="3200" dirty="0" smtClean="0"/>
              <a:t>to </a:t>
            </a:r>
            <a:r>
              <a:rPr lang="en-US" sz="3200" dirty="0"/>
              <a:t>Parent and child</a:t>
            </a:r>
          </a:p>
          <a:p>
            <a:pPr marL="0" indent="0">
              <a:buNone/>
            </a:pPr>
            <a:r>
              <a:rPr lang="en-US" sz="3200" dirty="0"/>
              <a:t>3. Respectful </a:t>
            </a:r>
            <a:r>
              <a:rPr lang="en-US" sz="3200" dirty="0" smtClean="0"/>
              <a:t> to </a:t>
            </a:r>
            <a:r>
              <a:rPr lang="en-US" sz="3200" dirty="0"/>
              <a:t>parent and child</a:t>
            </a:r>
          </a:p>
        </p:txBody>
      </p:sp>
    </p:spTree>
    <p:extLst>
      <p:ext uri="{BB962C8B-B14F-4D97-AF65-F5344CB8AC3E}">
        <p14:creationId xmlns:p14="http://schemas.microsoft.com/office/powerpoint/2010/main" val="143047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57" y="153884"/>
            <a:ext cx="7924800" cy="932366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3. </a:t>
            </a:r>
            <a:r>
              <a:rPr lang="en-US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Agreed to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9218" y="1119672"/>
            <a:ext cx="5556021" cy="374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Genesis 2:16-17 </a:t>
            </a:r>
            <a:r>
              <a:rPr lang="en-US" sz="2800" i="1" dirty="0">
                <a:solidFill>
                  <a:srgbClr val="C4BEA9"/>
                </a:solidFill>
              </a:rPr>
              <a:t>And the LORD God commanded </a:t>
            </a:r>
            <a:r>
              <a:rPr lang="en-US" sz="2800" i="1" dirty="0" smtClean="0">
                <a:solidFill>
                  <a:srgbClr val="C4BEA9"/>
                </a:solidFill>
              </a:rPr>
              <a:t>the man</a:t>
            </a:r>
            <a:r>
              <a:rPr lang="en-US" sz="2800" i="1" dirty="0">
                <a:solidFill>
                  <a:srgbClr val="C4BEA9"/>
                </a:solidFill>
              </a:rPr>
              <a:t>, “You are free to eat from any tree in the garden</a:t>
            </a:r>
            <a:r>
              <a:rPr lang="en-US" sz="2800" i="1" dirty="0" smtClean="0">
                <a:solidFill>
                  <a:srgbClr val="C4BEA9"/>
                </a:solidFill>
              </a:rPr>
              <a:t>; but </a:t>
            </a:r>
            <a:r>
              <a:rPr lang="en-US" sz="2800" i="1" dirty="0">
                <a:solidFill>
                  <a:srgbClr val="C4BEA9"/>
                </a:solidFill>
              </a:rPr>
              <a:t>you must not eat from the tree of the </a:t>
            </a:r>
            <a:r>
              <a:rPr lang="en-US" sz="2800" i="1" dirty="0" smtClean="0">
                <a:solidFill>
                  <a:srgbClr val="C4BEA9"/>
                </a:solidFill>
              </a:rPr>
              <a:t>knowledge of </a:t>
            </a:r>
            <a:r>
              <a:rPr lang="en-US" sz="2800" i="1" dirty="0">
                <a:solidFill>
                  <a:srgbClr val="C4BEA9"/>
                </a:solidFill>
              </a:rPr>
              <a:t>good and evil, for when you eat of it you will </a:t>
            </a:r>
            <a:r>
              <a:rPr lang="en-US" sz="2800" i="1" dirty="0" smtClean="0">
                <a:solidFill>
                  <a:srgbClr val="C4BEA9"/>
                </a:solidFill>
              </a:rPr>
              <a:t>surely </a:t>
            </a:r>
            <a:r>
              <a:rPr lang="sk-SK" sz="2800" i="1" dirty="0" smtClean="0">
                <a:solidFill>
                  <a:srgbClr val="C4BEA9"/>
                </a:solidFill>
              </a:rPr>
              <a:t>die</a:t>
            </a:r>
            <a:r>
              <a:rPr lang="sk-SK" sz="2800" i="1" dirty="0">
                <a:solidFill>
                  <a:srgbClr val="C4BEA9"/>
                </a:solidFill>
              </a:rPr>
              <a:t>.”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68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61646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B2A59D"/>
                </a:solidFill>
              </a:rPr>
              <a:t>How do you turn out Responsible kids?</a:t>
            </a:r>
            <a:endParaRPr lang="en-US" sz="3200" b="1" baseline="30000" dirty="0">
              <a:solidFill>
                <a:srgbClr val="B2A59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39347"/>
            <a:ext cx="8229600" cy="38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i="1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6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62" y="274638"/>
            <a:ext cx="8233638" cy="96201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III. </a:t>
            </a:r>
            <a:r>
              <a:rPr lang="en-US" b="1" dirty="0" smtClean="0"/>
              <a:t>Love them </a:t>
            </a:r>
            <a:br>
              <a:rPr lang="en-US" b="1" dirty="0" smtClean="0"/>
            </a:br>
            <a:r>
              <a:rPr lang="en-US" b="1" dirty="0" smtClean="0"/>
              <a:t>unconditionally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34942" y="1403769"/>
            <a:ext cx="5313462" cy="37768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Hebrews </a:t>
            </a:r>
            <a:r>
              <a:rPr lang="en-US" sz="2800" dirty="0"/>
              <a:t>12:5-6 </a:t>
            </a:r>
            <a:r>
              <a:rPr lang="en-US" sz="2800" i="1" dirty="0">
                <a:solidFill>
                  <a:srgbClr val="C4BEA9"/>
                </a:solidFill>
              </a:rPr>
              <a:t>And you have forgotten that word </a:t>
            </a:r>
            <a:r>
              <a:rPr lang="en-US" sz="2800" i="1" dirty="0" smtClean="0">
                <a:solidFill>
                  <a:srgbClr val="C4BEA9"/>
                </a:solidFill>
              </a:rPr>
              <a:t>of encouragement </a:t>
            </a:r>
            <a:r>
              <a:rPr lang="en-US" sz="2800" i="1" dirty="0">
                <a:solidFill>
                  <a:srgbClr val="C4BEA9"/>
                </a:solidFill>
              </a:rPr>
              <a:t>that addresses you as sons: “My son</a:t>
            </a:r>
            <a:r>
              <a:rPr lang="en-US" sz="2800" i="1" dirty="0" smtClean="0">
                <a:solidFill>
                  <a:srgbClr val="C4BEA9"/>
                </a:solidFill>
              </a:rPr>
              <a:t>, do </a:t>
            </a:r>
            <a:r>
              <a:rPr lang="en-US" sz="2800" i="1" dirty="0">
                <a:solidFill>
                  <a:srgbClr val="C4BEA9"/>
                </a:solidFill>
              </a:rPr>
              <a:t>not make light of the Lord’s discipline, and do not </a:t>
            </a:r>
            <a:r>
              <a:rPr lang="en-US" sz="2800" i="1" dirty="0" smtClean="0">
                <a:solidFill>
                  <a:srgbClr val="C4BEA9"/>
                </a:solidFill>
              </a:rPr>
              <a:t>lose heart </a:t>
            </a:r>
            <a:r>
              <a:rPr lang="en-US" sz="2800" i="1" dirty="0">
                <a:solidFill>
                  <a:srgbClr val="C4BEA9"/>
                </a:solidFill>
              </a:rPr>
              <a:t>when he rebukes you, because the Lord </a:t>
            </a:r>
            <a:r>
              <a:rPr lang="en-US" sz="2800" i="1" dirty="0" smtClean="0">
                <a:solidFill>
                  <a:srgbClr val="C4BEA9"/>
                </a:solidFill>
              </a:rPr>
              <a:t>disciplines those </a:t>
            </a:r>
            <a:r>
              <a:rPr lang="en-US" sz="2800" i="1" dirty="0">
                <a:solidFill>
                  <a:srgbClr val="C4BEA9"/>
                </a:solidFill>
              </a:rPr>
              <a:t>he loves, and he punishes everyone he accepts as </a:t>
            </a:r>
            <a:r>
              <a:rPr lang="en-US" sz="2800" i="1" dirty="0" smtClean="0">
                <a:solidFill>
                  <a:srgbClr val="C4BEA9"/>
                </a:solidFill>
              </a:rPr>
              <a:t>a </a:t>
            </a:r>
            <a:r>
              <a:rPr lang="nb-NO" sz="2800" i="1" dirty="0" smtClean="0">
                <a:solidFill>
                  <a:srgbClr val="C4BEA9"/>
                </a:solidFill>
              </a:rPr>
              <a:t>son</a:t>
            </a:r>
            <a:r>
              <a:rPr lang="nb-NO" sz="2800" i="1" dirty="0">
                <a:solidFill>
                  <a:srgbClr val="C4BEA9"/>
                </a:solidFill>
              </a:rPr>
              <a:t>.”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973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09600" y="2423173"/>
            <a:ext cx="7924800" cy="3458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Proverbs 22:6 </a:t>
            </a: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Train a child in the way he should go, </a:t>
            </a:r>
            <a:r>
              <a:rPr lang="en-US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and when </a:t>
            </a:r>
            <a:r>
              <a:rPr lang="en-US" sz="32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he is old he will not turn from it.</a:t>
            </a:r>
          </a:p>
        </p:txBody>
      </p:sp>
    </p:spTree>
    <p:extLst>
      <p:ext uri="{BB962C8B-B14F-4D97-AF65-F5344CB8AC3E}">
        <p14:creationId xmlns:p14="http://schemas.microsoft.com/office/powerpoint/2010/main" val="148057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91726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How do you turn out Responsible kids?</a:t>
            </a:r>
            <a:endParaRPr lang="en-US" sz="3200" b="1" baseline="300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7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635" y="274638"/>
            <a:ext cx="8283765" cy="794901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I. Give them </a:t>
            </a:r>
            <a:r>
              <a:rPr lang="en-US" b="1" dirty="0" smtClean="0"/>
              <a:t>Responsibility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92638" y="1320211"/>
            <a:ext cx="5388930" cy="34088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Genesis </a:t>
            </a:r>
            <a:r>
              <a:rPr lang="en-US" sz="2800" dirty="0"/>
              <a:t>1:28 </a:t>
            </a:r>
            <a:r>
              <a:rPr lang="en-US" sz="2800" i="1" dirty="0">
                <a:solidFill>
                  <a:srgbClr val="C4BEA9"/>
                </a:solidFill>
              </a:rPr>
              <a:t>God blessed them and said to them, “</a:t>
            </a:r>
            <a:r>
              <a:rPr lang="en-US" sz="2800" i="1" dirty="0" smtClean="0">
                <a:solidFill>
                  <a:srgbClr val="C4BEA9"/>
                </a:solidFill>
              </a:rPr>
              <a:t>Be fruitful </a:t>
            </a:r>
            <a:r>
              <a:rPr lang="en-US" sz="2800" i="1" dirty="0">
                <a:solidFill>
                  <a:srgbClr val="C4BEA9"/>
                </a:solidFill>
              </a:rPr>
              <a:t>and increase in number; fill the earth and </a:t>
            </a:r>
            <a:r>
              <a:rPr lang="en-US" sz="2800" i="1" dirty="0" smtClean="0">
                <a:solidFill>
                  <a:srgbClr val="C4BEA9"/>
                </a:solidFill>
              </a:rPr>
              <a:t>subdue it</a:t>
            </a:r>
            <a:r>
              <a:rPr lang="en-US" sz="2800" i="1" dirty="0">
                <a:solidFill>
                  <a:srgbClr val="C4BEA9"/>
                </a:solidFill>
              </a:rPr>
              <a:t>. Rule over the fish of the sea and the birds of the air </a:t>
            </a:r>
            <a:r>
              <a:rPr lang="en-US" sz="2800" i="1" dirty="0" smtClean="0">
                <a:solidFill>
                  <a:srgbClr val="C4BEA9"/>
                </a:solidFill>
              </a:rPr>
              <a:t>and over </a:t>
            </a:r>
            <a:r>
              <a:rPr lang="en-US" sz="2800" i="1" dirty="0">
                <a:solidFill>
                  <a:srgbClr val="C4BEA9"/>
                </a:solidFill>
              </a:rPr>
              <a:t>every living creature that moves on the ground</a:t>
            </a:r>
            <a:r>
              <a:rPr lang="en-US" sz="2800" i="1" dirty="0" smtClean="0">
                <a:solidFill>
                  <a:srgbClr val="C4BEA9"/>
                </a:solidFill>
              </a:rPr>
              <a:t>.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94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002" y="1246751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Two Questions: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640423"/>
            <a:ext cx="8229600" cy="3776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</a:t>
            </a:r>
            <a:r>
              <a:rPr 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 Why don’t we give responsibility to our kids?</a:t>
            </a:r>
          </a:p>
          <a:p>
            <a:pPr marL="0" indent="0">
              <a:buNone/>
            </a:pPr>
            <a:r>
              <a:rPr lang="en-US" sz="3200" dirty="0"/>
              <a:t>2. </a:t>
            </a:r>
            <a:r>
              <a:rPr lang="en-US" sz="3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Why do kids resist it?</a:t>
            </a:r>
          </a:p>
        </p:txBody>
      </p:sp>
    </p:spTree>
    <p:extLst>
      <p:ext uri="{BB962C8B-B14F-4D97-AF65-F5344CB8AC3E}">
        <p14:creationId xmlns:p14="http://schemas.microsoft.com/office/powerpoint/2010/main" val="228365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fae6e7a7f9eadf530754b8c9cb5d5626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56" r="-18756"/>
          <a:stretch>
            <a:fillRect/>
          </a:stretch>
        </p:blipFill>
        <p:spPr>
          <a:xfrm>
            <a:off x="-1529152" y="1139809"/>
            <a:ext cx="11012812" cy="5718191"/>
          </a:xfrm>
        </p:spPr>
      </p:pic>
    </p:spTree>
    <p:extLst>
      <p:ext uri="{BB962C8B-B14F-4D97-AF65-F5344CB8AC3E}">
        <p14:creationId xmlns:p14="http://schemas.microsoft.com/office/powerpoint/2010/main" val="75470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29"/>
            <a:ext cx="8229600" cy="261646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B2A59D"/>
                </a:solidFill>
              </a:rPr>
              <a:t>How do you turn out Responsible kids?</a:t>
            </a:r>
            <a:endParaRPr lang="en-US" sz="3200" b="1" baseline="30000" dirty="0">
              <a:solidFill>
                <a:srgbClr val="B2A59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39347"/>
            <a:ext cx="8229600" cy="38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i="1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7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3581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II. Let them experience the </a:t>
            </a:r>
            <a:r>
              <a:rPr lang="en-US" b="1" dirty="0" smtClean="0"/>
              <a:t>consequences of </a:t>
            </a:r>
            <a:r>
              <a:rPr lang="en-US" b="1" dirty="0"/>
              <a:t>their choices.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29600" cy="48170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8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83765" cy="90242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Three types of </a:t>
            </a:r>
            <a:r>
              <a:rPr lang="en-US" b="1" dirty="0" smtClean="0"/>
              <a:t>consequences: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8997" y="969270"/>
            <a:ext cx="5315481" cy="3960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1</a:t>
            </a:r>
            <a:r>
              <a:rPr lang="en-US" sz="3200" b="1" dirty="0"/>
              <a:t>. </a:t>
            </a:r>
            <a:r>
              <a:rPr lang="en-US" sz="3200" b="1" dirty="0" smtClean="0">
                <a:solidFill>
                  <a:srgbClr val="F2D9A4"/>
                </a:solidFill>
              </a:rPr>
              <a:t>Natural</a:t>
            </a:r>
            <a:endParaRPr lang="en-US" sz="3200" b="1" dirty="0">
              <a:solidFill>
                <a:srgbClr val="F2D9A4"/>
              </a:solidFill>
            </a:endParaRPr>
          </a:p>
          <a:p>
            <a:pPr marL="0" indent="0">
              <a:buNone/>
            </a:pPr>
            <a:r>
              <a:rPr lang="en-US" sz="2800" dirty="0"/>
              <a:t>Proverbs 16:26 </a:t>
            </a:r>
            <a:r>
              <a:rPr lang="en-US" sz="2800" i="1" dirty="0">
                <a:solidFill>
                  <a:srgbClr val="C4BEA9"/>
                </a:solidFill>
              </a:rPr>
              <a:t>The laborers appetite works for him</a:t>
            </a:r>
            <a:r>
              <a:rPr lang="en-US" sz="2800" i="1" dirty="0" smtClean="0">
                <a:solidFill>
                  <a:srgbClr val="C4BEA9"/>
                </a:solidFill>
              </a:rPr>
              <a:t>; his </a:t>
            </a:r>
            <a:r>
              <a:rPr lang="en-US" sz="2800" i="1" dirty="0">
                <a:solidFill>
                  <a:srgbClr val="C4BEA9"/>
                </a:solidFill>
              </a:rPr>
              <a:t>hunger drives him on.</a:t>
            </a:r>
          </a:p>
        </p:txBody>
      </p:sp>
    </p:spTree>
    <p:extLst>
      <p:ext uri="{BB962C8B-B14F-4D97-AF65-F5344CB8AC3E}">
        <p14:creationId xmlns:p14="http://schemas.microsoft.com/office/powerpoint/2010/main" val="227611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76095</TotalTime>
  <Words>353</Words>
  <Application>Microsoft Macintosh PowerPoint</Application>
  <PresentationFormat>On-screen Show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Horizon</vt:lpstr>
      <vt:lpstr> Taking control of your parenting  Part 8 Steve Elzinga </vt:lpstr>
      <vt:lpstr>PowerPoint Presentation</vt:lpstr>
      <vt:lpstr>How do you turn out Responsible kids?</vt:lpstr>
      <vt:lpstr>I. Give them Responsibility</vt:lpstr>
      <vt:lpstr>Two Questions:</vt:lpstr>
      <vt:lpstr>PowerPoint Presentation</vt:lpstr>
      <vt:lpstr>How do you turn out Responsible kids?</vt:lpstr>
      <vt:lpstr>II. Let them experience the consequences of their choices.</vt:lpstr>
      <vt:lpstr>Three types of consequences:</vt:lpstr>
      <vt:lpstr>2. Logical</vt:lpstr>
      <vt:lpstr>The three “R’s”</vt:lpstr>
      <vt:lpstr>3. Agreed to</vt:lpstr>
      <vt:lpstr>How do you turn out Responsible kids?</vt:lpstr>
      <vt:lpstr>III. Love them  unconditionally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52</cp:revision>
  <dcterms:created xsi:type="dcterms:W3CDTF">2017-01-10T02:15:11Z</dcterms:created>
  <dcterms:modified xsi:type="dcterms:W3CDTF">2020-04-30T14:19:01Z</dcterms:modified>
</cp:coreProperties>
</file>