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7"/>
    <p:restoredTop sz="94467"/>
  </p:normalViewPr>
  <p:slideViewPr>
    <p:cSldViewPr snapToGrid="0" snapToObjects="1">
      <p:cViewPr varScale="1">
        <p:scale>
          <a:sx n="82" d="100"/>
          <a:sy n="82" d="100"/>
        </p:scale>
        <p:origin x="114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95275117-69A0-2A41-A0B8-56CCD07C7CB1}" type="datetimeFigureOut">
              <a:rPr lang="en-US" smtClean="0"/>
              <a:t>9/10/19</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E13D4DA6-C2E1-DA4D-A6F1-0F08A280BC2B}" type="slidenum">
              <a:rPr lang="en-US" smtClean="0"/>
              <a:t>‹#›</a:t>
            </a:fld>
            <a:endParaRPr lang="en-US"/>
          </a:p>
        </p:txBody>
      </p:sp>
    </p:spTree>
    <p:extLst>
      <p:ext uri="{BB962C8B-B14F-4D97-AF65-F5344CB8AC3E}">
        <p14:creationId xmlns:p14="http://schemas.microsoft.com/office/powerpoint/2010/main" val="1689765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275117-69A0-2A41-A0B8-56CCD07C7CB1}" type="datetimeFigureOut">
              <a:rPr lang="en-US" smtClean="0"/>
              <a:t>9/10/19</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E13D4DA6-C2E1-DA4D-A6F1-0F08A280BC2B}" type="slidenum">
              <a:rPr lang="en-US" smtClean="0"/>
              <a:t>‹#›</a:t>
            </a:fld>
            <a:endParaRPr lang="en-US"/>
          </a:p>
        </p:txBody>
      </p:sp>
    </p:spTree>
    <p:extLst>
      <p:ext uri="{BB962C8B-B14F-4D97-AF65-F5344CB8AC3E}">
        <p14:creationId xmlns:p14="http://schemas.microsoft.com/office/powerpoint/2010/main" val="11191008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5275117-69A0-2A41-A0B8-56CCD07C7CB1}"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13D4DA6-C2E1-DA4D-A6F1-0F08A280BC2B}" type="slidenum">
              <a:rPr lang="en-US" smtClean="0"/>
              <a:t>‹#›</a:t>
            </a:fld>
            <a:endParaRPr lang="en-US"/>
          </a:p>
        </p:txBody>
      </p:sp>
    </p:spTree>
    <p:extLst>
      <p:ext uri="{BB962C8B-B14F-4D97-AF65-F5344CB8AC3E}">
        <p14:creationId xmlns:p14="http://schemas.microsoft.com/office/powerpoint/2010/main" val="10665248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5275117-69A0-2A41-A0B8-56CCD07C7CB1}"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13D4DA6-C2E1-DA4D-A6F1-0F08A280BC2B}" type="slidenum">
              <a:rPr lang="en-US" smtClean="0"/>
              <a:t>‹#›</a:t>
            </a:fld>
            <a:endParaRPr lang="en-US"/>
          </a:p>
        </p:txBody>
      </p:sp>
    </p:spTree>
    <p:extLst>
      <p:ext uri="{BB962C8B-B14F-4D97-AF65-F5344CB8AC3E}">
        <p14:creationId xmlns:p14="http://schemas.microsoft.com/office/powerpoint/2010/main" val="372700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5275117-69A0-2A41-A0B8-56CCD07C7CB1}"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13D4DA6-C2E1-DA4D-A6F1-0F08A280BC2B}" type="slidenum">
              <a:rPr lang="en-US" smtClean="0"/>
              <a:t>‹#›</a:t>
            </a:fld>
            <a:endParaRPr lang="en-US"/>
          </a:p>
        </p:txBody>
      </p:sp>
    </p:spTree>
    <p:extLst>
      <p:ext uri="{BB962C8B-B14F-4D97-AF65-F5344CB8AC3E}">
        <p14:creationId xmlns:p14="http://schemas.microsoft.com/office/powerpoint/2010/main" val="14806613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5275117-69A0-2A41-A0B8-56CCD07C7CB1}" type="datetimeFigureOut">
              <a:rPr lang="en-US" smtClean="0"/>
              <a:t>9/10/19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3D4DA6-C2E1-DA4D-A6F1-0F08A280BC2B}" type="slidenum">
              <a:rPr lang="en-US" smtClean="0"/>
              <a:t>‹#›</a:t>
            </a:fld>
            <a:endParaRPr lang="en-US"/>
          </a:p>
        </p:txBody>
      </p:sp>
    </p:spTree>
    <p:extLst>
      <p:ext uri="{BB962C8B-B14F-4D97-AF65-F5344CB8AC3E}">
        <p14:creationId xmlns:p14="http://schemas.microsoft.com/office/powerpoint/2010/main" val="4348584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5275117-69A0-2A41-A0B8-56CCD07C7CB1}" type="datetimeFigureOut">
              <a:rPr lang="en-US" smtClean="0"/>
              <a:t>9/10/19</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E13D4DA6-C2E1-DA4D-A6F1-0F08A280BC2B}" type="slidenum">
              <a:rPr lang="en-US" smtClean="0"/>
              <a:t>‹#›</a:t>
            </a:fld>
            <a:endParaRPr lang="en-US"/>
          </a:p>
        </p:txBody>
      </p:sp>
    </p:spTree>
    <p:extLst>
      <p:ext uri="{BB962C8B-B14F-4D97-AF65-F5344CB8AC3E}">
        <p14:creationId xmlns:p14="http://schemas.microsoft.com/office/powerpoint/2010/main" val="7788663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95275117-69A0-2A41-A0B8-56CCD07C7CB1}"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3D4DA6-C2E1-DA4D-A6F1-0F08A280BC2B}" type="slidenum">
              <a:rPr lang="en-US" smtClean="0"/>
              <a:t>‹#›</a:t>
            </a:fld>
            <a:endParaRPr lang="en-US"/>
          </a:p>
        </p:txBody>
      </p:sp>
    </p:spTree>
    <p:extLst>
      <p:ext uri="{BB962C8B-B14F-4D97-AF65-F5344CB8AC3E}">
        <p14:creationId xmlns:p14="http://schemas.microsoft.com/office/powerpoint/2010/main" val="14931428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95275117-69A0-2A41-A0B8-56CCD07C7CB1}"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13D4DA6-C2E1-DA4D-A6F1-0F08A280BC2B}" type="slidenum">
              <a:rPr lang="en-US" smtClean="0"/>
              <a:t>‹#›</a:t>
            </a:fld>
            <a:endParaRPr lang="en-US"/>
          </a:p>
        </p:txBody>
      </p:sp>
    </p:spTree>
    <p:extLst>
      <p:ext uri="{BB962C8B-B14F-4D97-AF65-F5344CB8AC3E}">
        <p14:creationId xmlns:p14="http://schemas.microsoft.com/office/powerpoint/2010/main" val="1905683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5275117-69A0-2A41-A0B8-56CCD07C7CB1}"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3D4DA6-C2E1-DA4D-A6F1-0F08A280BC2B}" type="slidenum">
              <a:rPr lang="en-US" smtClean="0"/>
              <a:t>‹#›</a:t>
            </a:fld>
            <a:endParaRPr lang="en-US"/>
          </a:p>
        </p:txBody>
      </p:sp>
    </p:spTree>
    <p:extLst>
      <p:ext uri="{BB962C8B-B14F-4D97-AF65-F5344CB8AC3E}">
        <p14:creationId xmlns:p14="http://schemas.microsoft.com/office/powerpoint/2010/main" val="1566338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5275117-69A0-2A41-A0B8-56CCD07C7CB1}"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13D4DA6-C2E1-DA4D-A6F1-0F08A280BC2B}" type="slidenum">
              <a:rPr lang="en-US" smtClean="0"/>
              <a:t>‹#›</a:t>
            </a:fld>
            <a:endParaRPr lang="en-US"/>
          </a:p>
        </p:txBody>
      </p:sp>
    </p:spTree>
    <p:extLst>
      <p:ext uri="{BB962C8B-B14F-4D97-AF65-F5344CB8AC3E}">
        <p14:creationId xmlns:p14="http://schemas.microsoft.com/office/powerpoint/2010/main" val="1593683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5275117-69A0-2A41-A0B8-56CCD07C7CB1}" type="datetimeFigureOut">
              <a:rPr lang="en-US" smtClean="0"/>
              <a:t>9/10/19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3D4DA6-C2E1-DA4D-A6F1-0F08A280BC2B}" type="slidenum">
              <a:rPr lang="en-US" smtClean="0"/>
              <a:t>‹#›</a:t>
            </a:fld>
            <a:endParaRPr lang="en-US"/>
          </a:p>
        </p:txBody>
      </p:sp>
    </p:spTree>
    <p:extLst>
      <p:ext uri="{BB962C8B-B14F-4D97-AF65-F5344CB8AC3E}">
        <p14:creationId xmlns:p14="http://schemas.microsoft.com/office/powerpoint/2010/main" val="1620001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5275117-69A0-2A41-A0B8-56CCD07C7CB1}" type="datetimeFigureOut">
              <a:rPr lang="en-US" smtClean="0"/>
              <a:t>9/10/19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3D4DA6-C2E1-DA4D-A6F1-0F08A280BC2B}" type="slidenum">
              <a:rPr lang="en-US" smtClean="0"/>
              <a:t>‹#›</a:t>
            </a:fld>
            <a:endParaRPr lang="en-US"/>
          </a:p>
        </p:txBody>
      </p:sp>
    </p:spTree>
    <p:extLst>
      <p:ext uri="{BB962C8B-B14F-4D97-AF65-F5344CB8AC3E}">
        <p14:creationId xmlns:p14="http://schemas.microsoft.com/office/powerpoint/2010/main" val="1563483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5275117-69A0-2A41-A0B8-56CCD07C7CB1}" type="datetimeFigureOut">
              <a:rPr lang="en-US" smtClean="0"/>
              <a:t>9/10/19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3D4DA6-C2E1-DA4D-A6F1-0F08A280BC2B}" type="slidenum">
              <a:rPr lang="en-US" smtClean="0"/>
              <a:t>‹#›</a:t>
            </a:fld>
            <a:endParaRPr lang="en-US"/>
          </a:p>
        </p:txBody>
      </p:sp>
    </p:spTree>
    <p:extLst>
      <p:ext uri="{BB962C8B-B14F-4D97-AF65-F5344CB8AC3E}">
        <p14:creationId xmlns:p14="http://schemas.microsoft.com/office/powerpoint/2010/main" val="854708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275117-69A0-2A41-A0B8-56CCD07C7CB1}" type="datetimeFigureOut">
              <a:rPr lang="en-US" smtClean="0"/>
              <a:t>9/10/19</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E13D4DA6-C2E1-DA4D-A6F1-0F08A280BC2B}" type="slidenum">
              <a:rPr lang="en-US" smtClean="0"/>
              <a:t>‹#›</a:t>
            </a:fld>
            <a:endParaRPr lang="en-US"/>
          </a:p>
        </p:txBody>
      </p:sp>
    </p:spTree>
    <p:extLst>
      <p:ext uri="{BB962C8B-B14F-4D97-AF65-F5344CB8AC3E}">
        <p14:creationId xmlns:p14="http://schemas.microsoft.com/office/powerpoint/2010/main" val="564905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275117-69A0-2A41-A0B8-56CCD07C7CB1}" type="datetimeFigureOut">
              <a:rPr lang="en-US" smtClean="0"/>
              <a:t>9/10/19</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E13D4DA6-C2E1-DA4D-A6F1-0F08A280BC2B}" type="slidenum">
              <a:rPr lang="en-US" smtClean="0"/>
              <a:t>‹#›</a:t>
            </a:fld>
            <a:endParaRPr lang="en-US"/>
          </a:p>
        </p:txBody>
      </p:sp>
    </p:spTree>
    <p:extLst>
      <p:ext uri="{BB962C8B-B14F-4D97-AF65-F5344CB8AC3E}">
        <p14:creationId xmlns:p14="http://schemas.microsoft.com/office/powerpoint/2010/main" val="336089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Drag picture to placeholder or click icon to add</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275117-69A0-2A41-A0B8-56CCD07C7CB1}" type="datetimeFigureOut">
              <a:rPr lang="en-US" smtClean="0"/>
              <a:t>9/10/19</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E13D4DA6-C2E1-DA4D-A6F1-0F08A280BC2B}" type="slidenum">
              <a:rPr lang="en-US" smtClean="0"/>
              <a:t>‹#›</a:t>
            </a:fld>
            <a:endParaRPr lang="en-US"/>
          </a:p>
        </p:txBody>
      </p:sp>
    </p:spTree>
    <p:extLst>
      <p:ext uri="{BB962C8B-B14F-4D97-AF65-F5344CB8AC3E}">
        <p14:creationId xmlns:p14="http://schemas.microsoft.com/office/powerpoint/2010/main" val="77667190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95275117-69A0-2A41-A0B8-56CCD07C7CB1}" type="datetimeFigureOut">
              <a:rPr lang="en-US" smtClean="0"/>
              <a:t>9/10/19</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E13D4DA6-C2E1-DA4D-A6F1-0F08A280BC2B}" type="slidenum">
              <a:rPr lang="en-US" smtClean="0"/>
              <a:t>‹#›</a:t>
            </a:fld>
            <a:endParaRPr lang="en-US"/>
          </a:p>
        </p:txBody>
      </p:sp>
    </p:spTree>
    <p:extLst>
      <p:ext uri="{BB962C8B-B14F-4D97-AF65-F5344CB8AC3E}">
        <p14:creationId xmlns:p14="http://schemas.microsoft.com/office/powerpoint/2010/main" val="5101710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8DA344D-6E3B-4F39-AFA0-10F57F144124}"/>
              </a:ext>
            </a:extLst>
          </p:cNvPr>
          <p:cNvSpPr>
            <a:spLocks noGrp="1"/>
          </p:cNvSpPr>
          <p:nvPr>
            <p:ph type="ctrTitle"/>
          </p:nvPr>
        </p:nvSpPr>
        <p:spPr/>
        <p:txBody>
          <a:bodyPr/>
          <a:lstStyle/>
          <a:p>
            <a:r>
              <a:rPr lang="en-US" sz="3200" dirty="0"/>
              <a:t>Christ restored women to partnership.</a:t>
            </a:r>
          </a:p>
        </p:txBody>
      </p:sp>
    </p:spTree>
    <p:extLst>
      <p:ext uri="{BB962C8B-B14F-4D97-AF65-F5344CB8AC3E}">
        <p14:creationId xmlns:p14="http://schemas.microsoft.com/office/powerpoint/2010/main" val="14917131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8595EFA-FEFA-4E2F-8ACB-65276385E275}"/>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xmlns="" id="{19B0B80E-08D8-4BD4-9333-7590C23153D3}"/>
              </a:ext>
            </a:extLst>
          </p:cNvPr>
          <p:cNvSpPr>
            <a:spLocks noGrp="1"/>
          </p:cNvSpPr>
          <p:nvPr>
            <p:ph idx="1"/>
          </p:nvPr>
        </p:nvSpPr>
        <p:spPr>
          <a:xfrm>
            <a:off x="1154954" y="2603499"/>
            <a:ext cx="9201158" cy="3999319"/>
          </a:xfrm>
        </p:spPr>
        <p:txBody>
          <a:bodyPr>
            <a:normAutofit/>
          </a:bodyPr>
          <a:lstStyle/>
          <a:p>
            <a:r>
              <a:rPr lang="en-US" dirty="0"/>
              <a:t>Love is not emotions </a:t>
            </a:r>
          </a:p>
          <a:p>
            <a:r>
              <a:rPr lang="en-US" dirty="0"/>
              <a:t>Emotions are chemicals.  Change every 5 seconds.</a:t>
            </a:r>
          </a:p>
          <a:p>
            <a:r>
              <a:rPr lang="en-US" dirty="0"/>
              <a:t>Fall in love on adrenaline / excitement / infatuation…will fall out of love</a:t>
            </a:r>
          </a:p>
          <a:p>
            <a:r>
              <a:rPr lang="en-US" dirty="0"/>
              <a:t>Love is an act of the will</a:t>
            </a:r>
          </a:p>
          <a:p>
            <a:r>
              <a:rPr lang="en-US" dirty="0"/>
              <a:t>Love is a choice</a:t>
            </a:r>
          </a:p>
          <a:p>
            <a:r>
              <a:rPr lang="en-US" dirty="0"/>
              <a:t>Response to understand the value of another thing</a:t>
            </a:r>
          </a:p>
          <a:p>
            <a:r>
              <a:rPr lang="en-US" dirty="0"/>
              <a:t>Value is measured by what you’re willing to spend for something</a:t>
            </a:r>
          </a:p>
          <a:p>
            <a:r>
              <a:rPr lang="en-US" dirty="0"/>
              <a:t>What did God pay to get you?  Give up for you?</a:t>
            </a:r>
          </a:p>
          <a:p>
            <a:r>
              <a:rPr lang="en-US" dirty="0"/>
              <a:t>Love is a commandment</a:t>
            </a:r>
          </a:p>
          <a:p>
            <a:r>
              <a:rPr lang="en-US" dirty="0"/>
              <a:t>Love is a debt</a:t>
            </a:r>
          </a:p>
        </p:txBody>
      </p:sp>
    </p:spTree>
    <p:extLst>
      <p:ext uri="{BB962C8B-B14F-4D97-AF65-F5344CB8AC3E}">
        <p14:creationId xmlns:p14="http://schemas.microsoft.com/office/powerpoint/2010/main" val="12814596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BB251A5-8EC8-4349-9FF6-648A70ECFFB3}"/>
              </a:ext>
            </a:extLst>
          </p:cNvPr>
          <p:cNvSpPr>
            <a:spLocks noGrp="1"/>
          </p:cNvSpPr>
          <p:nvPr>
            <p:ph type="title"/>
          </p:nvPr>
        </p:nvSpPr>
        <p:spPr/>
        <p:txBody>
          <a:bodyPr/>
          <a:lstStyle/>
          <a:p>
            <a:r>
              <a:rPr lang="en-US" dirty="0"/>
              <a:t>Love is a Law.  Law’s have no feelings.</a:t>
            </a:r>
          </a:p>
        </p:txBody>
      </p:sp>
      <p:sp>
        <p:nvSpPr>
          <p:cNvPr id="3" name="Text Placeholder 2">
            <a:extLst>
              <a:ext uri="{FF2B5EF4-FFF2-40B4-BE49-F238E27FC236}">
                <a16:creationId xmlns:a16="http://schemas.microsoft.com/office/drawing/2014/main" xmlns="" id="{89EFE821-5F78-48BE-81B9-4BC1901D5EE7}"/>
              </a:ext>
            </a:extLst>
          </p:cNvPr>
          <p:cNvSpPr>
            <a:spLocks noGrp="1"/>
          </p:cNvSpPr>
          <p:nvPr>
            <p:ph type="body" sz="half" idx="13"/>
          </p:nvPr>
        </p:nvSpPr>
        <p:spPr/>
        <p:txBody>
          <a:bodyPr/>
          <a:lstStyle/>
          <a:p>
            <a:r>
              <a:rPr lang="en-US" dirty="0"/>
              <a:t>Myles Munroe</a:t>
            </a:r>
          </a:p>
        </p:txBody>
      </p:sp>
    </p:spTree>
    <p:extLst>
      <p:ext uri="{BB962C8B-B14F-4D97-AF65-F5344CB8AC3E}">
        <p14:creationId xmlns:p14="http://schemas.microsoft.com/office/powerpoint/2010/main" val="3786905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2F5E1C1-C100-461F-99FD-EB7163DBEC75}"/>
              </a:ext>
            </a:extLst>
          </p:cNvPr>
          <p:cNvSpPr>
            <a:spLocks noGrp="1"/>
          </p:cNvSpPr>
          <p:nvPr>
            <p:ph type="title"/>
          </p:nvPr>
        </p:nvSpPr>
        <p:spPr/>
        <p:txBody>
          <a:bodyPr/>
          <a:lstStyle/>
          <a:p>
            <a:r>
              <a:rPr lang="en-US" dirty="0"/>
              <a:t>A new commandment I give to you.  Love one another.</a:t>
            </a:r>
          </a:p>
        </p:txBody>
      </p:sp>
      <p:sp>
        <p:nvSpPr>
          <p:cNvPr id="3" name="Text Placeholder 2">
            <a:extLst>
              <a:ext uri="{FF2B5EF4-FFF2-40B4-BE49-F238E27FC236}">
                <a16:creationId xmlns:a16="http://schemas.microsoft.com/office/drawing/2014/main" xmlns="" id="{2FF71A6E-6B5E-4F5A-91C6-BD5878BE7AB3}"/>
              </a:ext>
            </a:extLst>
          </p:cNvPr>
          <p:cNvSpPr>
            <a:spLocks noGrp="1"/>
          </p:cNvSpPr>
          <p:nvPr>
            <p:ph type="body" sz="half" idx="13"/>
          </p:nvPr>
        </p:nvSpPr>
        <p:spPr/>
        <p:txBody>
          <a:bodyPr>
            <a:noAutofit/>
          </a:bodyPr>
          <a:lstStyle/>
          <a:p>
            <a:r>
              <a:rPr lang="en-US" sz="2000" dirty="0"/>
              <a:t>John 13: 34 - 35</a:t>
            </a:r>
          </a:p>
        </p:txBody>
      </p:sp>
    </p:spTree>
    <p:extLst>
      <p:ext uri="{BB962C8B-B14F-4D97-AF65-F5344CB8AC3E}">
        <p14:creationId xmlns:p14="http://schemas.microsoft.com/office/powerpoint/2010/main" val="16575908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AF583B8-8C1D-4654-808D-2D2B5CF6230B}"/>
              </a:ext>
            </a:extLst>
          </p:cNvPr>
          <p:cNvSpPr>
            <a:spLocks noGrp="1"/>
          </p:cNvSpPr>
          <p:nvPr>
            <p:ph type="title"/>
          </p:nvPr>
        </p:nvSpPr>
        <p:spPr/>
        <p:txBody>
          <a:bodyPr/>
          <a:lstStyle/>
          <a:p>
            <a:r>
              <a:rPr lang="en-US" sz="3200" dirty="0"/>
              <a:t>Let no debt remain outstanding, except the continuing debt to love one another, for he who loves his fellow man has fulfilled the law.</a:t>
            </a:r>
          </a:p>
        </p:txBody>
      </p:sp>
      <p:sp>
        <p:nvSpPr>
          <p:cNvPr id="3" name="Text Placeholder 2">
            <a:extLst>
              <a:ext uri="{FF2B5EF4-FFF2-40B4-BE49-F238E27FC236}">
                <a16:creationId xmlns:a16="http://schemas.microsoft.com/office/drawing/2014/main" xmlns="" id="{62461052-9F52-420B-959D-E8A6FE8AD1CC}"/>
              </a:ext>
            </a:extLst>
          </p:cNvPr>
          <p:cNvSpPr>
            <a:spLocks noGrp="1"/>
          </p:cNvSpPr>
          <p:nvPr>
            <p:ph type="body" sz="half" idx="13"/>
          </p:nvPr>
        </p:nvSpPr>
        <p:spPr/>
        <p:txBody>
          <a:bodyPr>
            <a:noAutofit/>
          </a:bodyPr>
          <a:lstStyle/>
          <a:p>
            <a:r>
              <a:rPr lang="en-US" sz="2000" dirty="0"/>
              <a:t>Romans 13:8</a:t>
            </a:r>
          </a:p>
        </p:txBody>
      </p:sp>
    </p:spTree>
    <p:extLst>
      <p:ext uri="{BB962C8B-B14F-4D97-AF65-F5344CB8AC3E}">
        <p14:creationId xmlns:p14="http://schemas.microsoft.com/office/powerpoint/2010/main" val="19708243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F77FA0A-2971-478D-BAB3-0BFD6F8BBBD5}"/>
              </a:ext>
            </a:extLst>
          </p:cNvPr>
          <p:cNvSpPr>
            <a:spLocks noGrp="1"/>
          </p:cNvSpPr>
          <p:nvPr>
            <p:ph type="ctrTitle"/>
          </p:nvPr>
        </p:nvSpPr>
        <p:spPr/>
        <p:txBody>
          <a:bodyPr/>
          <a:lstStyle/>
          <a:p>
            <a:r>
              <a:rPr lang="en-US" dirty="0"/>
              <a:t>Women as Leaders</a:t>
            </a:r>
          </a:p>
        </p:txBody>
      </p:sp>
      <p:sp>
        <p:nvSpPr>
          <p:cNvPr id="3" name="Subtitle 2">
            <a:extLst>
              <a:ext uri="{FF2B5EF4-FFF2-40B4-BE49-F238E27FC236}">
                <a16:creationId xmlns:a16="http://schemas.microsoft.com/office/drawing/2014/main" xmlns="" id="{08C7791D-D051-4E22-B403-7CDA388E7C76}"/>
              </a:ext>
            </a:extLst>
          </p:cNvPr>
          <p:cNvSpPr>
            <a:spLocks noGrp="1"/>
          </p:cNvSpPr>
          <p:nvPr>
            <p:ph type="subTitle" idx="1"/>
          </p:nvPr>
        </p:nvSpPr>
        <p:spPr/>
        <p:txBody>
          <a:bodyPr/>
          <a:lstStyle/>
          <a:p>
            <a:r>
              <a:rPr lang="en-US" dirty="0"/>
              <a:t>And Joint Heirs to the kingdom</a:t>
            </a:r>
          </a:p>
        </p:txBody>
      </p:sp>
    </p:spTree>
    <p:extLst>
      <p:ext uri="{BB962C8B-B14F-4D97-AF65-F5344CB8AC3E}">
        <p14:creationId xmlns:p14="http://schemas.microsoft.com/office/powerpoint/2010/main" val="8573312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66C7CDD-B200-4339-BBA8-A4F438D79EC2}"/>
              </a:ext>
            </a:extLst>
          </p:cNvPr>
          <p:cNvSpPr>
            <a:spLocks noGrp="1"/>
          </p:cNvSpPr>
          <p:nvPr>
            <p:ph type="title"/>
          </p:nvPr>
        </p:nvSpPr>
        <p:spPr/>
        <p:txBody>
          <a:bodyPr/>
          <a:lstStyle/>
          <a:p>
            <a:r>
              <a:rPr lang="en-US" dirty="0"/>
              <a:t>Single Women</a:t>
            </a:r>
          </a:p>
        </p:txBody>
      </p:sp>
      <p:sp>
        <p:nvSpPr>
          <p:cNvPr id="3" name="Content Placeholder 2">
            <a:extLst>
              <a:ext uri="{FF2B5EF4-FFF2-40B4-BE49-F238E27FC236}">
                <a16:creationId xmlns:a16="http://schemas.microsoft.com/office/drawing/2014/main" xmlns="" id="{D31FC7F3-70CC-4DF8-ACE0-0671E5588E5C}"/>
              </a:ext>
            </a:extLst>
          </p:cNvPr>
          <p:cNvSpPr>
            <a:spLocks noGrp="1"/>
          </p:cNvSpPr>
          <p:nvPr>
            <p:ph idx="1"/>
          </p:nvPr>
        </p:nvSpPr>
        <p:spPr>
          <a:xfrm>
            <a:off x="1154954" y="2603500"/>
            <a:ext cx="10243148" cy="4020584"/>
          </a:xfrm>
        </p:spPr>
        <p:txBody>
          <a:bodyPr/>
          <a:lstStyle/>
          <a:p>
            <a:r>
              <a:rPr lang="en-US" dirty="0"/>
              <a:t>Perfectly capable of ruling her own kingdom</a:t>
            </a:r>
          </a:p>
          <a:p>
            <a:r>
              <a:rPr lang="en-US" dirty="0"/>
              <a:t>Landowner – squatters, sharecroppers, absentee landowners</a:t>
            </a:r>
          </a:p>
          <a:p>
            <a:r>
              <a:rPr lang="en-US" dirty="0"/>
              <a:t>If you’re not thinking your thoughts, who is</a:t>
            </a:r>
          </a:p>
          <a:p>
            <a:r>
              <a:rPr lang="en-US" dirty="0"/>
              <a:t>If you’re not minding your kingdom, who is</a:t>
            </a:r>
          </a:p>
          <a:p>
            <a:r>
              <a:rPr lang="en-US" dirty="0"/>
              <a:t>Dethroned</a:t>
            </a:r>
          </a:p>
          <a:p>
            <a:r>
              <a:rPr lang="en-US" dirty="0"/>
              <a:t>Expand and protect her kingdom, improve station</a:t>
            </a:r>
          </a:p>
          <a:p>
            <a:r>
              <a:rPr lang="en-US" dirty="0"/>
              <a:t>Dating = data (vision, goals, plans, gifts)</a:t>
            </a:r>
          </a:p>
          <a:p>
            <a:r>
              <a:rPr lang="en-US" dirty="0"/>
              <a:t>Attraction, chemistry, money (swipe right)</a:t>
            </a:r>
          </a:p>
          <a:p>
            <a:endParaRPr lang="en-US" dirty="0"/>
          </a:p>
        </p:txBody>
      </p:sp>
    </p:spTree>
    <p:extLst>
      <p:ext uri="{BB962C8B-B14F-4D97-AF65-F5344CB8AC3E}">
        <p14:creationId xmlns:p14="http://schemas.microsoft.com/office/powerpoint/2010/main" val="1698144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C9129E5-3B94-4CE4-AFB1-E42BE3BD3B86}"/>
              </a:ext>
            </a:extLst>
          </p:cNvPr>
          <p:cNvSpPr>
            <a:spLocks noGrp="1"/>
          </p:cNvSpPr>
          <p:nvPr>
            <p:ph type="title"/>
          </p:nvPr>
        </p:nvSpPr>
        <p:spPr/>
        <p:txBody>
          <a:bodyPr/>
          <a:lstStyle/>
          <a:p>
            <a:r>
              <a:rPr lang="en-US" sz="2800" dirty="0"/>
              <a:t>Husbands, in the same way be considerate as you live with your wives and treat them with respect as the weaker (delicate) partner and as heirs with you of the gracious gift of life, so that nothing will hider your prayers.</a:t>
            </a:r>
          </a:p>
        </p:txBody>
      </p:sp>
      <p:sp>
        <p:nvSpPr>
          <p:cNvPr id="3" name="Text Placeholder 2">
            <a:extLst>
              <a:ext uri="{FF2B5EF4-FFF2-40B4-BE49-F238E27FC236}">
                <a16:creationId xmlns:a16="http://schemas.microsoft.com/office/drawing/2014/main" xmlns="" id="{93C36AB5-5A87-4CAA-9DA3-5D4A5B814638}"/>
              </a:ext>
            </a:extLst>
          </p:cNvPr>
          <p:cNvSpPr>
            <a:spLocks noGrp="1"/>
          </p:cNvSpPr>
          <p:nvPr>
            <p:ph type="body" sz="half" idx="13"/>
          </p:nvPr>
        </p:nvSpPr>
        <p:spPr/>
        <p:txBody>
          <a:bodyPr>
            <a:noAutofit/>
          </a:bodyPr>
          <a:lstStyle/>
          <a:p>
            <a:r>
              <a:rPr lang="en-US" sz="2000" dirty="0"/>
              <a:t>1 Peter 3:7</a:t>
            </a:r>
          </a:p>
        </p:txBody>
      </p:sp>
      <p:sp>
        <p:nvSpPr>
          <p:cNvPr id="4" name="Text Placeholder 3">
            <a:extLst>
              <a:ext uri="{FF2B5EF4-FFF2-40B4-BE49-F238E27FC236}">
                <a16:creationId xmlns:a16="http://schemas.microsoft.com/office/drawing/2014/main" xmlns="" id="{8A5EFE54-FFE3-40CA-BB21-5A01FD8F1AF2}"/>
              </a:ext>
            </a:extLst>
          </p:cNvPr>
          <p:cNvSpPr>
            <a:spLocks noGrp="1"/>
          </p:cNvSpPr>
          <p:nvPr>
            <p:ph type="body" sz="half" idx="2"/>
          </p:nvPr>
        </p:nvSpPr>
        <p:spPr/>
        <p:txBody>
          <a:bodyPr/>
          <a:lstStyle/>
          <a:p>
            <a:r>
              <a:rPr lang="en-US" dirty="0"/>
              <a:t>If you are mistreating your wife God is not listening to your prayers!</a:t>
            </a:r>
          </a:p>
        </p:txBody>
      </p:sp>
    </p:spTree>
    <p:extLst>
      <p:ext uri="{BB962C8B-B14F-4D97-AF65-F5344CB8AC3E}">
        <p14:creationId xmlns:p14="http://schemas.microsoft.com/office/powerpoint/2010/main" val="1498279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267D8F9-62A7-435B-9E5E-78802451EB37}"/>
              </a:ext>
            </a:extLst>
          </p:cNvPr>
          <p:cNvSpPr>
            <a:spLocks noGrp="1"/>
          </p:cNvSpPr>
          <p:nvPr>
            <p:ph type="title"/>
          </p:nvPr>
        </p:nvSpPr>
        <p:spPr/>
        <p:txBody>
          <a:bodyPr/>
          <a:lstStyle/>
          <a:p>
            <a:r>
              <a:rPr lang="en-US" dirty="0"/>
              <a:t>Male / Female Needs</a:t>
            </a:r>
          </a:p>
        </p:txBody>
      </p:sp>
      <p:sp>
        <p:nvSpPr>
          <p:cNvPr id="3" name="Text Placeholder 2">
            <a:extLst>
              <a:ext uri="{FF2B5EF4-FFF2-40B4-BE49-F238E27FC236}">
                <a16:creationId xmlns:a16="http://schemas.microsoft.com/office/drawing/2014/main" xmlns="" id="{2E8733EB-750F-46E8-A4E2-8D2A6431AF71}"/>
              </a:ext>
            </a:extLst>
          </p:cNvPr>
          <p:cNvSpPr>
            <a:spLocks noGrp="1"/>
          </p:cNvSpPr>
          <p:nvPr>
            <p:ph type="body" idx="1"/>
          </p:nvPr>
        </p:nvSpPr>
        <p:spPr/>
        <p:txBody>
          <a:bodyPr/>
          <a:lstStyle/>
          <a:p>
            <a:r>
              <a:rPr lang="en-US" dirty="0"/>
              <a:t>Male</a:t>
            </a:r>
          </a:p>
        </p:txBody>
      </p:sp>
      <p:sp>
        <p:nvSpPr>
          <p:cNvPr id="4" name="Content Placeholder 3">
            <a:extLst>
              <a:ext uri="{FF2B5EF4-FFF2-40B4-BE49-F238E27FC236}">
                <a16:creationId xmlns:a16="http://schemas.microsoft.com/office/drawing/2014/main" xmlns="" id="{72B83DEC-74EB-4455-A0EF-BF08098292DB}"/>
              </a:ext>
            </a:extLst>
          </p:cNvPr>
          <p:cNvSpPr>
            <a:spLocks noGrp="1"/>
          </p:cNvSpPr>
          <p:nvPr>
            <p:ph sz="half" idx="2"/>
          </p:nvPr>
        </p:nvSpPr>
        <p:spPr/>
        <p:txBody>
          <a:bodyPr/>
          <a:lstStyle/>
          <a:p>
            <a:r>
              <a:rPr lang="en-US" dirty="0"/>
              <a:t>Power of Position</a:t>
            </a:r>
          </a:p>
          <a:p>
            <a:r>
              <a:rPr lang="en-US" dirty="0"/>
              <a:t>Respect</a:t>
            </a:r>
          </a:p>
          <a:p>
            <a:r>
              <a:rPr lang="en-US" dirty="0"/>
              <a:t>Companionship</a:t>
            </a:r>
          </a:p>
          <a:p>
            <a:r>
              <a:rPr lang="en-US" dirty="0"/>
              <a:t>Sex</a:t>
            </a:r>
          </a:p>
          <a:p>
            <a:r>
              <a:rPr lang="en-US" dirty="0"/>
              <a:t>Source / Vision / Leader</a:t>
            </a:r>
          </a:p>
          <a:p>
            <a:r>
              <a:rPr lang="en-US" dirty="0"/>
              <a:t>Foundation – bears the weight of the entire system</a:t>
            </a:r>
          </a:p>
        </p:txBody>
      </p:sp>
      <p:sp>
        <p:nvSpPr>
          <p:cNvPr id="5" name="Text Placeholder 4">
            <a:extLst>
              <a:ext uri="{FF2B5EF4-FFF2-40B4-BE49-F238E27FC236}">
                <a16:creationId xmlns:a16="http://schemas.microsoft.com/office/drawing/2014/main" xmlns="" id="{0278E5AA-2BA6-41CC-90AC-6E01B3132F41}"/>
              </a:ext>
            </a:extLst>
          </p:cNvPr>
          <p:cNvSpPr>
            <a:spLocks noGrp="1"/>
          </p:cNvSpPr>
          <p:nvPr>
            <p:ph type="body" sz="quarter" idx="3"/>
          </p:nvPr>
        </p:nvSpPr>
        <p:spPr/>
        <p:txBody>
          <a:bodyPr/>
          <a:lstStyle/>
          <a:p>
            <a:r>
              <a:rPr lang="en-US" dirty="0"/>
              <a:t>Female</a:t>
            </a:r>
          </a:p>
        </p:txBody>
      </p:sp>
      <p:sp>
        <p:nvSpPr>
          <p:cNvPr id="6" name="Content Placeholder 5">
            <a:extLst>
              <a:ext uri="{FF2B5EF4-FFF2-40B4-BE49-F238E27FC236}">
                <a16:creationId xmlns:a16="http://schemas.microsoft.com/office/drawing/2014/main" xmlns="" id="{4B0D7D1E-3890-4045-9D25-8FB8231D27E3}"/>
              </a:ext>
            </a:extLst>
          </p:cNvPr>
          <p:cNvSpPr>
            <a:spLocks noGrp="1"/>
          </p:cNvSpPr>
          <p:nvPr>
            <p:ph sz="quarter" idx="4"/>
          </p:nvPr>
        </p:nvSpPr>
        <p:spPr/>
        <p:txBody>
          <a:bodyPr/>
          <a:lstStyle/>
          <a:p>
            <a:r>
              <a:rPr lang="en-US" dirty="0"/>
              <a:t>Power of Influence</a:t>
            </a:r>
          </a:p>
          <a:p>
            <a:r>
              <a:rPr lang="en-US" dirty="0"/>
              <a:t>Loved / Cherished</a:t>
            </a:r>
          </a:p>
          <a:p>
            <a:r>
              <a:rPr lang="en-US" dirty="0"/>
              <a:t>Conversation</a:t>
            </a:r>
          </a:p>
          <a:p>
            <a:r>
              <a:rPr lang="en-US" dirty="0"/>
              <a:t>Affection</a:t>
            </a:r>
          </a:p>
          <a:p>
            <a:r>
              <a:rPr lang="en-US" dirty="0"/>
              <a:t>Receiver / Incubator / Multiplier (</a:t>
            </a:r>
            <a:r>
              <a:rPr lang="en-US" u="sng" dirty="0"/>
              <a:t>neutral function</a:t>
            </a:r>
            <a:r>
              <a:rPr lang="en-US" dirty="0"/>
              <a:t>)</a:t>
            </a:r>
          </a:p>
          <a:p>
            <a:r>
              <a:rPr lang="en-US" dirty="0"/>
              <a:t>Rests on his strength</a:t>
            </a:r>
          </a:p>
        </p:txBody>
      </p:sp>
    </p:spTree>
    <p:extLst>
      <p:ext uri="{BB962C8B-B14F-4D97-AF65-F5344CB8AC3E}">
        <p14:creationId xmlns:p14="http://schemas.microsoft.com/office/powerpoint/2010/main" val="184395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F7D7B4C-23DD-41F5-84A1-83DC356ACB9A}"/>
              </a:ext>
            </a:extLst>
          </p:cNvPr>
          <p:cNvSpPr>
            <a:spLocks noGrp="1"/>
          </p:cNvSpPr>
          <p:nvPr>
            <p:ph type="title"/>
          </p:nvPr>
        </p:nvSpPr>
        <p:spPr/>
        <p:txBody>
          <a:bodyPr/>
          <a:lstStyle/>
          <a:p>
            <a:r>
              <a:rPr lang="en-US" sz="3200" dirty="0"/>
              <a:t>Each one of you also must love his wife as he loves himself, and the wife must respect her husband.</a:t>
            </a:r>
          </a:p>
        </p:txBody>
      </p:sp>
      <p:sp>
        <p:nvSpPr>
          <p:cNvPr id="3" name="Text Placeholder 2">
            <a:extLst>
              <a:ext uri="{FF2B5EF4-FFF2-40B4-BE49-F238E27FC236}">
                <a16:creationId xmlns:a16="http://schemas.microsoft.com/office/drawing/2014/main" xmlns="" id="{AC0BABA3-2DE2-4D04-85B7-D03777FF873D}"/>
              </a:ext>
            </a:extLst>
          </p:cNvPr>
          <p:cNvSpPr>
            <a:spLocks noGrp="1"/>
          </p:cNvSpPr>
          <p:nvPr>
            <p:ph type="body" sz="half" idx="13"/>
          </p:nvPr>
        </p:nvSpPr>
        <p:spPr/>
        <p:txBody>
          <a:bodyPr>
            <a:noAutofit/>
          </a:bodyPr>
          <a:lstStyle/>
          <a:p>
            <a:r>
              <a:rPr lang="en-US" sz="2000" dirty="0"/>
              <a:t>Ephesians 5:33</a:t>
            </a:r>
          </a:p>
        </p:txBody>
      </p:sp>
    </p:spTree>
    <p:extLst>
      <p:ext uri="{BB962C8B-B14F-4D97-AF65-F5344CB8AC3E}">
        <p14:creationId xmlns:p14="http://schemas.microsoft.com/office/powerpoint/2010/main" val="319862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3D04C6-6DC9-4E52-89CD-61F76AC3DD04}"/>
              </a:ext>
            </a:extLst>
          </p:cNvPr>
          <p:cNvSpPr>
            <a:spLocks noGrp="1"/>
          </p:cNvSpPr>
          <p:nvPr>
            <p:ph type="title"/>
          </p:nvPr>
        </p:nvSpPr>
        <p:spPr/>
        <p:txBody>
          <a:bodyPr/>
          <a:lstStyle/>
          <a:p>
            <a:r>
              <a:rPr lang="en-US" dirty="0"/>
              <a:t>Male / Female Differences</a:t>
            </a:r>
          </a:p>
        </p:txBody>
      </p:sp>
      <p:sp>
        <p:nvSpPr>
          <p:cNvPr id="3" name="Text Placeholder 2">
            <a:extLst>
              <a:ext uri="{FF2B5EF4-FFF2-40B4-BE49-F238E27FC236}">
                <a16:creationId xmlns:a16="http://schemas.microsoft.com/office/drawing/2014/main" xmlns="" id="{DB5449D7-EAAC-4E58-92B6-288098DE0A04}"/>
              </a:ext>
            </a:extLst>
          </p:cNvPr>
          <p:cNvSpPr>
            <a:spLocks noGrp="1"/>
          </p:cNvSpPr>
          <p:nvPr>
            <p:ph type="body" idx="1"/>
          </p:nvPr>
        </p:nvSpPr>
        <p:spPr/>
        <p:txBody>
          <a:bodyPr/>
          <a:lstStyle/>
          <a:p>
            <a:r>
              <a:rPr lang="en-US" dirty="0"/>
              <a:t>Male</a:t>
            </a:r>
          </a:p>
        </p:txBody>
      </p:sp>
      <p:sp>
        <p:nvSpPr>
          <p:cNvPr id="4" name="Content Placeholder 3">
            <a:extLst>
              <a:ext uri="{FF2B5EF4-FFF2-40B4-BE49-F238E27FC236}">
                <a16:creationId xmlns:a16="http://schemas.microsoft.com/office/drawing/2014/main" xmlns="" id="{BBC56F24-0B56-4740-B3CB-CA97345E4A13}"/>
              </a:ext>
            </a:extLst>
          </p:cNvPr>
          <p:cNvSpPr>
            <a:spLocks noGrp="1"/>
          </p:cNvSpPr>
          <p:nvPr>
            <p:ph sz="half" idx="2"/>
          </p:nvPr>
        </p:nvSpPr>
        <p:spPr/>
        <p:txBody>
          <a:bodyPr/>
          <a:lstStyle/>
          <a:p>
            <a:r>
              <a:rPr lang="en-US" dirty="0"/>
              <a:t>Logical (first response)</a:t>
            </a:r>
          </a:p>
          <a:p>
            <a:r>
              <a:rPr lang="en-US" dirty="0"/>
              <a:t>Thinking</a:t>
            </a:r>
          </a:p>
          <a:p>
            <a:r>
              <a:rPr lang="en-US" dirty="0"/>
              <a:t>Visual</a:t>
            </a:r>
          </a:p>
          <a:p>
            <a:r>
              <a:rPr lang="en-US" dirty="0"/>
              <a:t>Compartmentalize / File</a:t>
            </a:r>
          </a:p>
          <a:p>
            <a:r>
              <a:rPr lang="en-US" dirty="0"/>
              <a:t>Facts</a:t>
            </a:r>
          </a:p>
          <a:p>
            <a:r>
              <a:rPr lang="en-US" dirty="0"/>
              <a:t>Job – ext. personality</a:t>
            </a:r>
          </a:p>
          <a:p>
            <a:r>
              <a:rPr lang="en-US" dirty="0"/>
              <a:t>Nomadic</a:t>
            </a:r>
          </a:p>
        </p:txBody>
      </p:sp>
      <p:sp>
        <p:nvSpPr>
          <p:cNvPr id="5" name="Text Placeholder 4">
            <a:extLst>
              <a:ext uri="{FF2B5EF4-FFF2-40B4-BE49-F238E27FC236}">
                <a16:creationId xmlns:a16="http://schemas.microsoft.com/office/drawing/2014/main" xmlns="" id="{4DC72571-6E14-49FE-81B0-3B6087FD2D13}"/>
              </a:ext>
            </a:extLst>
          </p:cNvPr>
          <p:cNvSpPr>
            <a:spLocks noGrp="1"/>
          </p:cNvSpPr>
          <p:nvPr>
            <p:ph type="body" sz="quarter" idx="3"/>
          </p:nvPr>
        </p:nvSpPr>
        <p:spPr/>
        <p:txBody>
          <a:bodyPr/>
          <a:lstStyle/>
          <a:p>
            <a:r>
              <a:rPr lang="en-US" dirty="0"/>
              <a:t>Female</a:t>
            </a:r>
          </a:p>
        </p:txBody>
      </p:sp>
      <p:sp>
        <p:nvSpPr>
          <p:cNvPr id="6" name="Content Placeholder 5">
            <a:extLst>
              <a:ext uri="{FF2B5EF4-FFF2-40B4-BE49-F238E27FC236}">
                <a16:creationId xmlns:a16="http://schemas.microsoft.com/office/drawing/2014/main" xmlns="" id="{C3835D21-4959-4803-B25C-BBCA8261D124}"/>
              </a:ext>
            </a:extLst>
          </p:cNvPr>
          <p:cNvSpPr>
            <a:spLocks noGrp="1"/>
          </p:cNvSpPr>
          <p:nvPr>
            <p:ph sz="quarter" idx="4"/>
          </p:nvPr>
        </p:nvSpPr>
        <p:spPr/>
        <p:txBody>
          <a:bodyPr/>
          <a:lstStyle/>
          <a:p>
            <a:r>
              <a:rPr lang="en-US" dirty="0"/>
              <a:t>Emotional</a:t>
            </a:r>
          </a:p>
          <a:p>
            <a:r>
              <a:rPr lang="en-US" dirty="0"/>
              <a:t>Feeling</a:t>
            </a:r>
          </a:p>
          <a:p>
            <a:r>
              <a:rPr lang="en-US" dirty="0"/>
              <a:t>Auditory</a:t>
            </a:r>
          </a:p>
          <a:p>
            <a:r>
              <a:rPr lang="en-US" dirty="0"/>
              <a:t>Global / exhaustive</a:t>
            </a:r>
          </a:p>
          <a:p>
            <a:r>
              <a:rPr lang="en-US" dirty="0"/>
              <a:t>Intuition</a:t>
            </a:r>
          </a:p>
          <a:p>
            <a:r>
              <a:rPr lang="en-US" dirty="0"/>
              <a:t>Home – ext. personality</a:t>
            </a:r>
          </a:p>
          <a:p>
            <a:r>
              <a:rPr lang="en-US" dirty="0"/>
              <a:t>Security / roots</a:t>
            </a:r>
          </a:p>
          <a:p>
            <a:endParaRPr lang="en-US" dirty="0"/>
          </a:p>
        </p:txBody>
      </p:sp>
    </p:spTree>
    <p:extLst>
      <p:ext uri="{BB962C8B-B14F-4D97-AF65-F5344CB8AC3E}">
        <p14:creationId xmlns:p14="http://schemas.microsoft.com/office/powerpoint/2010/main" val="778763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2F5E04-07FD-49DF-AD3B-0CEED2547B6D}"/>
              </a:ext>
            </a:extLst>
          </p:cNvPr>
          <p:cNvSpPr>
            <a:spLocks noGrp="1"/>
          </p:cNvSpPr>
          <p:nvPr>
            <p:ph type="ctrTitle"/>
          </p:nvPr>
        </p:nvSpPr>
        <p:spPr/>
        <p:txBody>
          <a:bodyPr/>
          <a:lstStyle/>
          <a:p>
            <a:r>
              <a:rPr lang="en-US" dirty="0"/>
              <a:t>Women’s Provision</a:t>
            </a:r>
          </a:p>
        </p:txBody>
      </p:sp>
      <p:sp>
        <p:nvSpPr>
          <p:cNvPr id="3" name="Subtitle 2">
            <a:extLst>
              <a:ext uri="{FF2B5EF4-FFF2-40B4-BE49-F238E27FC236}">
                <a16:creationId xmlns:a16="http://schemas.microsoft.com/office/drawing/2014/main" xmlns="" id="{83CA2C44-A4DF-4F8C-B0B2-3E68B9A8C096}"/>
              </a:ext>
            </a:extLst>
          </p:cNvPr>
          <p:cNvSpPr>
            <a:spLocks noGrp="1"/>
          </p:cNvSpPr>
          <p:nvPr>
            <p:ph type="subTitle" idx="1"/>
          </p:nvPr>
        </p:nvSpPr>
        <p:spPr/>
        <p:txBody>
          <a:bodyPr/>
          <a:lstStyle/>
          <a:p>
            <a:r>
              <a:rPr lang="en-US" dirty="0"/>
              <a:t>Submission and Headship</a:t>
            </a:r>
          </a:p>
        </p:txBody>
      </p:sp>
    </p:spTree>
    <p:extLst>
      <p:ext uri="{BB962C8B-B14F-4D97-AF65-F5344CB8AC3E}">
        <p14:creationId xmlns:p14="http://schemas.microsoft.com/office/powerpoint/2010/main" val="19077239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DA309D-81C4-4777-9E0A-4556D52F8D56}"/>
              </a:ext>
            </a:extLst>
          </p:cNvPr>
          <p:cNvSpPr>
            <a:spLocks noGrp="1"/>
          </p:cNvSpPr>
          <p:nvPr>
            <p:ph type="title"/>
          </p:nvPr>
        </p:nvSpPr>
        <p:spPr/>
        <p:txBody>
          <a:bodyPr/>
          <a:lstStyle/>
          <a:p>
            <a:r>
              <a:rPr lang="en-US" dirty="0"/>
              <a:t>Man did not come from woman, but woman from man.</a:t>
            </a:r>
          </a:p>
        </p:txBody>
      </p:sp>
      <p:sp>
        <p:nvSpPr>
          <p:cNvPr id="3" name="Text Placeholder 2">
            <a:extLst>
              <a:ext uri="{FF2B5EF4-FFF2-40B4-BE49-F238E27FC236}">
                <a16:creationId xmlns:a16="http://schemas.microsoft.com/office/drawing/2014/main" xmlns="" id="{841579C6-B554-459B-B372-8ABCF86E0057}"/>
              </a:ext>
            </a:extLst>
          </p:cNvPr>
          <p:cNvSpPr>
            <a:spLocks noGrp="1"/>
          </p:cNvSpPr>
          <p:nvPr>
            <p:ph type="body" sz="half" idx="13"/>
          </p:nvPr>
        </p:nvSpPr>
        <p:spPr/>
        <p:txBody>
          <a:bodyPr>
            <a:noAutofit/>
          </a:bodyPr>
          <a:lstStyle/>
          <a:p>
            <a:r>
              <a:rPr lang="en-US" sz="2000" dirty="0"/>
              <a:t>1 Corinthians 11:8</a:t>
            </a:r>
          </a:p>
        </p:txBody>
      </p:sp>
    </p:spTree>
    <p:extLst>
      <p:ext uri="{BB962C8B-B14F-4D97-AF65-F5344CB8AC3E}">
        <p14:creationId xmlns:p14="http://schemas.microsoft.com/office/powerpoint/2010/main" val="11858804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F34A98C-411A-4E09-AE1C-4623A1A0FCBE}"/>
              </a:ext>
            </a:extLst>
          </p:cNvPr>
          <p:cNvSpPr>
            <a:spLocks noGrp="1"/>
          </p:cNvSpPr>
          <p:nvPr>
            <p:ph type="title"/>
          </p:nvPr>
        </p:nvSpPr>
        <p:spPr>
          <a:xfrm>
            <a:off x="627321" y="973668"/>
            <a:ext cx="9898911" cy="706964"/>
          </a:xfrm>
        </p:spPr>
        <p:txBody>
          <a:bodyPr/>
          <a:lstStyle/>
          <a:p>
            <a:r>
              <a:rPr lang="en-US" dirty="0"/>
              <a:t>The Source Is Responsible For The Product</a:t>
            </a:r>
          </a:p>
        </p:txBody>
      </p:sp>
      <p:sp>
        <p:nvSpPr>
          <p:cNvPr id="3" name="Content Placeholder 2">
            <a:extLst>
              <a:ext uri="{FF2B5EF4-FFF2-40B4-BE49-F238E27FC236}">
                <a16:creationId xmlns:a16="http://schemas.microsoft.com/office/drawing/2014/main" xmlns="" id="{EA6814AA-980F-4CA2-9352-C8B1E1726DF9}"/>
              </a:ext>
            </a:extLst>
          </p:cNvPr>
          <p:cNvSpPr>
            <a:spLocks noGrp="1"/>
          </p:cNvSpPr>
          <p:nvPr>
            <p:ph idx="1"/>
          </p:nvPr>
        </p:nvSpPr>
        <p:spPr>
          <a:xfrm>
            <a:off x="1154954" y="2603499"/>
            <a:ext cx="9615827" cy="4052481"/>
          </a:xfrm>
        </p:spPr>
        <p:txBody>
          <a:bodyPr>
            <a:normAutofit/>
          </a:bodyPr>
          <a:lstStyle/>
          <a:p>
            <a:r>
              <a:rPr lang="en-US" dirty="0"/>
              <a:t>God has designed things so the female can receive earthly provision through the male</a:t>
            </a:r>
          </a:p>
          <a:p>
            <a:r>
              <a:rPr lang="en-US" dirty="0"/>
              <a:t>Ford responsible for it’s trucks.  </a:t>
            </a:r>
          </a:p>
          <a:p>
            <a:r>
              <a:rPr lang="en-US" dirty="0"/>
              <a:t>Man responsible for the woman because she came from him</a:t>
            </a:r>
          </a:p>
          <a:p>
            <a:r>
              <a:rPr lang="en-US" dirty="0"/>
              <a:t>Able to go to her source for whatever she needs</a:t>
            </a:r>
          </a:p>
          <a:p>
            <a:r>
              <a:rPr lang="en-US" dirty="0"/>
              <a:t>Jesus told us “I am the vine, you are the branches, which receive nourishment from the vine” John 15: 4-8</a:t>
            </a:r>
          </a:p>
          <a:p>
            <a:r>
              <a:rPr lang="en-US" dirty="0"/>
              <a:t>Christ submitted to John the Baptist and to God (angels, God’s protection tied to submission…chain of command…submission activates heaven)</a:t>
            </a:r>
          </a:p>
          <a:p>
            <a:r>
              <a:rPr lang="en-US" dirty="0"/>
              <a:t>Gave his life for us.  Servant leader</a:t>
            </a:r>
          </a:p>
          <a:p>
            <a:r>
              <a:rPr lang="en-US" dirty="0"/>
              <a:t>Man is to submit to Christ</a:t>
            </a:r>
          </a:p>
          <a:p>
            <a:endParaRPr lang="en-US" dirty="0"/>
          </a:p>
          <a:p>
            <a:endParaRPr lang="en-US" dirty="0"/>
          </a:p>
        </p:txBody>
      </p:sp>
    </p:spTree>
    <p:extLst>
      <p:ext uri="{BB962C8B-B14F-4D97-AF65-F5344CB8AC3E}">
        <p14:creationId xmlns:p14="http://schemas.microsoft.com/office/powerpoint/2010/main" val="2972642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C4A0A2-302F-4B06-AC80-56F3A451A796}"/>
              </a:ext>
            </a:extLst>
          </p:cNvPr>
          <p:cNvSpPr>
            <a:spLocks noGrp="1"/>
          </p:cNvSpPr>
          <p:nvPr>
            <p:ph type="title"/>
          </p:nvPr>
        </p:nvSpPr>
        <p:spPr/>
        <p:txBody>
          <a:bodyPr/>
          <a:lstStyle/>
          <a:p>
            <a:r>
              <a:rPr lang="en-US" dirty="0"/>
              <a:t>4 Types of Love</a:t>
            </a:r>
          </a:p>
        </p:txBody>
      </p:sp>
      <p:sp>
        <p:nvSpPr>
          <p:cNvPr id="3" name="Content Placeholder 2">
            <a:extLst>
              <a:ext uri="{FF2B5EF4-FFF2-40B4-BE49-F238E27FC236}">
                <a16:creationId xmlns:a16="http://schemas.microsoft.com/office/drawing/2014/main" xmlns="" id="{1C484ED9-5B82-40C4-A67E-EF7258D43CF6}"/>
              </a:ext>
            </a:extLst>
          </p:cNvPr>
          <p:cNvSpPr>
            <a:spLocks noGrp="1"/>
          </p:cNvSpPr>
          <p:nvPr>
            <p:ph idx="1"/>
          </p:nvPr>
        </p:nvSpPr>
        <p:spPr/>
        <p:txBody>
          <a:bodyPr/>
          <a:lstStyle/>
          <a:p>
            <a:r>
              <a:rPr lang="en-US" dirty="0" err="1"/>
              <a:t>Philio</a:t>
            </a:r>
            <a:r>
              <a:rPr lang="en-US" dirty="0"/>
              <a:t> – Brotherly</a:t>
            </a:r>
          </a:p>
          <a:p>
            <a:r>
              <a:rPr lang="en-US" dirty="0"/>
              <a:t>Eros – Fleshly. Sex doesn’t equal love</a:t>
            </a:r>
          </a:p>
          <a:p>
            <a:r>
              <a:rPr lang="en-US" dirty="0" err="1"/>
              <a:t>Sterego</a:t>
            </a:r>
            <a:r>
              <a:rPr lang="en-US" dirty="0"/>
              <a:t> – Friendship</a:t>
            </a:r>
          </a:p>
          <a:p>
            <a:r>
              <a:rPr lang="en-US" dirty="0"/>
              <a:t>Agape – Diving “Even while we were yet sinners, he died for us.</a:t>
            </a:r>
          </a:p>
          <a:p>
            <a:r>
              <a:rPr lang="en-US" dirty="0"/>
              <a:t>In the believer not in the world</a:t>
            </a:r>
          </a:p>
          <a:p>
            <a:r>
              <a:rPr lang="en-US" dirty="0"/>
              <a:t>Only Agape makes permeant relationships possible</a:t>
            </a:r>
          </a:p>
        </p:txBody>
      </p:sp>
    </p:spTree>
    <p:extLst>
      <p:ext uri="{BB962C8B-B14F-4D97-AF65-F5344CB8AC3E}">
        <p14:creationId xmlns:p14="http://schemas.microsoft.com/office/powerpoint/2010/main" val="10733708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0</TotalTime>
  <Words>563</Words>
  <Application>Microsoft Macintosh PowerPoint</Application>
  <PresentationFormat>Widescreen</PresentationFormat>
  <Paragraphs>85</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Century Gothic</vt:lpstr>
      <vt:lpstr>Wingdings 3</vt:lpstr>
      <vt:lpstr>Ion Boardroom</vt:lpstr>
      <vt:lpstr>Christ restored women to partnership.</vt:lpstr>
      <vt:lpstr>Husbands, in the same way be considerate as you live with your wives and treat them with respect as the weaker (delicate) partner and as heirs with you of the gracious gift of life, so that nothing will hider your prayers.</vt:lpstr>
      <vt:lpstr>Male / Female Needs</vt:lpstr>
      <vt:lpstr>Each one of you also must love his wife as he loves himself, and the wife must respect her husband.</vt:lpstr>
      <vt:lpstr>Male / Female Differences</vt:lpstr>
      <vt:lpstr>Women’s Provision</vt:lpstr>
      <vt:lpstr>Man did not come from woman, but woman from man.</vt:lpstr>
      <vt:lpstr>The Source Is Responsible For The Product</vt:lpstr>
      <vt:lpstr>4 Types of Love</vt:lpstr>
      <vt:lpstr>PowerPoint Presentation</vt:lpstr>
      <vt:lpstr>Love is a Law.  Law’s have no feelings.</vt:lpstr>
      <vt:lpstr>A new commandment I give to you.  Love one another.</vt:lpstr>
      <vt:lpstr>Let no debt remain outstanding, except the continuing debt to love one another, for he who loves his fellow man has fulfilled the law.</vt:lpstr>
      <vt:lpstr>Women as Leaders</vt:lpstr>
      <vt:lpstr>Single Women</vt:lpstr>
    </vt:vector>
  </TitlesOfParts>
  <Company/>
  <LinksUpToDate>false</LinksUpToDate>
  <SharedDoc>false</SharedDoc>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Christ restored women to partnership.</dc:title>
  <dc:creator>Wally DELAFUENTE</dc:creator>
  <cp:lastModifiedBy>Wally DELAFUENTE</cp:lastModifiedBy>
  <cp:revision>1</cp:revision>
  <dcterms:created xsi:type="dcterms:W3CDTF">2019-09-10T14:47:48Z</dcterms:created>
  <dcterms:modified xsi:type="dcterms:W3CDTF">2019-09-10T14:48:32Z</dcterms:modified>
</cp:coreProperties>
</file>