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94" r:id="rId7"/>
    <p:sldId id="298" r:id="rId8"/>
    <p:sldId id="299" r:id="rId9"/>
    <p:sldId id="300" r:id="rId10"/>
    <p:sldId id="301" r:id="rId11"/>
    <p:sldId id="302" r:id="rId12"/>
    <p:sldId id="261" r:id="rId13"/>
    <p:sldId id="279"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40" d="100"/>
          <a:sy n="40" d="100"/>
        </p:scale>
        <p:origin x="72" y="7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995F2F-348D-4050-9A66-3E30C8A7742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CB5BD9C-9105-419E-9528-18AA5D99726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6C94118-4711-4F8D-A17D-55BF50D8ACC4}"/>
              </a:ext>
            </a:extLst>
          </p:cNvPr>
          <p:cNvSpPr>
            <a:spLocks noGrp="1"/>
          </p:cNvSpPr>
          <p:nvPr>
            <p:ph type="dt" sz="half" idx="10"/>
          </p:nvPr>
        </p:nvSpPr>
        <p:spPr/>
        <p:txBody>
          <a:bodyPr/>
          <a:lstStyle/>
          <a:p>
            <a:fld id="{EF4BE54D-4121-41E3-B2CD-C177B1FD0A17}" type="datetimeFigureOut">
              <a:rPr lang="en-US" smtClean="0"/>
              <a:t>11/3/2017</a:t>
            </a:fld>
            <a:endParaRPr lang="en-US"/>
          </a:p>
        </p:txBody>
      </p:sp>
      <p:sp>
        <p:nvSpPr>
          <p:cNvPr id="5" name="Footer Placeholder 4">
            <a:extLst>
              <a:ext uri="{FF2B5EF4-FFF2-40B4-BE49-F238E27FC236}">
                <a16:creationId xmlns:a16="http://schemas.microsoft.com/office/drawing/2014/main" id="{167BA71C-429F-42D4-B423-5237A52F1B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9B1FF0A-039D-44C6-9AA4-286C6661744B}"/>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3127182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11D3CB-5946-4732-BFE8-A53078613CF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CE61C75-EA60-480D-807B-8AA5CBADD6EC}"/>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C2AABAE-A101-418F-8C21-D1724B355A1D}"/>
              </a:ext>
            </a:extLst>
          </p:cNvPr>
          <p:cNvSpPr>
            <a:spLocks noGrp="1"/>
          </p:cNvSpPr>
          <p:nvPr>
            <p:ph type="dt" sz="half" idx="10"/>
          </p:nvPr>
        </p:nvSpPr>
        <p:spPr/>
        <p:txBody>
          <a:bodyPr/>
          <a:lstStyle/>
          <a:p>
            <a:fld id="{EF4BE54D-4121-41E3-B2CD-C177B1FD0A17}" type="datetimeFigureOut">
              <a:rPr lang="en-US" smtClean="0"/>
              <a:t>11/3/2017</a:t>
            </a:fld>
            <a:endParaRPr lang="en-US"/>
          </a:p>
        </p:txBody>
      </p:sp>
      <p:sp>
        <p:nvSpPr>
          <p:cNvPr id="5" name="Footer Placeholder 4">
            <a:extLst>
              <a:ext uri="{FF2B5EF4-FFF2-40B4-BE49-F238E27FC236}">
                <a16:creationId xmlns:a16="http://schemas.microsoft.com/office/drawing/2014/main" id="{1D807585-6D34-4019-A4C4-A6D13165C1B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32FCCED-2548-4E1D-B28D-9774FAB19AFA}"/>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8537868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FF34707-C820-4F92-A1C5-75A3C684FF3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C39B9A0-79B7-457D-8599-78AFDF4EF042}"/>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822CC78-C4BB-4364-BB83-428580A27D32}"/>
              </a:ext>
            </a:extLst>
          </p:cNvPr>
          <p:cNvSpPr>
            <a:spLocks noGrp="1"/>
          </p:cNvSpPr>
          <p:nvPr>
            <p:ph type="dt" sz="half" idx="10"/>
          </p:nvPr>
        </p:nvSpPr>
        <p:spPr/>
        <p:txBody>
          <a:bodyPr/>
          <a:lstStyle/>
          <a:p>
            <a:fld id="{EF4BE54D-4121-41E3-B2CD-C177B1FD0A17}" type="datetimeFigureOut">
              <a:rPr lang="en-US" smtClean="0"/>
              <a:t>11/3/2017</a:t>
            </a:fld>
            <a:endParaRPr lang="en-US"/>
          </a:p>
        </p:txBody>
      </p:sp>
      <p:sp>
        <p:nvSpPr>
          <p:cNvPr id="5" name="Footer Placeholder 4">
            <a:extLst>
              <a:ext uri="{FF2B5EF4-FFF2-40B4-BE49-F238E27FC236}">
                <a16:creationId xmlns:a16="http://schemas.microsoft.com/office/drawing/2014/main" id="{DB33B526-43F5-4DE4-A5FA-97A0FD288F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0128C40-897F-44CA-BB0E-5BCA18701B7D}"/>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19507002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1C9701-8172-4D88-B8D8-5EC06756F54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CE55070-F3AF-4806-B818-3FA707E645E8}"/>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9981BDC-501F-4AE6-9751-5586F88CB9DA}"/>
              </a:ext>
            </a:extLst>
          </p:cNvPr>
          <p:cNvSpPr>
            <a:spLocks noGrp="1"/>
          </p:cNvSpPr>
          <p:nvPr>
            <p:ph type="dt" sz="half" idx="10"/>
          </p:nvPr>
        </p:nvSpPr>
        <p:spPr/>
        <p:txBody>
          <a:bodyPr/>
          <a:lstStyle/>
          <a:p>
            <a:fld id="{EF4BE54D-4121-41E3-B2CD-C177B1FD0A17}" type="datetimeFigureOut">
              <a:rPr lang="en-US" smtClean="0"/>
              <a:t>11/3/2017</a:t>
            </a:fld>
            <a:endParaRPr lang="en-US"/>
          </a:p>
        </p:txBody>
      </p:sp>
      <p:sp>
        <p:nvSpPr>
          <p:cNvPr id="5" name="Footer Placeholder 4">
            <a:extLst>
              <a:ext uri="{FF2B5EF4-FFF2-40B4-BE49-F238E27FC236}">
                <a16:creationId xmlns:a16="http://schemas.microsoft.com/office/drawing/2014/main" id="{4E0A0730-BC8A-42E2-8737-2739A0FEE93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060C644-C831-43D1-8D5D-EF8782B267D9}"/>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15420263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9CED1F-2B6F-4C76-BDE0-36B28941100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5B21D55-FF2D-4601-A767-7014772DF76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49EF28D8-CB43-469E-84C7-B7ADB14E9631}"/>
              </a:ext>
            </a:extLst>
          </p:cNvPr>
          <p:cNvSpPr>
            <a:spLocks noGrp="1"/>
          </p:cNvSpPr>
          <p:nvPr>
            <p:ph type="dt" sz="half" idx="10"/>
          </p:nvPr>
        </p:nvSpPr>
        <p:spPr/>
        <p:txBody>
          <a:bodyPr/>
          <a:lstStyle/>
          <a:p>
            <a:fld id="{EF4BE54D-4121-41E3-B2CD-C177B1FD0A17}" type="datetimeFigureOut">
              <a:rPr lang="en-US" smtClean="0"/>
              <a:t>11/3/2017</a:t>
            </a:fld>
            <a:endParaRPr lang="en-US"/>
          </a:p>
        </p:txBody>
      </p:sp>
      <p:sp>
        <p:nvSpPr>
          <p:cNvPr id="5" name="Footer Placeholder 4">
            <a:extLst>
              <a:ext uri="{FF2B5EF4-FFF2-40B4-BE49-F238E27FC236}">
                <a16:creationId xmlns:a16="http://schemas.microsoft.com/office/drawing/2014/main" id="{DAA4EAB3-2326-46DD-B508-C60A7F9CBA4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0117059-02B7-43CD-A95D-259E4120D3E5}"/>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32515799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418685-7467-4FD4-B1EA-C917E4E4D0D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7349078-8D7C-4E7D-9F0F-7B1490EF423E}"/>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8F37626-1D55-4290-843A-5751FF038F36}"/>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3F1FA96-A916-4D2A-882C-89497DD0C1F8}"/>
              </a:ext>
            </a:extLst>
          </p:cNvPr>
          <p:cNvSpPr>
            <a:spLocks noGrp="1"/>
          </p:cNvSpPr>
          <p:nvPr>
            <p:ph type="dt" sz="half" idx="10"/>
          </p:nvPr>
        </p:nvSpPr>
        <p:spPr/>
        <p:txBody>
          <a:bodyPr/>
          <a:lstStyle/>
          <a:p>
            <a:fld id="{EF4BE54D-4121-41E3-B2CD-C177B1FD0A17}" type="datetimeFigureOut">
              <a:rPr lang="en-US" smtClean="0"/>
              <a:t>11/3/2017</a:t>
            </a:fld>
            <a:endParaRPr lang="en-US"/>
          </a:p>
        </p:txBody>
      </p:sp>
      <p:sp>
        <p:nvSpPr>
          <p:cNvPr id="6" name="Footer Placeholder 5">
            <a:extLst>
              <a:ext uri="{FF2B5EF4-FFF2-40B4-BE49-F238E27FC236}">
                <a16:creationId xmlns:a16="http://schemas.microsoft.com/office/drawing/2014/main" id="{7E9FB979-CADE-49AE-8CA4-1F5628797BC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2622370-311D-45A7-B4E5-BC01DDE9101E}"/>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7653220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7CB7F7-EC70-4085-B0BD-00A361D635F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DEFC5AE-70D1-4A3F-A722-8BB0E68A5C3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1CAC5A5E-7121-412F-B141-5C8D2E9BACA5}"/>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8AB8DF1-31FE-45F4-894A-0F8F6C4D606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3B3A2827-B0B3-493C-B4EC-D5F42C42993C}"/>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98ECA34-E372-4566-8A7D-7C7CEB40DD93}"/>
              </a:ext>
            </a:extLst>
          </p:cNvPr>
          <p:cNvSpPr>
            <a:spLocks noGrp="1"/>
          </p:cNvSpPr>
          <p:nvPr>
            <p:ph type="dt" sz="half" idx="10"/>
          </p:nvPr>
        </p:nvSpPr>
        <p:spPr/>
        <p:txBody>
          <a:bodyPr/>
          <a:lstStyle/>
          <a:p>
            <a:fld id="{EF4BE54D-4121-41E3-B2CD-C177B1FD0A17}" type="datetimeFigureOut">
              <a:rPr lang="en-US" smtClean="0"/>
              <a:t>11/3/2017</a:t>
            </a:fld>
            <a:endParaRPr lang="en-US"/>
          </a:p>
        </p:txBody>
      </p:sp>
      <p:sp>
        <p:nvSpPr>
          <p:cNvPr id="8" name="Footer Placeholder 7">
            <a:extLst>
              <a:ext uri="{FF2B5EF4-FFF2-40B4-BE49-F238E27FC236}">
                <a16:creationId xmlns:a16="http://schemas.microsoft.com/office/drawing/2014/main" id="{243537D0-60CE-46BC-BBA0-30563C15736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B11064C-0406-44CA-812F-D33F056CFC78}"/>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118334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037DA5-6A17-44BC-98FB-CC5823E04DA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8BCBC7D-CCE5-4994-9DCA-8294C54AC03B}"/>
              </a:ext>
            </a:extLst>
          </p:cNvPr>
          <p:cNvSpPr>
            <a:spLocks noGrp="1"/>
          </p:cNvSpPr>
          <p:nvPr>
            <p:ph type="dt" sz="half" idx="10"/>
          </p:nvPr>
        </p:nvSpPr>
        <p:spPr/>
        <p:txBody>
          <a:bodyPr/>
          <a:lstStyle/>
          <a:p>
            <a:fld id="{EF4BE54D-4121-41E3-B2CD-C177B1FD0A17}" type="datetimeFigureOut">
              <a:rPr lang="en-US" smtClean="0"/>
              <a:t>11/3/2017</a:t>
            </a:fld>
            <a:endParaRPr lang="en-US"/>
          </a:p>
        </p:txBody>
      </p:sp>
      <p:sp>
        <p:nvSpPr>
          <p:cNvPr id="4" name="Footer Placeholder 3">
            <a:extLst>
              <a:ext uri="{FF2B5EF4-FFF2-40B4-BE49-F238E27FC236}">
                <a16:creationId xmlns:a16="http://schemas.microsoft.com/office/drawing/2014/main" id="{ABA12AAD-0523-4423-876D-113DF691296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5A9EC83-D917-4F27-A779-0EBE80EC35DE}"/>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24494202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8BFE647-EA34-4D11-881C-E2E70E162F8D}"/>
              </a:ext>
            </a:extLst>
          </p:cNvPr>
          <p:cNvSpPr>
            <a:spLocks noGrp="1"/>
          </p:cNvSpPr>
          <p:nvPr>
            <p:ph type="dt" sz="half" idx="10"/>
          </p:nvPr>
        </p:nvSpPr>
        <p:spPr/>
        <p:txBody>
          <a:bodyPr/>
          <a:lstStyle/>
          <a:p>
            <a:fld id="{EF4BE54D-4121-41E3-B2CD-C177B1FD0A17}" type="datetimeFigureOut">
              <a:rPr lang="en-US" smtClean="0"/>
              <a:t>11/3/2017</a:t>
            </a:fld>
            <a:endParaRPr lang="en-US"/>
          </a:p>
        </p:txBody>
      </p:sp>
      <p:sp>
        <p:nvSpPr>
          <p:cNvPr id="3" name="Footer Placeholder 2">
            <a:extLst>
              <a:ext uri="{FF2B5EF4-FFF2-40B4-BE49-F238E27FC236}">
                <a16:creationId xmlns:a16="http://schemas.microsoft.com/office/drawing/2014/main" id="{F2EA62E7-C5A8-4469-8C7A-59604B5DCCB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E747C71-BFC2-45DD-A269-67E059008BC6}"/>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3750282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7F628A-508B-4E41-B8F0-8ACB3A305AA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85A11F3-EA18-4B5F-BA7B-24A21060A11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A74A687-0608-44CF-9483-DA8B31B848C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7627335-E2D0-40C9-AD9B-3CF174371C61}"/>
              </a:ext>
            </a:extLst>
          </p:cNvPr>
          <p:cNvSpPr>
            <a:spLocks noGrp="1"/>
          </p:cNvSpPr>
          <p:nvPr>
            <p:ph type="dt" sz="half" idx="10"/>
          </p:nvPr>
        </p:nvSpPr>
        <p:spPr/>
        <p:txBody>
          <a:bodyPr/>
          <a:lstStyle/>
          <a:p>
            <a:fld id="{EF4BE54D-4121-41E3-B2CD-C177B1FD0A17}" type="datetimeFigureOut">
              <a:rPr lang="en-US" smtClean="0"/>
              <a:t>11/3/2017</a:t>
            </a:fld>
            <a:endParaRPr lang="en-US"/>
          </a:p>
        </p:txBody>
      </p:sp>
      <p:sp>
        <p:nvSpPr>
          <p:cNvPr id="6" name="Footer Placeholder 5">
            <a:extLst>
              <a:ext uri="{FF2B5EF4-FFF2-40B4-BE49-F238E27FC236}">
                <a16:creationId xmlns:a16="http://schemas.microsoft.com/office/drawing/2014/main" id="{DEE13596-E9FC-4146-857B-63BB55DC5A4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503FCD6-1E5E-4104-83C1-B189E3E5F9A6}"/>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15645054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6AD764-A025-4B9F-AC83-D9B03B07F33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CDB71CF-152B-4849-AA7F-282B6C6B39F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4A2F368-6FD8-4440-AFD3-8989998E582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A9E6ABAC-AFAF-43E1-8414-3CC32826DECD}"/>
              </a:ext>
            </a:extLst>
          </p:cNvPr>
          <p:cNvSpPr>
            <a:spLocks noGrp="1"/>
          </p:cNvSpPr>
          <p:nvPr>
            <p:ph type="dt" sz="half" idx="10"/>
          </p:nvPr>
        </p:nvSpPr>
        <p:spPr/>
        <p:txBody>
          <a:bodyPr/>
          <a:lstStyle/>
          <a:p>
            <a:fld id="{EF4BE54D-4121-41E3-B2CD-C177B1FD0A17}" type="datetimeFigureOut">
              <a:rPr lang="en-US" smtClean="0"/>
              <a:t>11/3/2017</a:t>
            </a:fld>
            <a:endParaRPr lang="en-US"/>
          </a:p>
        </p:txBody>
      </p:sp>
      <p:sp>
        <p:nvSpPr>
          <p:cNvPr id="6" name="Footer Placeholder 5">
            <a:extLst>
              <a:ext uri="{FF2B5EF4-FFF2-40B4-BE49-F238E27FC236}">
                <a16:creationId xmlns:a16="http://schemas.microsoft.com/office/drawing/2014/main" id="{E91621C1-636D-497C-A6EE-87268E66199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E9DC6CF-EDA6-475A-8FCD-A6CC6E24C38B}"/>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9117070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1EC0900-28D9-4EFE-85CB-493E6D4DDBE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DD716B4-0BAF-4BDE-BC5F-7552C760B3D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874500B-D606-4F55-9E79-B6D760CB9D1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F4BE54D-4121-41E3-B2CD-C177B1FD0A17}" type="datetimeFigureOut">
              <a:rPr lang="en-US" smtClean="0"/>
              <a:t>11/3/2017</a:t>
            </a:fld>
            <a:endParaRPr lang="en-US"/>
          </a:p>
        </p:txBody>
      </p:sp>
      <p:sp>
        <p:nvSpPr>
          <p:cNvPr id="5" name="Footer Placeholder 4">
            <a:extLst>
              <a:ext uri="{FF2B5EF4-FFF2-40B4-BE49-F238E27FC236}">
                <a16:creationId xmlns:a16="http://schemas.microsoft.com/office/drawing/2014/main" id="{66285805-5759-487D-B15C-41F6D55DF2A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2909965-5351-4610-B39B-5FD7127C289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BAEAF53-C915-4E95-A2CC-F4DF957A750A}" type="slidenum">
              <a:rPr lang="en-US" smtClean="0"/>
              <a:t>‹#›</a:t>
            </a:fld>
            <a:endParaRPr lang="en-US"/>
          </a:p>
        </p:txBody>
      </p:sp>
    </p:spTree>
    <p:extLst>
      <p:ext uri="{BB962C8B-B14F-4D97-AF65-F5344CB8AC3E}">
        <p14:creationId xmlns:p14="http://schemas.microsoft.com/office/powerpoint/2010/main" val="30789992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CC46B1-6611-4CF1-A430-5897DCE21B7E}"/>
              </a:ext>
            </a:extLst>
          </p:cNvPr>
          <p:cNvSpPr>
            <a:spLocks noGrp="1"/>
          </p:cNvSpPr>
          <p:nvPr>
            <p:ph type="ctrTitle"/>
          </p:nvPr>
        </p:nvSpPr>
        <p:spPr>
          <a:xfrm>
            <a:off x="0" y="1"/>
            <a:ext cx="12192000" cy="1251284"/>
          </a:xfrm>
        </p:spPr>
        <p:txBody>
          <a:bodyPr>
            <a:noAutofit/>
          </a:bodyPr>
          <a:lstStyle/>
          <a:p>
            <a:r>
              <a:rPr lang="es-AR" sz="4400" b="1" dirty="0">
                <a:latin typeface="Times New Roman" panose="02020603050405020304" pitchFamily="18" charset="0"/>
                <a:cs typeface="Times New Roman" panose="02020603050405020304" pitchFamily="18" charset="0"/>
              </a:rPr>
              <a:t>Unidad 8: Ayudando al hombre a Prosperar en el matrimonio (Presentación 22)</a:t>
            </a:r>
          </a:p>
        </p:txBody>
      </p:sp>
      <p:pic>
        <p:nvPicPr>
          <p:cNvPr id="1028" name="Picture 4" descr="Image result for esposo que ama sacrificialmente">
            <a:extLst>
              <a:ext uri="{FF2B5EF4-FFF2-40B4-BE49-F238E27FC236}">
                <a16:creationId xmlns:a16="http://schemas.microsoft.com/office/drawing/2014/main" id="{1BD5E965-E28C-4D08-82BA-BB9178173C8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15000" y="1251285"/>
            <a:ext cx="6477000" cy="5801225"/>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descr="Related image">
            <a:extLst>
              <a:ext uri="{FF2B5EF4-FFF2-40B4-BE49-F238E27FC236}">
                <a16:creationId xmlns:a16="http://schemas.microsoft.com/office/drawing/2014/main" id="{BCF20D6B-0F73-4A4A-9D84-E73375E546A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251285"/>
            <a:ext cx="5709730" cy="58012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280294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1325563"/>
          </a:xfrm>
        </p:spPr>
        <p:txBody>
          <a:bodyPr>
            <a:normAutofit/>
          </a:bodyPr>
          <a:lstStyle/>
          <a:p>
            <a:pPr algn="ctr"/>
            <a:r>
              <a:rPr lang="es-AR" sz="4000" b="1" u="sng" dirty="0">
                <a:latin typeface="Times New Roman" panose="02020603050405020304" pitchFamily="18" charset="0"/>
                <a:cs typeface="Times New Roman" panose="02020603050405020304" pitchFamily="18" charset="0"/>
              </a:rPr>
              <a:t>¿Que necesitan las esposas de sus esposos?</a:t>
            </a:r>
            <a:endParaRPr lang="es-AR" sz="4000" u="sng"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fontScale="92500" lnSpcReduction="20000"/>
          </a:bodyPr>
          <a:lstStyle/>
          <a:p>
            <a:r>
              <a:rPr lang="es-ES" sz="6500" b="1" baseline="30000" dirty="0">
                <a:latin typeface="Times New Roman" panose="02020603050405020304" pitchFamily="18" charset="0"/>
                <a:cs typeface="Times New Roman" panose="02020603050405020304" pitchFamily="18" charset="0"/>
              </a:rPr>
              <a:t>5) Cuidado y Seguridad</a:t>
            </a:r>
          </a:p>
          <a:p>
            <a:r>
              <a:rPr lang="es-ES" sz="5400" b="1" dirty="0">
                <a:latin typeface="Times New Roman" panose="02020603050405020304" pitchFamily="18" charset="0"/>
                <a:cs typeface="Times New Roman" panose="02020603050405020304" pitchFamily="18" charset="0"/>
              </a:rPr>
              <a:t>“</a:t>
            </a:r>
            <a:r>
              <a:rPr lang="es-ES" sz="3900" b="1" dirty="0">
                <a:latin typeface="Times New Roman" panose="02020603050405020304" pitchFamily="18" charset="0"/>
                <a:cs typeface="Times New Roman" panose="02020603050405020304" pitchFamily="18" charset="0"/>
              </a:rPr>
              <a:t>Así mismo el esposo debe amar a su esposa como a su propio cuerpo. El que ama a su esposa se ama a sí mismo, </a:t>
            </a:r>
            <a:r>
              <a:rPr lang="es-ES" sz="3900" b="1" baseline="30000" dirty="0">
                <a:latin typeface="Times New Roman" panose="02020603050405020304" pitchFamily="18" charset="0"/>
                <a:cs typeface="Times New Roman" panose="02020603050405020304" pitchFamily="18" charset="0"/>
              </a:rPr>
              <a:t> </a:t>
            </a:r>
            <a:r>
              <a:rPr lang="es-ES" sz="3900" b="1" dirty="0">
                <a:latin typeface="Times New Roman" panose="02020603050405020304" pitchFamily="18" charset="0"/>
                <a:cs typeface="Times New Roman" panose="02020603050405020304" pitchFamily="18" charset="0"/>
              </a:rPr>
              <a:t>pues nadie ha odiado jamás a su propio cuerpo; al contrario, lo alimenta y lo cuida</a:t>
            </a:r>
            <a:r>
              <a:rPr lang="es-ES" sz="4400" b="1" dirty="0">
                <a:latin typeface="Times New Roman" panose="02020603050405020304" pitchFamily="18" charset="0"/>
                <a:cs typeface="Times New Roman" panose="02020603050405020304" pitchFamily="18" charset="0"/>
              </a:rPr>
              <a:t>.” </a:t>
            </a:r>
            <a:r>
              <a:rPr lang="es-ES" sz="3900" b="1" dirty="0">
                <a:latin typeface="Times New Roman" panose="02020603050405020304" pitchFamily="18" charset="0"/>
                <a:cs typeface="Times New Roman" panose="02020603050405020304" pitchFamily="18" charset="0"/>
              </a:rPr>
              <a:t>Ef. 5:28-29</a:t>
            </a:r>
            <a:endParaRPr lang="es-ES" sz="4400" b="1" dirty="0">
              <a:latin typeface="Times New Roman" panose="02020603050405020304" pitchFamily="18" charset="0"/>
              <a:cs typeface="Times New Roman" panose="02020603050405020304" pitchFamily="18" charset="0"/>
            </a:endParaRPr>
          </a:p>
          <a:p>
            <a:r>
              <a:rPr lang="es-ES" sz="4400" b="1" dirty="0">
                <a:latin typeface="Times New Roman" panose="02020603050405020304" pitchFamily="18" charset="0"/>
                <a:cs typeface="Times New Roman" panose="02020603050405020304" pitchFamily="18" charset="0"/>
              </a:rPr>
              <a:t>Me ha tocado escuchar a varios esposos decir: “Ya no me importa” hacen a un lado el cuidado y seguridad de sus esposas. Debemos como lideres animar a los hombres en nuestras congregaciones que como protección deben dar cuidado y seguridad y no solo para la esposa, también por toda la familia.</a:t>
            </a:r>
            <a:endParaRPr lang="es-ES" sz="5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894562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1325563"/>
          </a:xfrm>
        </p:spPr>
        <p:txBody>
          <a:bodyPr>
            <a:normAutofit/>
          </a:bodyPr>
          <a:lstStyle/>
          <a:p>
            <a:pPr algn="ctr"/>
            <a:r>
              <a:rPr lang="es-AR" sz="4000" b="1" u="sng" dirty="0">
                <a:latin typeface="Times New Roman" panose="02020603050405020304" pitchFamily="18" charset="0"/>
                <a:cs typeface="Times New Roman" panose="02020603050405020304" pitchFamily="18" charset="0"/>
              </a:rPr>
              <a:t>¿Que necesitan las esposas de sus esposos?</a:t>
            </a:r>
            <a:endParaRPr lang="es-AR" sz="4000" u="sng"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fontScale="85000" lnSpcReduction="10000"/>
          </a:bodyPr>
          <a:lstStyle/>
          <a:p>
            <a:r>
              <a:rPr lang="es-ES" sz="6500" b="1" baseline="30000" dirty="0">
                <a:latin typeface="Times New Roman" panose="02020603050405020304" pitchFamily="18" charset="0"/>
                <a:cs typeface="Times New Roman" panose="02020603050405020304" pitchFamily="18" charset="0"/>
              </a:rPr>
              <a:t>6) Relación con chispa que precede a la respuesta sexual- (El sexo empieza en la cocina, Dr. Kevin Leman)</a:t>
            </a:r>
          </a:p>
          <a:p>
            <a:r>
              <a:rPr lang="es-ES" sz="5400" b="1" dirty="0">
                <a:latin typeface="Times New Roman" panose="02020603050405020304" pitchFamily="18" charset="0"/>
                <a:cs typeface="Times New Roman" panose="02020603050405020304" pitchFamily="18" charset="0"/>
              </a:rPr>
              <a:t>“</a:t>
            </a:r>
            <a:r>
              <a:rPr lang="es-ES" sz="4800" b="1" dirty="0">
                <a:latin typeface="Times New Roman" panose="02020603050405020304" pitchFamily="18" charset="0"/>
                <a:cs typeface="Times New Roman" panose="02020603050405020304" pitchFamily="18" charset="0"/>
              </a:rPr>
              <a:t>Esposos, amen a sus esposas y no sean duros con ellas</a:t>
            </a:r>
            <a:r>
              <a:rPr lang="es-ES" sz="4400" b="1" dirty="0">
                <a:latin typeface="Times New Roman" panose="02020603050405020304" pitchFamily="18" charset="0"/>
                <a:cs typeface="Times New Roman" panose="02020603050405020304" pitchFamily="18" charset="0"/>
              </a:rPr>
              <a:t>.” </a:t>
            </a:r>
            <a:r>
              <a:rPr lang="es-ES" sz="3900" b="1" dirty="0">
                <a:latin typeface="Times New Roman" panose="02020603050405020304" pitchFamily="18" charset="0"/>
                <a:cs typeface="Times New Roman" panose="02020603050405020304" pitchFamily="18" charset="0"/>
              </a:rPr>
              <a:t>Colosenses 3:19</a:t>
            </a:r>
            <a:endParaRPr lang="es-ES" sz="4400" b="1" dirty="0">
              <a:latin typeface="Times New Roman" panose="02020603050405020304" pitchFamily="18" charset="0"/>
              <a:cs typeface="Times New Roman" panose="02020603050405020304" pitchFamily="18" charset="0"/>
            </a:endParaRPr>
          </a:p>
          <a:p>
            <a:r>
              <a:rPr lang="es-ES" sz="4400" b="1" dirty="0">
                <a:latin typeface="Times New Roman" panose="02020603050405020304" pitchFamily="18" charset="0"/>
                <a:cs typeface="Times New Roman" panose="02020603050405020304" pitchFamily="18" charset="0"/>
              </a:rPr>
              <a:t>En el griego significa ser mas gentiles, románticos, el hombre es mas visual y es el modo que fuimos diseñados, pero debemos hablar que debe haber en la relación chispa, que compren rosas, que la inviten a cenar, le adulen lo que les hizo de comer, etc. Di te amo o te extraño, y si lo pones como un recordatorio amistoso en tu celular para que se lo estés diciendo.</a:t>
            </a:r>
            <a:endParaRPr lang="es-ES" sz="5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18184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1"/>
            <a:ext cx="12192000" cy="1636295"/>
          </a:xfrm>
        </p:spPr>
        <p:txBody>
          <a:bodyPr>
            <a:normAutofit/>
          </a:bodyPr>
          <a:lstStyle/>
          <a:p>
            <a:pPr algn="ctr"/>
            <a:r>
              <a:rPr lang="es-AR" sz="4800" b="1" dirty="0">
                <a:latin typeface="Times New Roman" panose="02020603050405020304" pitchFamily="18" charset="0"/>
                <a:cs typeface="Times New Roman" panose="02020603050405020304" pitchFamily="18" charset="0"/>
              </a:rPr>
              <a:t>Pasos Prácticos para ayudar al hombre a progresar en su matrimonio</a:t>
            </a:r>
            <a:endParaRPr lang="es-AR" sz="48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fontScale="85000" lnSpcReduction="20000"/>
          </a:bodyPr>
          <a:lstStyle/>
          <a:p>
            <a:r>
              <a:rPr lang="es-AR" sz="4400" b="1" dirty="0">
                <a:latin typeface="Times New Roman" panose="02020603050405020304" pitchFamily="18" charset="0"/>
                <a:cs typeface="Times New Roman" panose="02020603050405020304" pitchFamily="18" charset="0"/>
              </a:rPr>
              <a:t>1) Ayude a los hombres a iniciar reuniones de varones- si los juntas es de ser mejores esposos y confiesan si tienes problemas aun con la pornografía.</a:t>
            </a:r>
          </a:p>
          <a:p>
            <a:r>
              <a:rPr lang="es-AR" sz="4400" b="1" dirty="0">
                <a:latin typeface="Times New Roman" panose="02020603050405020304" pitchFamily="18" charset="0"/>
                <a:cs typeface="Times New Roman" panose="02020603050405020304" pitchFamily="18" charset="0"/>
              </a:rPr>
              <a:t>2) Envuelva a los hombres en maneras de ayudarlos a progresar en sus matrimonios en su iglesia- en otra clase hablamos de hombres que se pueden envolverse en la iglesia ayuda</a:t>
            </a:r>
          </a:p>
          <a:p>
            <a:r>
              <a:rPr lang="es-AR" sz="4800" b="1" dirty="0">
                <a:latin typeface="Times New Roman" panose="02020603050405020304" pitchFamily="18" charset="0"/>
                <a:cs typeface="Times New Roman" panose="02020603050405020304" pitchFamily="18" charset="0"/>
              </a:rPr>
              <a:t>3) Haga un retiro de varones y repase este material- Póngales esta clase</a:t>
            </a:r>
          </a:p>
          <a:p>
            <a:r>
              <a:rPr lang="es-AR" sz="4800" b="1" dirty="0">
                <a:latin typeface="Times New Roman" panose="02020603050405020304" pitchFamily="18" charset="0"/>
                <a:cs typeface="Times New Roman" panose="02020603050405020304" pitchFamily="18" charset="0"/>
              </a:rPr>
              <a:t>4) Cree un programa de mentoría en cuanto a las relaciones matrimoniales en su iglesia- hombres con mas experiencia pueden asignárseles lo mas </a:t>
            </a:r>
            <a:r>
              <a:rPr lang="es-AR" sz="4800" b="1" dirty="0" err="1">
                <a:latin typeface="Times New Roman" panose="02020603050405020304" pitchFamily="18" charset="0"/>
                <a:cs typeface="Times New Roman" panose="02020603050405020304" pitchFamily="18" charset="0"/>
              </a:rPr>
              <a:t>jovenes</a:t>
            </a:r>
            <a:endParaRPr lang="es-AR" sz="4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667204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a:bodyPr>
          <a:lstStyle/>
          <a:p>
            <a:pPr algn="ctr"/>
            <a:r>
              <a:rPr lang="es-AR" b="1" u="sng" dirty="0">
                <a:latin typeface="Times New Roman" panose="02020603050405020304" pitchFamily="18" charset="0"/>
                <a:cs typeface="Times New Roman" panose="02020603050405020304" pitchFamily="18" charset="0"/>
              </a:rPr>
              <a:t>Nota final</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a:bodyPr>
          <a:lstStyle/>
          <a:p>
            <a:r>
              <a:rPr lang="es-ES" sz="3600" b="1" dirty="0">
                <a:latin typeface="Times New Roman" panose="02020603050405020304" pitchFamily="18" charset="0"/>
                <a:cs typeface="Times New Roman" panose="02020603050405020304" pitchFamily="18" charset="0"/>
              </a:rPr>
              <a:t>Encuentre maneras para que los hombres progresen en su matrimonio</a:t>
            </a:r>
          </a:p>
          <a:p>
            <a:r>
              <a:rPr lang="es-ES" sz="3600" b="1" dirty="0">
                <a:latin typeface="Times New Roman" panose="02020603050405020304" pitchFamily="18" charset="0"/>
                <a:cs typeface="Times New Roman" panose="02020603050405020304" pitchFamily="18" charset="0"/>
              </a:rPr>
              <a:t>Que se reúnan  con otros hombres y se inicie el programa de apoyo de como progresar en </a:t>
            </a:r>
            <a:r>
              <a:rPr lang="es-ES" sz="3600" b="1">
                <a:latin typeface="Times New Roman" panose="02020603050405020304" pitchFamily="18" charset="0"/>
                <a:cs typeface="Times New Roman" panose="02020603050405020304" pitchFamily="18" charset="0"/>
              </a:rPr>
              <a:t>su matrimonio</a:t>
            </a:r>
            <a:endParaRPr lang="es-ES" sz="3600" b="1" dirty="0">
              <a:latin typeface="Times New Roman" panose="02020603050405020304" pitchFamily="18" charset="0"/>
              <a:cs typeface="Times New Roman" panose="02020603050405020304" pitchFamily="18" charset="0"/>
            </a:endParaRPr>
          </a:p>
          <a:p>
            <a:r>
              <a:rPr lang="es-ES" sz="3600" b="1" dirty="0">
                <a:latin typeface="Times New Roman" panose="02020603050405020304" pitchFamily="18" charset="0"/>
                <a:cs typeface="Times New Roman" panose="02020603050405020304" pitchFamily="18" charset="0"/>
              </a:rPr>
              <a:t>Si un hombre progresa en su matrimonio, sus ministerios e iglesias empezaran a progresar en un modo inimaginable que Dios ya tiene diseñado.</a:t>
            </a:r>
          </a:p>
          <a:p>
            <a:endParaRPr lang="es-ES"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116969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1325563"/>
          </a:xfrm>
        </p:spPr>
        <p:txBody>
          <a:bodyPr/>
          <a:lstStyle/>
          <a:p>
            <a:pPr algn="ctr"/>
            <a:r>
              <a:rPr lang="es-AR" b="1" u="sng" dirty="0">
                <a:latin typeface="Times New Roman" panose="02020603050405020304" pitchFamily="18" charset="0"/>
                <a:cs typeface="Times New Roman" panose="02020603050405020304" pitchFamily="18" charset="0"/>
              </a:rPr>
              <a:t>Introducción</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a:bodyPr>
          <a:lstStyle/>
          <a:p>
            <a:r>
              <a:rPr lang="es-AR" sz="4000" b="1" dirty="0">
                <a:latin typeface="Times New Roman" panose="02020603050405020304" pitchFamily="18" charset="0"/>
                <a:cs typeface="Times New Roman" panose="02020603050405020304" pitchFamily="18" charset="0"/>
              </a:rPr>
              <a:t>Si ayudas a los varones de tu iglesia a prosperar en sus matrimonios, tu iglesia estará mas saludable de lo que esta</a:t>
            </a:r>
          </a:p>
          <a:p>
            <a:r>
              <a:rPr lang="es-AR" sz="4000" b="1" dirty="0">
                <a:latin typeface="Times New Roman" panose="02020603050405020304" pitchFamily="18" charset="0"/>
                <a:cs typeface="Times New Roman" panose="02020603050405020304" pitchFamily="18" charset="0"/>
              </a:rPr>
              <a:t>Una de las claves del cuidado pastoral es liderar a tus varones a tener matrimonios grandiosamente saludables</a:t>
            </a:r>
          </a:p>
          <a:p>
            <a:r>
              <a:rPr lang="es-AR" sz="4000" b="1" dirty="0">
                <a:latin typeface="Times New Roman" panose="02020603050405020304" pitchFamily="18" charset="0"/>
                <a:cs typeface="Times New Roman" panose="02020603050405020304" pitchFamily="18" charset="0"/>
              </a:rPr>
              <a:t>¿Cómo hacer esto? ¿Qué son los puntos clave que se le deben enseñar a los hombres para prosperar en sus matrimonios?</a:t>
            </a:r>
          </a:p>
        </p:txBody>
      </p:sp>
    </p:spTree>
    <p:extLst>
      <p:ext uri="{BB962C8B-B14F-4D97-AF65-F5344CB8AC3E}">
        <p14:creationId xmlns:p14="http://schemas.microsoft.com/office/powerpoint/2010/main" val="27626467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1"/>
            <a:ext cx="12192000" cy="866274"/>
          </a:xfrm>
        </p:spPr>
        <p:txBody>
          <a:bodyPr>
            <a:noAutofit/>
          </a:bodyPr>
          <a:lstStyle/>
          <a:p>
            <a:pPr algn="ctr"/>
            <a:r>
              <a:rPr lang="es-AR" sz="3600" b="1" u="sng" dirty="0">
                <a:latin typeface="Times New Roman" panose="02020603050405020304" pitchFamily="18" charset="0"/>
                <a:cs typeface="Times New Roman" panose="02020603050405020304" pitchFamily="18" charset="0"/>
              </a:rPr>
              <a:t>1) Un Hombre Necesita tener su propio caminar con Dios</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866274"/>
            <a:ext cx="12192000" cy="5991725"/>
          </a:xfrm>
        </p:spPr>
        <p:txBody>
          <a:bodyPr>
            <a:normAutofit lnSpcReduction="10000"/>
          </a:bodyPr>
          <a:lstStyle/>
          <a:p>
            <a:r>
              <a:rPr lang="es-ES" sz="4000" b="1" dirty="0">
                <a:latin typeface="Times New Roman" panose="02020603050405020304" pitchFamily="18" charset="0"/>
                <a:cs typeface="Times New Roman" panose="02020603050405020304" pitchFamily="18" charset="0"/>
              </a:rPr>
              <a:t>El hombre debe entender que su amor por su esposa vendrá de su amor por Dios. El amar a Dios te lleva a desarrollar tu humildad masculina y prosperaras como soltero,  por lo tanto prosperaras en tu matrimonio. (Puedes hablar de principios de comunicación pero no tiene una relación con Dios no conseguirá mucho, necesita que su masculinidad sea moldeada por Dios y la llene de humildad) Este principio no puede ser violado:</a:t>
            </a:r>
          </a:p>
          <a:p>
            <a:r>
              <a:rPr lang="es-ES" sz="4000" b="1" dirty="0">
                <a:latin typeface="Times New Roman" panose="02020603050405020304" pitchFamily="18" charset="0"/>
                <a:cs typeface="Times New Roman" panose="02020603050405020304" pitchFamily="18" charset="0"/>
              </a:rPr>
              <a:t>“Porque ustedes antes eran oscuridad, pero ahora son luz en el Señor. Vivan como hijos de luz.” Efesios 5:8 </a:t>
            </a:r>
            <a:endParaRPr lang="es-ES" sz="5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467206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1325563"/>
          </a:xfrm>
        </p:spPr>
        <p:txBody>
          <a:bodyPr/>
          <a:lstStyle/>
          <a:p>
            <a:pPr algn="ctr"/>
            <a:r>
              <a:rPr lang="es-AR" b="1" u="sng" dirty="0">
                <a:latin typeface="Times New Roman" panose="02020603050405020304" pitchFamily="18" charset="0"/>
                <a:cs typeface="Times New Roman" panose="02020603050405020304" pitchFamily="18" charset="0"/>
              </a:rPr>
              <a:t>Un Hombre necesita estar Ocupado</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fontScale="92500" lnSpcReduction="20000"/>
          </a:bodyPr>
          <a:lstStyle/>
          <a:p>
            <a:r>
              <a:rPr lang="es-ES" sz="4000" b="1" dirty="0">
                <a:latin typeface="Times New Roman" panose="02020603050405020304" pitchFamily="18" charset="0"/>
                <a:cs typeface="Times New Roman" panose="02020603050405020304" pitchFamily="18" charset="0"/>
              </a:rPr>
              <a:t>Entendamos la diferencia entre Trabajo y ocupación- Aunque pierda su Ocupación en la posición laboral que tenia, debe entender que puede Trabajar en la iglesia, en la casa, debe mantenerse ocupado. En nuestra cultura cuando el hombre pierde su ocupación pierde su trabajo. Y si uno pierde su “Trabajo” debes animarle a mantenerse ocupado:</a:t>
            </a:r>
          </a:p>
          <a:p>
            <a:r>
              <a:rPr lang="es-ES" sz="4000" b="1" dirty="0">
                <a:latin typeface="Times New Roman" panose="02020603050405020304" pitchFamily="18" charset="0"/>
                <a:cs typeface="Times New Roman" panose="02020603050405020304" pitchFamily="18" charset="0"/>
              </a:rPr>
              <a:t>“</a:t>
            </a:r>
            <a:r>
              <a:rPr lang="es-ES" sz="3900" b="1" dirty="0">
                <a:latin typeface="Times New Roman" panose="02020603050405020304" pitchFamily="18" charset="0"/>
                <a:cs typeface="Times New Roman" panose="02020603050405020304" pitchFamily="18" charset="0"/>
              </a:rPr>
              <a:t>Siembra tu semilla en la mañana, y no te des reposo por la tarde, pues nunca sabes cuál siembra saldrá mejor, si esta o aquella, o si ambas serán igual de buenas.” Eclesiastés 11:6 Puedes hacer trabajo voluntario, buscar mantener al hombre ocupado.</a:t>
            </a:r>
            <a:endParaRPr lang="es-AR" sz="4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947060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fontScale="90000"/>
          </a:bodyPr>
          <a:lstStyle/>
          <a:p>
            <a:pPr algn="ctr"/>
            <a:r>
              <a:rPr lang="es-AR" sz="4000" b="1" u="sng" dirty="0">
                <a:latin typeface="Times New Roman" panose="02020603050405020304" pitchFamily="18" charset="0"/>
                <a:cs typeface="Times New Roman" panose="02020603050405020304" pitchFamily="18" charset="0"/>
              </a:rPr>
              <a:t>El hombre debe entender ¿Con quién esta casado? </a:t>
            </a:r>
            <a:br>
              <a:rPr lang="es-AR" sz="4000" b="1" u="sng" dirty="0">
                <a:latin typeface="Times New Roman" panose="02020603050405020304" pitchFamily="18" charset="0"/>
                <a:cs typeface="Times New Roman" panose="02020603050405020304" pitchFamily="18" charset="0"/>
              </a:rPr>
            </a:br>
            <a:r>
              <a:rPr lang="es-AR" sz="4000" b="1" u="sng" dirty="0">
                <a:latin typeface="Times New Roman" panose="02020603050405020304" pitchFamily="18" charset="0"/>
                <a:cs typeface="Times New Roman" panose="02020603050405020304" pitchFamily="18" charset="0"/>
              </a:rPr>
              <a:t>¿Quién es una Mujer?</a:t>
            </a:r>
            <a:endParaRPr lang="es-AR" sz="4000" u="sng"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157121"/>
            <a:ext cx="12192000" cy="6206206"/>
          </a:xfrm>
        </p:spPr>
        <p:txBody>
          <a:bodyPr>
            <a:normAutofit fontScale="92500" lnSpcReduction="20000"/>
          </a:bodyPr>
          <a:lstStyle/>
          <a:p>
            <a:r>
              <a:rPr lang="es-ES" sz="5400" b="1" baseline="30000" dirty="0">
                <a:latin typeface="Times New Roman" panose="02020603050405020304" pitchFamily="18" charset="0"/>
                <a:cs typeface="Times New Roman" panose="02020603050405020304" pitchFamily="18" charset="0"/>
              </a:rPr>
              <a:t> Debemos ayudar al hombre a aclararle ¿Quien es ella?</a:t>
            </a:r>
          </a:p>
          <a:p>
            <a:r>
              <a:rPr lang="es-ES" sz="5400" b="1" baseline="30000" dirty="0">
                <a:latin typeface="Times New Roman" panose="02020603050405020304" pitchFamily="18" charset="0"/>
                <a:cs typeface="Times New Roman" panose="02020603050405020304" pitchFamily="18" charset="0"/>
              </a:rPr>
              <a:t>Un punto que debemos aclararles es que ella es un ser espiritual, aunque tenga una relación con Dios o no.</a:t>
            </a:r>
          </a:p>
          <a:p>
            <a:r>
              <a:rPr lang="es-ES" sz="5400" b="1" baseline="30000" dirty="0">
                <a:latin typeface="Times New Roman" panose="02020603050405020304" pitchFamily="18" charset="0"/>
                <a:cs typeface="Times New Roman" panose="02020603050405020304" pitchFamily="18" charset="0"/>
              </a:rPr>
              <a:t>Es una persona que busca tener seguridad- Ya sea en su casa, o si trabaja o si decide cuidar a los hijos y en su vida en general, tiene ese sueño o llamado de tener seguridad.</a:t>
            </a:r>
          </a:p>
          <a:p>
            <a:r>
              <a:rPr lang="es-ES" sz="5400" b="1" baseline="30000" dirty="0">
                <a:latin typeface="Times New Roman" panose="02020603050405020304" pitchFamily="18" charset="0"/>
                <a:cs typeface="Times New Roman" panose="02020603050405020304" pitchFamily="18" charset="0"/>
              </a:rPr>
              <a:t>También ellas son un ser relacional y mas sensitivo que los hombres- Para una mujer la calidad de la relación significa mucho, si no lo recibe su día puede estar arruinado.</a:t>
            </a:r>
          </a:p>
          <a:p>
            <a:r>
              <a:rPr lang="es-ES" sz="5400" b="1" baseline="30000" dirty="0">
                <a:latin typeface="Times New Roman" panose="02020603050405020304" pitchFamily="18" charset="0"/>
                <a:cs typeface="Times New Roman" panose="02020603050405020304" pitchFamily="18" charset="0"/>
              </a:rPr>
              <a:t>Ellas buscan Intimidad en el aspecto Sexual (La intimidad es la parte emocional o generales, se debe entender que hay sus excepciones.</a:t>
            </a:r>
          </a:p>
          <a:p>
            <a:r>
              <a:rPr lang="es-ES" sz="5400" b="1" baseline="30000" dirty="0">
                <a:latin typeface="Times New Roman" panose="02020603050405020304" pitchFamily="18" charset="0"/>
                <a:cs typeface="Times New Roman" panose="02020603050405020304" pitchFamily="18" charset="0"/>
              </a:rPr>
              <a:t>Ellas llevan una pequeña niña en sus corazones- </a:t>
            </a:r>
            <a:r>
              <a:rPr lang="es-ES" sz="5200" b="1" i="1" baseline="30000" dirty="0">
                <a:latin typeface="Times New Roman" panose="02020603050405020304" pitchFamily="18" charset="0"/>
                <a:cs typeface="Times New Roman" panose="02020603050405020304" pitchFamily="18" charset="0"/>
              </a:rPr>
              <a:t>que quiere divertirse, disfrutar, jugar y a veces quiere ser esa niña y ser protegida</a:t>
            </a:r>
          </a:p>
          <a:p>
            <a:endParaRPr lang="es-ES"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247722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1325563"/>
          </a:xfrm>
        </p:spPr>
        <p:txBody>
          <a:bodyPr>
            <a:normAutofit/>
          </a:bodyPr>
          <a:lstStyle/>
          <a:p>
            <a:pPr algn="ctr"/>
            <a:r>
              <a:rPr lang="es-AR" sz="4000" b="1" u="sng" dirty="0">
                <a:latin typeface="Times New Roman" panose="02020603050405020304" pitchFamily="18" charset="0"/>
                <a:cs typeface="Times New Roman" panose="02020603050405020304" pitchFamily="18" charset="0"/>
              </a:rPr>
              <a:t>¿Que necesitan las esposas de sus esposos?</a:t>
            </a:r>
            <a:endParaRPr lang="es-AR" sz="4000" u="sng"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fontScale="92500"/>
          </a:bodyPr>
          <a:lstStyle/>
          <a:p>
            <a:r>
              <a:rPr lang="es-ES" sz="5400" b="1" baseline="30000" dirty="0">
                <a:latin typeface="Times New Roman" panose="02020603050405020304" pitchFamily="18" charset="0"/>
                <a:cs typeface="Times New Roman" panose="02020603050405020304" pitchFamily="18" charset="0"/>
              </a:rPr>
              <a:t>Si eres un pastor y un líder cristiano que es lo que quieres que tus miembros entiendan de lo que es la mujer, debes regresar a lo básico.</a:t>
            </a:r>
          </a:p>
          <a:p>
            <a:r>
              <a:rPr lang="es-ES" sz="5400" b="1" baseline="30000" dirty="0">
                <a:latin typeface="Times New Roman" panose="02020603050405020304" pitchFamily="18" charset="0"/>
                <a:cs typeface="Times New Roman" panose="02020603050405020304" pitchFamily="18" charset="0"/>
              </a:rPr>
              <a:t>1) El hombre toma la iniciativa espiritual de su caminar vital.</a:t>
            </a:r>
          </a:p>
          <a:p>
            <a:r>
              <a:rPr lang="es-ES" sz="3600" b="1" dirty="0">
                <a:latin typeface="Times New Roman" panose="02020603050405020304" pitchFamily="18" charset="0"/>
                <a:cs typeface="Times New Roman" panose="02020603050405020304" pitchFamily="18" charset="0"/>
              </a:rPr>
              <a:t>¡Aleluya! ¡Alabado sea el </a:t>
            </a:r>
            <a:r>
              <a:rPr lang="es-ES" sz="3600" b="1" cap="small" dirty="0">
                <a:latin typeface="Times New Roman" panose="02020603050405020304" pitchFamily="18" charset="0"/>
                <a:cs typeface="Times New Roman" panose="02020603050405020304" pitchFamily="18" charset="0"/>
              </a:rPr>
              <a:t>Señor</a:t>
            </a:r>
            <a:r>
              <a:rPr lang="es-ES" sz="3600" b="1" dirty="0">
                <a:latin typeface="Times New Roman" panose="02020603050405020304" pitchFamily="18" charset="0"/>
                <a:cs typeface="Times New Roman" panose="02020603050405020304" pitchFamily="18" charset="0"/>
              </a:rPr>
              <a:t>! Dichoso el que teme al </a:t>
            </a:r>
            <a:r>
              <a:rPr lang="es-ES" sz="3600" b="1" cap="small" dirty="0">
                <a:latin typeface="Times New Roman" panose="02020603050405020304" pitchFamily="18" charset="0"/>
                <a:cs typeface="Times New Roman" panose="02020603050405020304" pitchFamily="18" charset="0"/>
              </a:rPr>
              <a:t>Señor</a:t>
            </a:r>
            <a:r>
              <a:rPr lang="es-ES" sz="3600" b="1" dirty="0">
                <a:latin typeface="Times New Roman" panose="02020603050405020304" pitchFamily="18" charset="0"/>
                <a:cs typeface="Times New Roman" panose="02020603050405020304" pitchFamily="18" charset="0"/>
              </a:rPr>
              <a:t>, el que halla gran deleite en sus mandamientos. Sus hijos dominarán el país; la descendencia de los justos será bendecida.” Salmos 112:1-2</a:t>
            </a:r>
          </a:p>
          <a:p>
            <a:r>
              <a:rPr lang="es-ES" sz="3600" b="1" dirty="0">
                <a:latin typeface="Times New Roman" panose="02020603050405020304" pitchFamily="18" charset="0"/>
                <a:cs typeface="Times New Roman" panose="02020603050405020304" pitchFamily="18" charset="0"/>
              </a:rPr>
              <a:t>La biblia es clara, se ese tipo de hombre que respeta, que encuentra gozo en el Señor . La mujer necesita un hombre que camine con el Señor</a:t>
            </a:r>
          </a:p>
        </p:txBody>
      </p:sp>
    </p:spTree>
    <p:extLst>
      <p:ext uri="{BB962C8B-B14F-4D97-AF65-F5344CB8AC3E}">
        <p14:creationId xmlns:p14="http://schemas.microsoft.com/office/powerpoint/2010/main" val="35190147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1325563"/>
          </a:xfrm>
        </p:spPr>
        <p:txBody>
          <a:bodyPr>
            <a:normAutofit/>
          </a:bodyPr>
          <a:lstStyle/>
          <a:p>
            <a:pPr algn="ctr"/>
            <a:r>
              <a:rPr lang="es-AR" sz="4000" b="1" u="sng" dirty="0">
                <a:latin typeface="Times New Roman" panose="02020603050405020304" pitchFamily="18" charset="0"/>
                <a:cs typeface="Times New Roman" panose="02020603050405020304" pitchFamily="18" charset="0"/>
              </a:rPr>
              <a:t>¿Que necesitan las esposas de sus esposos?</a:t>
            </a:r>
            <a:endParaRPr lang="es-AR" sz="4000" u="sng"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fontScale="92500" lnSpcReduction="20000"/>
          </a:bodyPr>
          <a:lstStyle/>
          <a:p>
            <a:r>
              <a:rPr lang="es-ES" sz="5400" b="1" baseline="30000" dirty="0">
                <a:latin typeface="Times New Roman" panose="02020603050405020304" pitchFamily="18" charset="0"/>
                <a:cs typeface="Times New Roman" panose="02020603050405020304" pitchFamily="18" charset="0"/>
              </a:rPr>
              <a:t>2) </a:t>
            </a:r>
            <a:r>
              <a:rPr lang="es-ES" sz="7100" b="1" baseline="30000" dirty="0">
                <a:latin typeface="Times New Roman" panose="02020603050405020304" pitchFamily="18" charset="0"/>
                <a:cs typeface="Times New Roman" panose="02020603050405020304" pitchFamily="18" charset="0"/>
              </a:rPr>
              <a:t>Afirmación , amor, y fidelidad de su esposo</a:t>
            </a:r>
            <a:r>
              <a:rPr lang="es-ES" sz="5400" b="1" baseline="30000" dirty="0">
                <a:latin typeface="Times New Roman" panose="02020603050405020304" pitchFamily="18" charset="0"/>
                <a:cs typeface="Times New Roman" panose="02020603050405020304" pitchFamily="18" charset="0"/>
              </a:rPr>
              <a:t>.</a:t>
            </a:r>
          </a:p>
          <a:p>
            <a:r>
              <a:rPr lang="es-ES" sz="5400" b="1" dirty="0">
                <a:latin typeface="Times New Roman" panose="02020603050405020304" pitchFamily="18" charset="0"/>
                <a:cs typeface="Times New Roman" panose="02020603050405020304" pitchFamily="18" charset="0"/>
              </a:rPr>
              <a:t>“</a:t>
            </a:r>
            <a:r>
              <a:rPr lang="es-ES" sz="4400" b="1" dirty="0">
                <a:latin typeface="Times New Roman" panose="02020603050405020304" pitchFamily="18" charset="0"/>
                <a:cs typeface="Times New Roman" panose="02020603050405020304" pitchFamily="18" charset="0"/>
              </a:rPr>
              <a:t>Tres cosas hacen temblar la tierra,  y una cuarta la hace estremecer:</a:t>
            </a:r>
            <a:r>
              <a:rPr lang="es-ES" sz="4400" b="1" baseline="30000" dirty="0">
                <a:latin typeface="Times New Roman" panose="02020603050405020304" pitchFamily="18" charset="0"/>
                <a:cs typeface="Times New Roman" panose="02020603050405020304" pitchFamily="18" charset="0"/>
              </a:rPr>
              <a:t> </a:t>
            </a:r>
            <a:r>
              <a:rPr lang="es-ES" sz="4400" b="1" dirty="0">
                <a:latin typeface="Times New Roman" panose="02020603050405020304" pitchFamily="18" charset="0"/>
                <a:cs typeface="Times New Roman" panose="02020603050405020304" pitchFamily="18" charset="0"/>
              </a:rPr>
              <a:t>el siervo que llega a ser rey, el necio al que le sobra comida,</a:t>
            </a:r>
            <a:r>
              <a:rPr lang="es-ES" sz="4400" b="1" baseline="30000" dirty="0">
                <a:latin typeface="Times New Roman" panose="02020603050405020304" pitchFamily="18" charset="0"/>
                <a:cs typeface="Times New Roman" panose="02020603050405020304" pitchFamily="18" charset="0"/>
              </a:rPr>
              <a:t> </a:t>
            </a:r>
            <a:r>
              <a:rPr lang="es-ES" sz="4400" b="1" u="sng" dirty="0">
                <a:latin typeface="Times New Roman" panose="02020603050405020304" pitchFamily="18" charset="0"/>
                <a:cs typeface="Times New Roman" panose="02020603050405020304" pitchFamily="18" charset="0"/>
              </a:rPr>
              <a:t>la mujer rechazada que llega a casarse,</a:t>
            </a:r>
            <a:r>
              <a:rPr lang="es-ES" sz="4400" b="1" dirty="0">
                <a:latin typeface="Times New Roman" panose="02020603050405020304" pitchFamily="18" charset="0"/>
                <a:cs typeface="Times New Roman" panose="02020603050405020304" pitchFamily="18" charset="0"/>
              </a:rPr>
              <a:t> y la criada que suplanta a su señora.” Proverbios 30:21</a:t>
            </a:r>
          </a:p>
          <a:p>
            <a:r>
              <a:rPr lang="es-ES" sz="4400" b="1" dirty="0">
                <a:latin typeface="Times New Roman" panose="02020603050405020304" pitchFamily="18" charset="0"/>
                <a:cs typeface="Times New Roman" panose="02020603050405020304" pitchFamily="18" charset="0"/>
              </a:rPr>
              <a:t>La mujer necesita saber su amor, su afirmación de ella como tu esposa, Hombres pueden destruir, con comentarios negativos, “No eres tan joven como antes, necesitas adelgazar, pero lo que necesita es afirmarlas y obtendrán de ellas todo.</a:t>
            </a:r>
          </a:p>
          <a:p>
            <a:endParaRPr lang="es-ES" sz="5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22779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1325563"/>
          </a:xfrm>
        </p:spPr>
        <p:txBody>
          <a:bodyPr>
            <a:normAutofit/>
          </a:bodyPr>
          <a:lstStyle/>
          <a:p>
            <a:pPr algn="ctr"/>
            <a:r>
              <a:rPr lang="es-AR" sz="4000" b="1" u="sng" dirty="0">
                <a:latin typeface="Times New Roman" panose="02020603050405020304" pitchFamily="18" charset="0"/>
                <a:cs typeface="Times New Roman" panose="02020603050405020304" pitchFamily="18" charset="0"/>
              </a:rPr>
              <a:t>¿Que necesitan las esposas de sus esposos?</a:t>
            </a:r>
            <a:endParaRPr lang="es-AR" sz="4000" u="sng"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fontScale="85000" lnSpcReduction="10000"/>
          </a:bodyPr>
          <a:lstStyle/>
          <a:p>
            <a:r>
              <a:rPr lang="es-ES" sz="6500" b="1" baseline="30000" dirty="0">
                <a:latin typeface="Times New Roman" panose="02020603050405020304" pitchFamily="18" charset="0"/>
                <a:cs typeface="Times New Roman" panose="02020603050405020304" pitchFamily="18" charset="0"/>
              </a:rPr>
              <a:t>3) Comunicación Activa (Honestidad y compartir tus sentimientos)</a:t>
            </a:r>
          </a:p>
          <a:p>
            <a:r>
              <a:rPr lang="es-ES" sz="5400" b="1" dirty="0">
                <a:latin typeface="Times New Roman" panose="02020603050405020304" pitchFamily="18" charset="0"/>
                <a:cs typeface="Times New Roman" panose="02020603050405020304" pitchFamily="18" charset="0"/>
              </a:rPr>
              <a:t>“</a:t>
            </a:r>
            <a:r>
              <a:rPr lang="es-ES" sz="3900" b="1" dirty="0">
                <a:latin typeface="Times New Roman" panose="02020603050405020304" pitchFamily="18" charset="0"/>
                <a:cs typeface="Times New Roman" panose="02020603050405020304" pitchFamily="18" charset="0"/>
              </a:rPr>
              <a:t>Dejen de mentirse unos a otros, ahora que se han quitado el ropaje de la vieja naturaleza con sus vicios</a:t>
            </a:r>
            <a:r>
              <a:rPr lang="es-ES" dirty="0"/>
              <a:t>,</a:t>
            </a:r>
            <a:r>
              <a:rPr lang="es-ES" sz="4400" b="1" dirty="0">
                <a:latin typeface="Times New Roman" panose="02020603050405020304" pitchFamily="18" charset="0"/>
                <a:cs typeface="Times New Roman" panose="02020603050405020304" pitchFamily="18" charset="0"/>
              </a:rPr>
              <a:t>.” Colosenses 3:9</a:t>
            </a:r>
          </a:p>
          <a:p>
            <a:r>
              <a:rPr lang="es-ES" sz="4400" b="1" dirty="0">
                <a:latin typeface="Times New Roman" panose="02020603050405020304" pitchFamily="18" charset="0"/>
                <a:cs typeface="Times New Roman" panose="02020603050405020304" pitchFamily="18" charset="0"/>
              </a:rPr>
              <a:t>El comunicarse Activamente es una conducta que se debe aprender y puede hacerse en la iglesia. En las consejerías prematrimoniales se ha descubierto que el hombre no se comunica activamente, especialmente sus emociones como debe, El hombre no se siente confortable expresar sus emociones, y debe aprender a hacerlo sin preocuparse.</a:t>
            </a:r>
          </a:p>
          <a:p>
            <a:endParaRPr lang="es-ES" sz="5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529798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1325563"/>
          </a:xfrm>
        </p:spPr>
        <p:txBody>
          <a:bodyPr>
            <a:normAutofit/>
          </a:bodyPr>
          <a:lstStyle/>
          <a:p>
            <a:pPr algn="ctr"/>
            <a:r>
              <a:rPr lang="es-AR" sz="4000" b="1" u="sng" dirty="0">
                <a:latin typeface="Times New Roman" panose="02020603050405020304" pitchFamily="18" charset="0"/>
                <a:cs typeface="Times New Roman" panose="02020603050405020304" pitchFamily="18" charset="0"/>
              </a:rPr>
              <a:t>¿Que necesitan las esposas de sus esposos?</a:t>
            </a:r>
            <a:endParaRPr lang="es-AR" sz="4000" u="sng"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fontScale="85000" lnSpcReduction="10000"/>
          </a:bodyPr>
          <a:lstStyle/>
          <a:p>
            <a:r>
              <a:rPr lang="es-ES" sz="6500" b="1" baseline="30000" dirty="0">
                <a:latin typeface="Times New Roman" panose="02020603050405020304" pitchFamily="18" charset="0"/>
                <a:cs typeface="Times New Roman" panose="02020603050405020304" pitchFamily="18" charset="0"/>
              </a:rPr>
              <a:t>4) Ser considerada como compañera indispensable en el matrimonio.</a:t>
            </a:r>
          </a:p>
          <a:p>
            <a:r>
              <a:rPr lang="es-ES" sz="5400" b="1" dirty="0">
                <a:latin typeface="Times New Roman" panose="02020603050405020304" pitchFamily="18" charset="0"/>
                <a:cs typeface="Times New Roman" panose="02020603050405020304" pitchFamily="18" charset="0"/>
              </a:rPr>
              <a:t>“</a:t>
            </a:r>
            <a:r>
              <a:rPr lang="es-ES" sz="4200" b="1" dirty="0">
                <a:latin typeface="Times New Roman" panose="02020603050405020304" pitchFamily="18" charset="0"/>
                <a:cs typeface="Times New Roman" panose="02020603050405020304" pitchFamily="18" charset="0"/>
              </a:rPr>
              <a:t>el cual exclamó: «Esta sí es hueso de mis huesos y carne de mi carne. Se llamará “mujer”  porque del hombre fue sacada». Por eso el hombre deja a su padre y a su madre, y se une a su mujer, y los dos se funden en un solo ser</a:t>
            </a:r>
            <a:r>
              <a:rPr lang="es-ES" sz="4400" b="1" dirty="0">
                <a:latin typeface="Times New Roman" panose="02020603050405020304" pitchFamily="18" charset="0"/>
                <a:cs typeface="Times New Roman" panose="02020603050405020304" pitchFamily="18" charset="0"/>
              </a:rPr>
              <a:t>.” Genesis 2:23-24</a:t>
            </a:r>
          </a:p>
          <a:p>
            <a:r>
              <a:rPr lang="es-ES" sz="4400" b="1" dirty="0">
                <a:latin typeface="Times New Roman" panose="02020603050405020304" pitchFamily="18" charset="0"/>
                <a:cs typeface="Times New Roman" panose="02020603050405020304" pitchFamily="18" charset="0"/>
              </a:rPr>
              <a:t>Es un compañerismo diseñado por Dios y es tan fuerte que no se debe ver como independiente o solo cocina pues pierdes el diseño de Dios. Es un compromiso, ellas lo sienten cunado no se les considera.</a:t>
            </a:r>
          </a:p>
          <a:p>
            <a:endParaRPr lang="es-ES" sz="5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27187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5753</TotalTime>
  <Words>1039</Words>
  <Application>Microsoft Office PowerPoint</Application>
  <PresentationFormat>Widescreen</PresentationFormat>
  <Paragraphs>52</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Calibri Light</vt:lpstr>
      <vt:lpstr>Times New Roman</vt:lpstr>
      <vt:lpstr>Office Theme</vt:lpstr>
      <vt:lpstr>Unidad 8: Ayudando al hombre a Prosperar en el matrimonio (Presentación 22)</vt:lpstr>
      <vt:lpstr>Introducción</vt:lpstr>
      <vt:lpstr>1) Un Hombre Necesita tener su propio caminar con Dios</vt:lpstr>
      <vt:lpstr>Un Hombre necesita estar Ocupado</vt:lpstr>
      <vt:lpstr>El hombre debe entender ¿Con quién esta casado?  ¿Quién es una Mujer?</vt:lpstr>
      <vt:lpstr>¿Que necesitan las esposas de sus esposos?</vt:lpstr>
      <vt:lpstr>¿Que necesitan las esposas de sus esposos?</vt:lpstr>
      <vt:lpstr>¿Que necesitan las esposas de sus esposos?</vt:lpstr>
      <vt:lpstr>¿Que necesitan las esposas de sus esposos?</vt:lpstr>
      <vt:lpstr>¿Que necesitan las esposas de sus esposos?</vt:lpstr>
      <vt:lpstr>¿Que necesitan las esposas de sus esposos?</vt:lpstr>
      <vt:lpstr>Pasos Prácticos para ayudar al hombre a progresar en su matrimonio</vt:lpstr>
      <vt:lpstr>Nota final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Cuidado pastoral y Matrimonio (Presentacion 7)</dc:title>
  <dc:creator>Aaron Moreno</dc:creator>
  <cp:lastModifiedBy>Aaron Moreno</cp:lastModifiedBy>
  <cp:revision>101</cp:revision>
  <dcterms:created xsi:type="dcterms:W3CDTF">2017-10-03T19:37:14Z</dcterms:created>
  <dcterms:modified xsi:type="dcterms:W3CDTF">2017-11-03T21:46:34Z</dcterms:modified>
</cp:coreProperties>
</file>