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61" r:id="rId13"/>
    <p:sldId id="262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9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539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7655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4225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947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6941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00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847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743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5886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4790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1992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E07BF-4E39-46A5-B759-041252457E28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61B20-A4C1-47F9-A171-5AC2BBE230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7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9: </a:t>
            </a: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EL FENÓMENO DE LAS SECTAS</a:t>
            </a: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IGLESIA DE LA UNIFICACIÓN </a:t>
            </a: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(MOONISMO O MOON COREA)</a:t>
            </a:r>
          </a:p>
        </p:txBody>
      </p:sp>
    </p:spTree>
    <p:extLst>
      <p:ext uri="{BB962C8B-B14F-4D97-AF65-F5344CB8AC3E}">
        <p14:creationId xmlns:p14="http://schemas.microsoft.com/office/powerpoint/2010/main" val="3530365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717176" y="182563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endParaRPr lang="en-US" altLang="es-MX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3753" y="1508126"/>
            <a:ext cx="11306735" cy="53498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Cristo: </a:t>
            </a:r>
          </a:p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misión de Jesús (en la visión de Moon), era formar una familia perfecta en orden de redimir a la humanidad por la caída de Adán y Eva. </a:t>
            </a:r>
          </a:p>
          <a:p>
            <a:pPr marL="0" indent="0">
              <a:buNone/>
            </a:pP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¡Podemos decir que la vida de Jesús fue un fracaso... Pero no fue culpa de Jesús, es que no tuvo el apoyo de su familia o de Juan el Bautista, eso es por lo que no pudo triunfar, no por culpa de sus propias acciones!. (Moon)</a:t>
            </a:r>
          </a:p>
          <a:p>
            <a:pPr marL="0" indent="0">
              <a:buNone/>
            </a:pPr>
            <a:endParaRPr lang="es-MX" altLang="es-MX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Prácticas: Aprovechan la fe de las personas de menos experiencias y lanzan la red.</a:t>
            </a:r>
            <a:endParaRPr lang="en-US" altLang="es-MX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5770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89212"/>
            <a:ext cx="11293288" cy="57687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técnica es: </a:t>
            </a:r>
          </a:p>
          <a:p>
            <a:pPr marL="514350" indent="-514350">
              <a:buAutoNum type="alphaLcPeriod"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aplican el lavado de cerebro de forma en que le ¡borran! todos los contactos con el mundo afectivo anterior, por ejemplo: Padres, familiares, compañeros. Les implantan nuevas pautas de comportamiento. Cada nuevo miembro es estrechamente vigilado por su superior en la jerarquía. Sus oraciones son moldes enseñados. Son practicadas por sus fieles y son oraciones anti bíblicas. </a:t>
            </a:r>
          </a:p>
          <a:p>
            <a:pPr marL="514350" indent="-514350">
              <a:buAutoNum type="alphaLcPeriod"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¡rodean afectivamente!, les proveen de información y técnicas, privándoles del sueño con escaso alimento. </a:t>
            </a:r>
          </a:p>
          <a:p>
            <a:pPr marL="514350" indent="-514350">
              <a:buAutoNum type="alphaLcPeriod"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Secta Moon es una organización fuertemente estructurada, cada nuevo miembro es encargado a un padre o madre espiritual. Cada familia es dirigida por un jefe, al igual que lo es cada región y cada país. Todos dependen de Moon y han de estar dispuestos a dar por Él incluso su vida. </a:t>
            </a:r>
          </a:p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• El trabajo: Prometen trabajar arduamente para la secta incluyendo la fidelidad a Moon y a su organización. </a:t>
            </a:r>
          </a:p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• La misión: Prometen responsabilizarse y luchar por sus ideales. </a:t>
            </a:r>
            <a:endParaRPr lang="en-US" altLang="es-MX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880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</a:p>
        </p:txBody>
      </p:sp>
    </p:spTree>
    <p:extLst>
      <p:ext uri="{BB962C8B-B14F-4D97-AF65-F5344CB8AC3E}">
        <p14:creationId xmlns:p14="http://schemas.microsoft.com/office/powerpoint/2010/main" val="1481738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</a:p>
        </p:txBody>
      </p:sp>
    </p:spTree>
    <p:extLst>
      <p:ext uri="{BB962C8B-B14F-4D97-AF65-F5344CB8AC3E}">
        <p14:creationId xmlns:p14="http://schemas.microsoft.com/office/powerpoint/2010/main" val="2855922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11">
            <a:extLst>
              <a:ext uri="{FF2B5EF4-FFF2-40B4-BE49-F238E27FC236}">
                <a16:creationId xmlns:a16="http://schemas.microsoft.com/office/drawing/2014/main" id="{8BEF7796-7E48-0A4F-A211-7BF9B11D8E3D}"/>
              </a:ext>
            </a:extLst>
          </p:cNvPr>
          <p:cNvSpPr/>
          <p:nvPr/>
        </p:nvSpPr>
        <p:spPr>
          <a:xfrm>
            <a:off x="3097517" y="1959418"/>
            <a:ext cx="59969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Juan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14. 6 (RVR1960)</a:t>
            </a:r>
          </a:p>
          <a:p>
            <a:r>
              <a:rPr lang="en-US" sz="2400" b="1" baseline="30000" dirty="0">
                <a:solidFill>
                  <a:schemeClr val="bg1"/>
                </a:solidFill>
              </a:rPr>
              <a:t>6 </a:t>
            </a:r>
            <a:r>
              <a:rPr lang="en-US" sz="2400" dirty="0" err="1">
                <a:solidFill>
                  <a:schemeClr val="bg1"/>
                </a:solidFill>
              </a:rPr>
              <a:t>Jesús</a:t>
            </a:r>
            <a:r>
              <a:rPr lang="en-US" sz="2400" dirty="0">
                <a:solidFill>
                  <a:schemeClr val="bg1"/>
                </a:solidFill>
              </a:rPr>
              <a:t> le </a:t>
            </a:r>
            <a:r>
              <a:rPr lang="en-US" sz="2400" dirty="0" err="1">
                <a:solidFill>
                  <a:schemeClr val="bg1"/>
                </a:solidFill>
              </a:rPr>
              <a:t>dijo</a:t>
            </a:r>
            <a:r>
              <a:rPr lang="en-US" sz="2400" dirty="0">
                <a:solidFill>
                  <a:schemeClr val="bg1"/>
                </a:solidFill>
              </a:rPr>
              <a:t>: </a:t>
            </a:r>
            <a:r>
              <a:rPr lang="en-US" sz="2400" dirty="0" err="1">
                <a:solidFill>
                  <a:schemeClr val="bg1"/>
                </a:solidFill>
              </a:rPr>
              <a:t>Yo</a:t>
            </a:r>
            <a:r>
              <a:rPr lang="en-US" sz="2400" dirty="0">
                <a:solidFill>
                  <a:schemeClr val="bg1"/>
                </a:solidFill>
              </a:rPr>
              <a:t> soy el </a:t>
            </a:r>
            <a:r>
              <a:rPr lang="en-US" sz="2400" dirty="0" err="1">
                <a:solidFill>
                  <a:schemeClr val="bg1"/>
                </a:solidFill>
              </a:rPr>
              <a:t>camino</a:t>
            </a:r>
            <a:r>
              <a:rPr lang="en-US" sz="2400" dirty="0">
                <a:solidFill>
                  <a:schemeClr val="bg1"/>
                </a:solidFill>
              </a:rPr>
              <a:t>, y la </a:t>
            </a:r>
            <a:r>
              <a:rPr lang="en-US" sz="2400" dirty="0" err="1">
                <a:solidFill>
                  <a:schemeClr val="bg1"/>
                </a:solidFill>
              </a:rPr>
              <a:t>verdad</a:t>
            </a:r>
            <a:r>
              <a:rPr lang="en-US" sz="2400" dirty="0">
                <a:solidFill>
                  <a:schemeClr val="bg1"/>
                </a:solidFill>
              </a:rPr>
              <a:t>, y la </a:t>
            </a:r>
            <a:r>
              <a:rPr lang="en-US" sz="2400" dirty="0" err="1">
                <a:solidFill>
                  <a:schemeClr val="bg1"/>
                </a:solidFill>
              </a:rPr>
              <a:t>vida</a:t>
            </a:r>
            <a:r>
              <a:rPr lang="en-US" sz="2400" dirty="0">
                <a:solidFill>
                  <a:schemeClr val="bg1"/>
                </a:solidFill>
              </a:rPr>
              <a:t>; </a:t>
            </a:r>
            <a:r>
              <a:rPr lang="en-US" sz="2400" dirty="0" err="1">
                <a:solidFill>
                  <a:schemeClr val="bg1"/>
                </a:solidFill>
              </a:rPr>
              <a:t>nadie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viene</a:t>
            </a:r>
            <a:r>
              <a:rPr lang="en-US" sz="2400" dirty="0">
                <a:solidFill>
                  <a:schemeClr val="bg1"/>
                </a:solidFill>
              </a:rPr>
              <a:t> al Padre, </a:t>
            </a:r>
            <a:r>
              <a:rPr lang="en-US" sz="2400" dirty="0" err="1">
                <a:solidFill>
                  <a:schemeClr val="bg1"/>
                </a:solidFill>
              </a:rPr>
              <a:t>sino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mí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980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Secta Moon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901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n-US" alt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oficial</a:t>
            </a:r>
            <a:endParaRPr lang="en-US" altLang="es-MX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1512" y="2297908"/>
            <a:ext cx="11308976" cy="4560092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Asociación</a:t>
            </a:r>
            <a:r>
              <a:rPr lang="en-US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r>
              <a:rPr lang="en-US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Santo para la </a:t>
            </a:r>
            <a:r>
              <a:rPr lang="en-US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Unificación</a:t>
            </a:r>
            <a:r>
              <a:rPr lang="en-US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Mudial</a:t>
            </a:r>
            <a:r>
              <a:rPr lang="en-US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701192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Escritura</a:t>
            </a:r>
            <a:r>
              <a:rPr lang="en-US" alt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Principal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1512" y="2297908"/>
            <a:ext cx="11308976" cy="4560092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Principio </a:t>
            </a:r>
            <a:r>
              <a:rPr lang="en-US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Divino</a:t>
            </a:r>
            <a:endParaRPr lang="en-U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499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717176" y="182563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3753" y="1508126"/>
            <a:ext cx="11306735" cy="534987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Moon nació en el año 1920 en una familia presbiteriana. Según cuenta la historia oficial del grupo y el mismo Moon, a los dieciséis años (1936), en Corea, tuvo una "visión espiritual" de Jesús en la que éste le confió la misión de salvar a la humanidad, uniendo a todas las religiones del mundo para implantar el Reino de Dios en la Tierra. </a:t>
            </a:r>
          </a:p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Terminada la Guerra en 1946, regresó a Corea donde fundó su Iglesia en Pyongyang. En ese momento, Corea del Norte era un naciente estado comunista que miraba con malos ojos toda actividad religiosa; Moon en su predicación comenzó a explicar que "el comunismo representaba a Satán". A partir de aquí fue encarcelado cuatro veces en Corea: </a:t>
            </a:r>
          </a:p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1948 Condenado a 5 años de prisión por ser enemigo del régimen comunista.</a:t>
            </a:r>
          </a:p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1955 Su grupo fue arrestado. </a:t>
            </a:r>
          </a:p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1957 Por incitar a los jóvenes a no cumplir el servicio militar por objeto de conciencia. </a:t>
            </a:r>
          </a:p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1957 publicó la Biblia de la Iglesia de la Unificación, más conocida como Principio Divino. En 1960 se casa con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 Han, luego de haber sido abandonado por su primera esposa que no compartía su dedicación a la actividad religiosa.</a:t>
            </a:r>
            <a:endParaRPr lang="en-U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6057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1608" y="2099796"/>
            <a:ext cx="11306735" cy="53498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En 1988 fue condenado a 18 meses de cárcel en los Estados Unidos por fraude fiscal. Los sucesivos escándalos han alejado al líder Moon de los Estados Unidos, por lo que trasladó su residencia a América del Sur, donde tiene intereses económicos muy importantes en Argentina, Brasil, Paraguay y Uruguay.</a:t>
            </a:r>
            <a:endParaRPr lang="en-U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5813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717176" y="182563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endParaRPr lang="en-US" altLang="es-MX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3753" y="1508126"/>
            <a:ext cx="11306735" cy="53498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Moon: Es considerado el Mesías destinado a reparar el fracaso de Jesucristo en su misión. El propósito de la creación: Creen que antes del pecado de Adán y Eva existía un estado primitivo y paradisíaco del hombre. Moon pretende establecer la familia perfecta y tomar el rol como un verdadero Padre y dueño absoluto de la verdad. Moon habla directamente con Dios. A su entender, Él sería el receptáculo de nuevas revelaciones de las que la más importante es El Principio Divino. Garantizan que traerán la restauración de la humanidad en una sola familia y un solo pueblo con un orden justo. Un nuevo orden mundial, que tiene como base la unificación y como centro la persona de Moon.</a:t>
            </a:r>
            <a:endParaRPr lang="en-U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5991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717176" y="182563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endParaRPr lang="en-US" altLang="es-MX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3753" y="1508126"/>
            <a:ext cx="11306735" cy="53498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 otras, las siguientes son afirmaciones de Moon: </a:t>
            </a:r>
          </a:p>
          <a:p>
            <a:pPr marL="0" indent="0">
              <a:buNone/>
            </a:pP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¡Soy el más grande de los santos!. </a:t>
            </a:r>
          </a:p>
          <a:p>
            <a:pPr marL="0" indent="0">
              <a:buNone/>
            </a:pPr>
            <a:r>
              <a:rPr lang="es-MX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¡Soy más grande y más caritativo que Jesús. </a:t>
            </a:r>
          </a:p>
          <a:p>
            <a:pPr marL="0" indent="0">
              <a:buNone/>
            </a:pPr>
            <a:r>
              <a:rPr lang="es-MX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¡Mis palabras son Ley. Si deseo algo se cumplir!.</a:t>
            </a:r>
          </a:p>
          <a:p>
            <a:pPr marL="0" indent="0">
              <a:buNone/>
            </a:pPr>
            <a:r>
              <a:rPr lang="es-MX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¡El mundo entero está· en mis manos!.</a:t>
            </a:r>
            <a:endParaRPr lang="en-US" altLang="es-MX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9634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849</Words>
  <Application>Microsoft Office PowerPoint</Application>
  <PresentationFormat>Panorámica</PresentationFormat>
  <Paragraphs>51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Gabriola</vt:lpstr>
      <vt:lpstr>Times New Roman</vt:lpstr>
      <vt:lpstr>Tema de Office</vt:lpstr>
      <vt:lpstr>Presentación de PowerPoint</vt:lpstr>
      <vt:lpstr>Presentación de PowerPoint</vt:lpstr>
      <vt:lpstr>Presentación de PowerPoint</vt:lpstr>
      <vt:lpstr>Nombre oficial</vt:lpstr>
      <vt:lpstr>Escritura Principal</vt:lpstr>
      <vt:lpstr>Historia</vt:lpstr>
      <vt:lpstr>Presentación de PowerPoint</vt:lpstr>
      <vt:lpstr>Doctrina</vt:lpstr>
      <vt:lpstr>Doctrina</vt:lpstr>
      <vt:lpstr>Doctrina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Azucena García</cp:lastModifiedBy>
  <cp:revision>9</cp:revision>
  <dcterms:created xsi:type="dcterms:W3CDTF">2022-05-09T22:52:19Z</dcterms:created>
  <dcterms:modified xsi:type="dcterms:W3CDTF">2022-05-21T03:37:10Z</dcterms:modified>
</cp:coreProperties>
</file>