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71" r:id="rId3"/>
    <p:sldId id="322" r:id="rId4"/>
    <p:sldId id="323" r:id="rId5"/>
    <p:sldId id="324" r:id="rId6"/>
    <p:sldId id="317" r:id="rId7"/>
    <p:sldId id="326" r:id="rId8"/>
    <p:sldId id="325" r:id="rId9"/>
    <p:sldId id="318" r:id="rId10"/>
    <p:sldId id="327" r:id="rId11"/>
    <p:sldId id="328" r:id="rId12"/>
    <p:sldId id="319" r:id="rId13"/>
    <p:sldId id="329" r:id="rId14"/>
    <p:sldId id="330" r:id="rId15"/>
    <p:sldId id="32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6" d="100"/>
          <a:sy n="76" d="100"/>
        </p:scale>
        <p:origin x="-1424" y="-584"/>
      </p:cViewPr>
      <p:guideLst>
        <p:guide orient="horz" pos="2160"/>
        <p:guide pos="2880"/>
      </p:guideLst>
    </p:cSldViewPr>
  </p:slideViewPr>
  <p:notesTextViewPr>
    <p:cViewPr>
      <p:scale>
        <a:sx n="100" d="100"/>
        <a:sy n="100" d="100"/>
      </p:scale>
      <p:origin x="0" y="0"/>
    </p:cViewPr>
  </p:notesTextViewPr>
  <p:sorterViewPr>
    <p:cViewPr>
      <p:scale>
        <a:sx n="132" d="100"/>
        <a:sy n="132"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62302F4C-FB3A-074D-B778-A716A27B07F9}"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62302F4C-FB3A-074D-B778-A716A27B07F9}" type="datetimeFigureOut">
              <a:rPr lang="en-US" smtClean="0"/>
              <a:t>4/30/20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2302F4C-FB3A-074D-B778-A716A27B07F9}" type="datetimeFigureOut">
              <a:rPr lang="en-US" smtClean="0"/>
              <a:t>4/30/20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302F4C-FB3A-074D-B778-A716A27B07F9}" type="datetimeFigureOut">
              <a:rPr lang="en-US" smtClean="0"/>
              <a:t>4/30/20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2F4C-FB3A-074D-B778-A716A27B07F9}"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2F4C-FB3A-074D-B778-A716A27B07F9}"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62302F4C-FB3A-074D-B778-A716A27B07F9}" type="datetimeFigureOut">
              <a:rPr lang="en-US" smtClean="0"/>
              <a:t>4/30/20</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5B15796A-D7A1-3841-94E1-D527D4CAB8E6}"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886200"/>
            <a:ext cx="7936044" cy="1752600"/>
          </a:xfrm>
        </p:spPr>
        <p:txBody>
          <a:bodyPr>
            <a:normAutofit/>
          </a:bodyPr>
          <a:lstStyle/>
          <a:p>
            <a:r>
              <a:rPr lang="en-US" sz="3200" b="1" dirty="0" smtClean="0"/>
              <a:t>Dealing with Special Parenting Issues</a:t>
            </a:r>
            <a:endParaRPr lang="en-US" sz="3200" dirty="0"/>
          </a:p>
        </p:txBody>
      </p:sp>
      <p:sp>
        <p:nvSpPr>
          <p:cNvPr id="2" name="Title 1"/>
          <p:cNvSpPr>
            <a:spLocks noGrp="1"/>
          </p:cNvSpPr>
          <p:nvPr>
            <p:ph type="ctrTitle"/>
          </p:nvPr>
        </p:nvSpPr>
        <p:spPr>
          <a:xfrm>
            <a:off x="685800" y="2184125"/>
            <a:ext cx="7772400" cy="1702075"/>
          </a:xfrm>
        </p:spPr>
        <p:txBody>
          <a:bodyPr>
            <a:normAutofit fontScale="90000"/>
          </a:bodyPr>
          <a:lstStyle/>
          <a:p>
            <a:r>
              <a:rPr lang="en-US" b="1" dirty="0" smtClean="0"/>
              <a:t>taking control of your parenting</a:t>
            </a:r>
            <a:br>
              <a:rPr lang="en-US" b="1" dirty="0" smtClean="0"/>
            </a:br>
            <a:r>
              <a:rPr lang="en-US" b="1" dirty="0"/>
              <a:t>P</a:t>
            </a:r>
            <a:r>
              <a:rPr lang="en-US" b="1" dirty="0" smtClean="0"/>
              <a:t>art </a:t>
            </a:r>
            <a:r>
              <a:rPr lang="en-US" b="1" dirty="0" smtClean="0"/>
              <a:t>12</a:t>
            </a:r>
            <a:br>
              <a:rPr lang="en-US" b="1" dirty="0" smtClean="0"/>
            </a:br>
            <a:r>
              <a:rPr lang="en-US" cap="none" spc="30" dirty="0" smtClean="0">
                <a:solidFill>
                  <a:srgbClr val="DC9E1F"/>
                </a:solidFill>
                <a:ea typeface="+mn-ea"/>
                <a:cs typeface="+mn-cs"/>
              </a:rPr>
              <a:t>Steve </a:t>
            </a:r>
            <a:r>
              <a:rPr lang="en-US" cap="none" spc="30" dirty="0" smtClean="0">
                <a:solidFill>
                  <a:srgbClr val="DC9E1F"/>
                </a:solidFill>
                <a:ea typeface="+mn-ea"/>
                <a:cs typeface="+mn-cs"/>
              </a:rPr>
              <a:t>Elzinga</a:t>
            </a:r>
            <a:r>
              <a:rPr lang="en-US" sz="3600" dirty="0" smtClean="0">
                <a:solidFill>
                  <a:srgbClr val="CBD5DE"/>
                </a:solidFill>
              </a:rPr>
              <a:t/>
            </a:r>
            <a:br>
              <a:rPr lang="en-US" sz="3600" dirty="0" smtClean="0">
                <a:solidFill>
                  <a:srgbClr val="CBD5DE"/>
                </a:solidFill>
              </a:rPr>
            </a:br>
            <a:endParaRPr lang="en-US" sz="3600" b="1" dirty="0">
              <a:solidFill>
                <a:srgbClr val="CBD5DE"/>
              </a:solidFill>
            </a:endParaRPr>
          </a:p>
        </p:txBody>
      </p:sp>
    </p:spTree>
    <p:extLst>
      <p:ext uri="{BB962C8B-B14F-4D97-AF65-F5344CB8AC3E}">
        <p14:creationId xmlns:p14="http://schemas.microsoft.com/office/powerpoint/2010/main" val="750087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092" y="274638"/>
            <a:ext cx="7924800" cy="1212689"/>
          </a:xfrm>
        </p:spPr>
        <p:txBody>
          <a:bodyPr>
            <a:normAutofit/>
          </a:bodyPr>
          <a:lstStyle/>
          <a:p>
            <a:r>
              <a:rPr lang="en-US" b="1" dirty="0"/>
              <a:t>Adopted Children </a:t>
            </a:r>
            <a:br>
              <a:rPr lang="en-US" b="1" dirty="0"/>
            </a:br>
            <a:r>
              <a:rPr lang="en-US" b="1" dirty="0"/>
              <a:t>Challenges</a:t>
            </a:r>
          </a:p>
        </p:txBody>
      </p:sp>
      <p:sp>
        <p:nvSpPr>
          <p:cNvPr id="4" name="Content Placeholder 3"/>
          <p:cNvSpPr>
            <a:spLocks noGrp="1"/>
          </p:cNvSpPr>
          <p:nvPr>
            <p:ph sz="quarter" idx="13"/>
          </p:nvPr>
        </p:nvSpPr>
        <p:spPr>
          <a:xfrm>
            <a:off x="969121" y="1955250"/>
            <a:ext cx="7602596" cy="3994060"/>
          </a:xfrm>
        </p:spPr>
        <p:txBody>
          <a:bodyPr>
            <a:normAutofit/>
          </a:bodyPr>
          <a:lstStyle/>
          <a:p>
            <a:pPr marL="0" indent="0">
              <a:buNone/>
            </a:pPr>
            <a:r>
              <a:rPr lang="en-US" sz="2800" b="1" dirty="0"/>
              <a:t>What to </a:t>
            </a:r>
            <a:r>
              <a:rPr lang="en-US" sz="2800" b="1" dirty="0" smtClean="0"/>
              <a:t>do:</a:t>
            </a:r>
            <a:endParaRPr lang="en-US" sz="2800" b="1" dirty="0"/>
          </a:p>
          <a:p>
            <a:pPr marL="1314450" lvl="2" indent="-514350">
              <a:buFont typeface="+mj-lt"/>
              <a:buAutoNum type="arabicPeriod"/>
            </a:pPr>
            <a:r>
              <a:rPr lang="en-US" sz="2800" dirty="0" smtClean="0">
                <a:solidFill>
                  <a:srgbClr val="F2D9A4"/>
                </a:solidFill>
              </a:rPr>
              <a:t>Communication</a:t>
            </a:r>
            <a:endParaRPr lang="en-US" sz="2800" dirty="0">
              <a:solidFill>
                <a:srgbClr val="F2D9A4"/>
              </a:solidFill>
            </a:endParaRPr>
          </a:p>
          <a:p>
            <a:pPr marL="1314450" lvl="2" indent="-514350">
              <a:buFont typeface="+mj-lt"/>
              <a:buAutoNum type="arabicPeriod"/>
            </a:pPr>
            <a:r>
              <a:rPr lang="is-IS" sz="2800" dirty="0" smtClean="0">
                <a:solidFill>
                  <a:srgbClr val="F2D9A4"/>
                </a:solidFill>
              </a:rPr>
              <a:t>Be consistant with all your children (discipline, encouragement, opportuniites offered, support)</a:t>
            </a:r>
          </a:p>
          <a:p>
            <a:pPr marL="1314450" lvl="2" indent="-514350">
              <a:buFont typeface="+mj-lt"/>
              <a:buAutoNum type="arabicPeriod"/>
            </a:pPr>
            <a:r>
              <a:rPr lang="is-IS" sz="2800" dirty="0" smtClean="0">
                <a:solidFill>
                  <a:srgbClr val="F2D9A4"/>
                </a:solidFill>
              </a:rPr>
              <a:t>Get help from church and other adoptees</a:t>
            </a:r>
          </a:p>
          <a:p>
            <a:pPr marL="0" indent="0">
              <a:buNone/>
            </a:pPr>
            <a:endParaRPr lang="en-US" sz="2800" dirty="0" smtClean="0"/>
          </a:p>
          <a:p>
            <a:pPr marL="514350" indent="-514350">
              <a:buFont typeface="+mj-lt"/>
              <a:buAutoNum type="arabicPeriod"/>
            </a:pPr>
            <a:endParaRPr lang="en-US" sz="2800" dirty="0"/>
          </a:p>
          <a:p>
            <a:pPr marL="400050" lvl="1" indent="0">
              <a:buNone/>
            </a:pPr>
            <a:endParaRPr lang="en-US" sz="2800" i="1" dirty="0"/>
          </a:p>
        </p:txBody>
      </p:sp>
    </p:spTree>
    <p:extLst>
      <p:ext uri="{BB962C8B-B14F-4D97-AF65-F5344CB8AC3E}">
        <p14:creationId xmlns:p14="http://schemas.microsoft.com/office/powerpoint/2010/main" val="174060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3"/>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092" y="274638"/>
            <a:ext cx="7924800" cy="1212689"/>
          </a:xfrm>
        </p:spPr>
        <p:txBody>
          <a:bodyPr>
            <a:normAutofit/>
          </a:bodyPr>
          <a:lstStyle/>
          <a:p>
            <a:r>
              <a:rPr lang="en-US" b="1" dirty="0" smtClean="0"/>
              <a:t>By the way, </a:t>
            </a:r>
            <a:br>
              <a:rPr lang="en-US" b="1" dirty="0" smtClean="0"/>
            </a:br>
            <a:r>
              <a:rPr lang="en-US" b="1" dirty="0" smtClean="0"/>
              <a:t>We are all adopted</a:t>
            </a:r>
            <a:endParaRPr lang="en-US" b="1" dirty="0"/>
          </a:p>
        </p:txBody>
      </p:sp>
      <p:sp>
        <p:nvSpPr>
          <p:cNvPr id="4" name="Content Placeholder 3"/>
          <p:cNvSpPr>
            <a:spLocks noGrp="1"/>
          </p:cNvSpPr>
          <p:nvPr>
            <p:ph sz="quarter" idx="13"/>
          </p:nvPr>
        </p:nvSpPr>
        <p:spPr>
          <a:xfrm>
            <a:off x="969121" y="2022096"/>
            <a:ext cx="7602596" cy="3994060"/>
          </a:xfrm>
        </p:spPr>
        <p:txBody>
          <a:bodyPr>
            <a:normAutofit/>
          </a:bodyPr>
          <a:lstStyle/>
          <a:p>
            <a:pPr marL="0" indent="0">
              <a:buNone/>
            </a:pPr>
            <a:endParaRPr lang="en-US" sz="2800" dirty="0" smtClean="0"/>
          </a:p>
          <a:p>
            <a:pPr marL="0" indent="0">
              <a:lnSpc>
                <a:spcPct val="90000"/>
              </a:lnSpc>
              <a:buNone/>
            </a:pPr>
            <a:r>
              <a:rPr lang="en-US" sz="2800" dirty="0"/>
              <a:t>Ephesians 1:5 </a:t>
            </a:r>
            <a:r>
              <a:rPr lang="en-US" sz="2800" i="1" dirty="0" smtClean="0">
                <a:solidFill>
                  <a:srgbClr val="D8D4C5"/>
                </a:solidFill>
              </a:rPr>
              <a:t>God </a:t>
            </a:r>
            <a:r>
              <a:rPr lang="en-US" sz="2800" i="1" dirty="0">
                <a:solidFill>
                  <a:srgbClr val="D8D4C5"/>
                </a:solidFill>
              </a:rPr>
              <a:t>decided in advance to adopt us into his own family by bringing us to himself through Jesus Christ. This is what he wanted to do, and it gave him great pleasure.</a:t>
            </a:r>
          </a:p>
          <a:p>
            <a:pPr marL="514350" indent="-514350">
              <a:buFont typeface="+mj-lt"/>
              <a:buAutoNum type="arabicPeriod"/>
            </a:pPr>
            <a:endParaRPr lang="en-US" sz="2800" dirty="0"/>
          </a:p>
          <a:p>
            <a:pPr marL="400050" lvl="1" indent="0">
              <a:buNone/>
            </a:pPr>
            <a:endParaRPr lang="en-US" sz="2800" i="1" dirty="0"/>
          </a:p>
        </p:txBody>
      </p:sp>
    </p:spTree>
    <p:extLst>
      <p:ext uri="{BB962C8B-B14F-4D97-AF65-F5344CB8AC3E}">
        <p14:creationId xmlns:p14="http://schemas.microsoft.com/office/powerpoint/2010/main" val="3072177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5547" y="348737"/>
            <a:ext cx="7924800" cy="1143000"/>
          </a:xfrm>
        </p:spPr>
        <p:txBody>
          <a:bodyPr>
            <a:normAutofit/>
          </a:bodyPr>
          <a:lstStyle/>
          <a:p>
            <a:pPr algn="l"/>
            <a:r>
              <a:rPr lang="en-US" b="1" dirty="0" smtClean="0"/>
              <a:t>Grown children </a:t>
            </a:r>
            <a:br>
              <a:rPr lang="en-US" b="1" dirty="0" smtClean="0"/>
            </a:br>
            <a:r>
              <a:rPr lang="en-US" b="1" dirty="0" smtClean="0"/>
              <a:t>challenges</a:t>
            </a:r>
            <a:endParaRPr lang="en-US" b="1" dirty="0"/>
          </a:p>
        </p:txBody>
      </p:sp>
      <p:sp>
        <p:nvSpPr>
          <p:cNvPr id="5" name="Content Placeholder 3"/>
          <p:cNvSpPr txBox="1">
            <a:spLocks/>
          </p:cNvSpPr>
          <p:nvPr/>
        </p:nvSpPr>
        <p:spPr>
          <a:xfrm>
            <a:off x="1587355" y="1854980"/>
            <a:ext cx="3375218" cy="3994060"/>
          </a:xfrm>
          <a:prstGeom prst="rect">
            <a:avLst/>
          </a:prstGeom>
        </p:spPr>
        <p:txBody>
          <a:bodyPr vert="horz" lIns="91440" tIns="45720" rIns="91440" bIns="45720" rtlCol="0">
            <a:normAutofit/>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514350" indent="-514350">
              <a:buFont typeface="+mj-lt"/>
              <a:buAutoNum type="arabicPeriod"/>
            </a:pPr>
            <a:r>
              <a:rPr lang="en-US" sz="2800" dirty="0" smtClean="0">
                <a:solidFill>
                  <a:srgbClr val="CBD5DE"/>
                </a:solidFill>
              </a:rPr>
              <a:t>In-laws</a:t>
            </a:r>
          </a:p>
          <a:p>
            <a:pPr marL="514350" indent="-514350">
              <a:buFont typeface="+mj-lt"/>
              <a:buAutoNum type="arabicPeriod"/>
            </a:pPr>
            <a:r>
              <a:rPr lang="en-US" sz="2800" dirty="0" smtClean="0">
                <a:solidFill>
                  <a:srgbClr val="CBD5DE"/>
                </a:solidFill>
              </a:rPr>
              <a:t>Distance</a:t>
            </a:r>
          </a:p>
          <a:p>
            <a:pPr marL="514350" indent="-514350">
              <a:buFont typeface="+mj-lt"/>
              <a:buAutoNum type="arabicPeriod"/>
            </a:pPr>
            <a:r>
              <a:rPr lang="en-US" sz="2800" dirty="0" smtClean="0">
                <a:solidFill>
                  <a:srgbClr val="CBD5DE"/>
                </a:solidFill>
              </a:rPr>
              <a:t>Leaving the faith</a:t>
            </a:r>
          </a:p>
          <a:p>
            <a:pPr marL="514350" indent="-514350">
              <a:buFont typeface="+mj-lt"/>
              <a:buAutoNum type="arabicPeriod"/>
            </a:pPr>
            <a:r>
              <a:rPr lang="en-US" sz="2800" dirty="0" smtClean="0">
                <a:solidFill>
                  <a:srgbClr val="CBD5DE"/>
                </a:solidFill>
              </a:rPr>
              <a:t>Grandchildren</a:t>
            </a:r>
          </a:p>
          <a:p>
            <a:pPr marL="514350" indent="-514350">
              <a:buFont typeface="+mj-lt"/>
              <a:buAutoNum type="arabicPeriod"/>
            </a:pPr>
            <a:r>
              <a:rPr lang="en-US" sz="2800" dirty="0" smtClean="0">
                <a:solidFill>
                  <a:srgbClr val="CBD5DE"/>
                </a:solidFill>
              </a:rPr>
              <a:t>Money </a:t>
            </a:r>
          </a:p>
          <a:p>
            <a:pPr marL="514350" indent="-514350">
              <a:buFont typeface="+mj-lt"/>
              <a:buAutoNum type="arabicPeriod"/>
            </a:pPr>
            <a:endParaRPr lang="en-US" sz="2800" dirty="0" smtClean="0"/>
          </a:p>
          <a:p>
            <a:pPr marL="514350" indent="-514350">
              <a:buFont typeface="+mj-lt"/>
              <a:buAutoNum type="arabicPeriod"/>
            </a:pPr>
            <a:endParaRPr lang="en-US" sz="2800" dirty="0" smtClean="0"/>
          </a:p>
          <a:p>
            <a:pPr marL="514350" indent="-514350">
              <a:buFont typeface="+mj-lt"/>
              <a:buAutoNum type="arabicPeriod"/>
            </a:pPr>
            <a:endParaRPr lang="en-US" sz="2800" dirty="0" smtClean="0"/>
          </a:p>
          <a:p>
            <a:pPr marL="514350" indent="-514350">
              <a:buFont typeface="+mj-lt"/>
              <a:buAutoNum type="arabicPeriod"/>
            </a:pPr>
            <a:endParaRPr lang="en-US" sz="2800" dirty="0" smtClean="0"/>
          </a:p>
          <a:p>
            <a:pPr marL="514350" indent="-514350">
              <a:buFont typeface="+mj-lt"/>
              <a:buAutoNum type="arabicPeriod"/>
            </a:pPr>
            <a:endParaRPr lang="en-US" sz="2800" dirty="0" smtClean="0"/>
          </a:p>
          <a:p>
            <a:pPr marL="400050" lvl="1" indent="0">
              <a:buFont typeface="Arial" pitchFamily="34" charset="0"/>
              <a:buNone/>
            </a:pPr>
            <a:endParaRPr lang="en-US" sz="2800" i="1" dirty="0"/>
          </a:p>
        </p:txBody>
      </p:sp>
    </p:spTree>
    <p:extLst>
      <p:ext uri="{BB962C8B-B14F-4D97-AF65-F5344CB8AC3E}">
        <p14:creationId xmlns:p14="http://schemas.microsoft.com/office/powerpoint/2010/main" val="3873711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3"/>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5547" y="348737"/>
            <a:ext cx="7924800" cy="1143000"/>
          </a:xfrm>
        </p:spPr>
        <p:txBody>
          <a:bodyPr>
            <a:normAutofit/>
          </a:bodyPr>
          <a:lstStyle/>
          <a:p>
            <a:pPr algn="l"/>
            <a:r>
              <a:rPr lang="en-US" b="1" dirty="0" smtClean="0"/>
              <a:t>Grown children </a:t>
            </a:r>
            <a:br>
              <a:rPr lang="en-US" b="1" dirty="0" smtClean="0"/>
            </a:br>
            <a:r>
              <a:rPr lang="en-US" b="1" dirty="0" smtClean="0"/>
              <a:t>challenges</a:t>
            </a:r>
            <a:endParaRPr lang="en-US" b="1" dirty="0"/>
          </a:p>
        </p:txBody>
      </p:sp>
      <p:sp>
        <p:nvSpPr>
          <p:cNvPr id="5" name="Content Placeholder 3"/>
          <p:cNvSpPr txBox="1">
            <a:spLocks/>
          </p:cNvSpPr>
          <p:nvPr/>
        </p:nvSpPr>
        <p:spPr>
          <a:xfrm>
            <a:off x="785322" y="2590289"/>
            <a:ext cx="7936775" cy="3994060"/>
          </a:xfrm>
          <a:prstGeom prst="rect">
            <a:avLst/>
          </a:prstGeom>
        </p:spPr>
        <p:txBody>
          <a:bodyPr vert="horz" lIns="91440" tIns="45720" rIns="91440" bIns="45720" rtlCol="0">
            <a:normAutofit/>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0" indent="0">
              <a:lnSpc>
                <a:spcPct val="90000"/>
              </a:lnSpc>
              <a:buNone/>
            </a:pPr>
            <a:r>
              <a:rPr lang="en-US" sz="2800" dirty="0"/>
              <a:t>Psalm 71:17-19 </a:t>
            </a:r>
            <a:r>
              <a:rPr lang="en-US" sz="2800" dirty="0" smtClean="0"/>
              <a:t>(</a:t>
            </a:r>
            <a:r>
              <a:rPr lang="en-US" sz="2800" dirty="0"/>
              <a:t>NIV</a:t>
            </a:r>
            <a:r>
              <a:rPr lang="en-US" sz="2800" dirty="0" smtClean="0"/>
              <a:t>) </a:t>
            </a:r>
            <a:r>
              <a:rPr lang="en-US" sz="2800" i="1" dirty="0" smtClean="0">
                <a:solidFill>
                  <a:srgbClr val="D8D4C5"/>
                </a:solidFill>
              </a:rPr>
              <a:t>Since </a:t>
            </a:r>
            <a:r>
              <a:rPr lang="en-US" sz="2800" i="1" dirty="0">
                <a:solidFill>
                  <a:srgbClr val="D8D4C5"/>
                </a:solidFill>
              </a:rPr>
              <a:t>my youth, God, you have taught me</a:t>
            </a:r>
            <a:r>
              <a:rPr lang="en-US" sz="2800" i="1" dirty="0" smtClean="0">
                <a:solidFill>
                  <a:srgbClr val="D8D4C5"/>
                </a:solidFill>
              </a:rPr>
              <a:t>,</a:t>
            </a:r>
            <a:r>
              <a:rPr lang="en-US" sz="2800" i="1" dirty="0">
                <a:solidFill>
                  <a:srgbClr val="D8D4C5"/>
                </a:solidFill>
              </a:rPr>
              <a:t> </a:t>
            </a:r>
            <a:r>
              <a:rPr lang="en-US" sz="2800" i="1" dirty="0" smtClean="0">
                <a:solidFill>
                  <a:srgbClr val="D8D4C5"/>
                </a:solidFill>
              </a:rPr>
              <a:t>and </a:t>
            </a:r>
            <a:r>
              <a:rPr lang="en-US" sz="2800" i="1" dirty="0">
                <a:solidFill>
                  <a:srgbClr val="D8D4C5"/>
                </a:solidFill>
              </a:rPr>
              <a:t>to this day I declare your marvelous </a:t>
            </a:r>
            <a:r>
              <a:rPr lang="en-US" sz="2800" i="1" dirty="0" smtClean="0">
                <a:solidFill>
                  <a:srgbClr val="D8D4C5"/>
                </a:solidFill>
              </a:rPr>
              <a:t>deeds.</a:t>
            </a:r>
            <a:r>
              <a:rPr lang="en-US" sz="2800" i="1" dirty="0">
                <a:solidFill>
                  <a:srgbClr val="D8D4C5"/>
                </a:solidFill>
              </a:rPr>
              <a:t> </a:t>
            </a:r>
            <a:r>
              <a:rPr lang="en-US" sz="2800" i="1" dirty="0" smtClean="0">
                <a:solidFill>
                  <a:srgbClr val="D8D4C5"/>
                </a:solidFill>
              </a:rPr>
              <a:t>Even </a:t>
            </a:r>
            <a:r>
              <a:rPr lang="en-US" sz="2800" i="1" dirty="0">
                <a:solidFill>
                  <a:srgbClr val="D8D4C5"/>
                </a:solidFill>
              </a:rPr>
              <a:t>when I am old and gray</a:t>
            </a:r>
            <a:r>
              <a:rPr lang="en-US" sz="2800" i="1" dirty="0" smtClean="0">
                <a:solidFill>
                  <a:srgbClr val="D8D4C5"/>
                </a:solidFill>
              </a:rPr>
              <a:t>,</a:t>
            </a:r>
            <a:r>
              <a:rPr lang="en-US" sz="2800" i="1" dirty="0">
                <a:solidFill>
                  <a:srgbClr val="D8D4C5"/>
                </a:solidFill>
              </a:rPr>
              <a:t> do not forsake me, my God</a:t>
            </a:r>
            <a:r>
              <a:rPr lang="en-US" sz="2800" i="1" dirty="0" smtClean="0">
                <a:solidFill>
                  <a:srgbClr val="D8D4C5"/>
                </a:solidFill>
              </a:rPr>
              <a:t>, till </a:t>
            </a:r>
            <a:r>
              <a:rPr lang="en-US" sz="2800" i="1" dirty="0">
                <a:solidFill>
                  <a:srgbClr val="D8D4C5"/>
                </a:solidFill>
              </a:rPr>
              <a:t>I declare your power to the next generation</a:t>
            </a:r>
            <a:r>
              <a:rPr lang="en-US" sz="2800" i="1" dirty="0" smtClean="0">
                <a:solidFill>
                  <a:srgbClr val="D8D4C5"/>
                </a:solidFill>
              </a:rPr>
              <a:t>, your </a:t>
            </a:r>
            <a:r>
              <a:rPr lang="en-US" sz="2800" i="1" dirty="0">
                <a:solidFill>
                  <a:srgbClr val="D8D4C5"/>
                </a:solidFill>
              </a:rPr>
              <a:t>mighty acts to all who are to come.</a:t>
            </a:r>
          </a:p>
          <a:p>
            <a:pPr marL="514350" indent="-514350">
              <a:buFont typeface="+mj-lt"/>
              <a:buAutoNum type="arabicPeriod"/>
            </a:pPr>
            <a:endParaRPr lang="en-US" sz="2800" dirty="0" smtClean="0"/>
          </a:p>
          <a:p>
            <a:pPr marL="514350" indent="-514350">
              <a:buFont typeface="+mj-lt"/>
              <a:buAutoNum type="arabicPeriod"/>
            </a:pPr>
            <a:endParaRPr lang="en-US" sz="2800" dirty="0" smtClean="0"/>
          </a:p>
          <a:p>
            <a:pPr marL="514350" indent="-514350">
              <a:buFont typeface="+mj-lt"/>
              <a:buAutoNum type="arabicPeriod"/>
            </a:pPr>
            <a:endParaRPr lang="en-US" sz="2800" dirty="0" smtClean="0"/>
          </a:p>
          <a:p>
            <a:pPr marL="514350" indent="-514350">
              <a:buFont typeface="+mj-lt"/>
              <a:buAutoNum type="arabicPeriod"/>
            </a:pPr>
            <a:endParaRPr lang="en-US" sz="2800" dirty="0" smtClean="0"/>
          </a:p>
          <a:p>
            <a:pPr marL="514350" indent="-514350">
              <a:buFont typeface="+mj-lt"/>
              <a:buAutoNum type="arabicPeriod"/>
            </a:pPr>
            <a:endParaRPr lang="en-US" sz="2800" dirty="0" smtClean="0"/>
          </a:p>
          <a:p>
            <a:pPr marL="400050" lvl="1" indent="0">
              <a:buFont typeface="Arial" pitchFamily="34" charset="0"/>
              <a:buNone/>
            </a:pPr>
            <a:endParaRPr lang="en-US" sz="2800" i="1" dirty="0"/>
          </a:p>
        </p:txBody>
      </p:sp>
    </p:spTree>
    <p:extLst>
      <p:ext uri="{BB962C8B-B14F-4D97-AF65-F5344CB8AC3E}">
        <p14:creationId xmlns:p14="http://schemas.microsoft.com/office/powerpoint/2010/main" val="3877492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5547" y="348737"/>
            <a:ext cx="7924800" cy="1143000"/>
          </a:xfrm>
        </p:spPr>
        <p:txBody>
          <a:bodyPr>
            <a:normAutofit/>
          </a:bodyPr>
          <a:lstStyle/>
          <a:p>
            <a:pPr algn="l"/>
            <a:r>
              <a:rPr lang="en-US" b="1" dirty="0" smtClean="0"/>
              <a:t>Grown children </a:t>
            </a:r>
            <a:br>
              <a:rPr lang="en-US" b="1" dirty="0" smtClean="0"/>
            </a:br>
            <a:r>
              <a:rPr lang="en-US" b="1" dirty="0" smtClean="0"/>
              <a:t>challenges</a:t>
            </a:r>
            <a:endParaRPr lang="en-US" b="1" dirty="0"/>
          </a:p>
        </p:txBody>
      </p:sp>
      <p:sp>
        <p:nvSpPr>
          <p:cNvPr id="5" name="Content Placeholder 3"/>
          <p:cNvSpPr txBox="1">
            <a:spLocks/>
          </p:cNvSpPr>
          <p:nvPr/>
        </p:nvSpPr>
        <p:spPr>
          <a:xfrm>
            <a:off x="785322" y="2740692"/>
            <a:ext cx="7936775" cy="3994060"/>
          </a:xfrm>
          <a:prstGeom prst="rect">
            <a:avLst/>
          </a:prstGeom>
        </p:spPr>
        <p:txBody>
          <a:bodyPr vert="horz" lIns="91440" tIns="45720" rIns="91440" bIns="45720" rtlCol="0">
            <a:normAutofit/>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0" indent="0">
              <a:lnSpc>
                <a:spcPct val="90000"/>
              </a:lnSpc>
              <a:buNone/>
            </a:pPr>
            <a:r>
              <a:rPr lang="en-US" sz="2800" dirty="0"/>
              <a:t>Psalm 78:5-7 </a:t>
            </a:r>
            <a:r>
              <a:rPr lang="en-US" sz="2800" dirty="0" smtClean="0"/>
              <a:t> (</a:t>
            </a:r>
            <a:r>
              <a:rPr lang="en-US" sz="2800" dirty="0"/>
              <a:t>NIV</a:t>
            </a:r>
            <a:r>
              <a:rPr lang="en-US" sz="2800" dirty="0" smtClean="0"/>
              <a:t>) </a:t>
            </a:r>
            <a:r>
              <a:rPr lang="en-US" sz="2800" i="1" dirty="0" smtClean="0">
                <a:solidFill>
                  <a:srgbClr val="D8D4C5"/>
                </a:solidFill>
              </a:rPr>
              <a:t>He </a:t>
            </a:r>
            <a:r>
              <a:rPr lang="en-US" sz="2800" i="1" dirty="0">
                <a:solidFill>
                  <a:srgbClr val="D8D4C5"/>
                </a:solidFill>
              </a:rPr>
              <a:t>decreed statutes for </a:t>
            </a:r>
            <a:r>
              <a:rPr lang="en-US" sz="2800" i="1" dirty="0" smtClean="0">
                <a:solidFill>
                  <a:srgbClr val="D8D4C5"/>
                </a:solidFill>
              </a:rPr>
              <a:t>Jacob </a:t>
            </a:r>
            <a:r>
              <a:rPr lang="en-US" sz="2800" i="1" dirty="0">
                <a:solidFill>
                  <a:srgbClr val="D8D4C5"/>
                </a:solidFill>
              </a:rPr>
              <a:t> and established the law in Israel</a:t>
            </a:r>
            <a:r>
              <a:rPr lang="en-US" sz="2800" i="1" dirty="0" smtClean="0">
                <a:solidFill>
                  <a:srgbClr val="D8D4C5"/>
                </a:solidFill>
              </a:rPr>
              <a:t>, which </a:t>
            </a:r>
            <a:r>
              <a:rPr lang="en-US" sz="2800" i="1" dirty="0">
                <a:solidFill>
                  <a:srgbClr val="D8D4C5"/>
                </a:solidFill>
              </a:rPr>
              <a:t>he commanded our </a:t>
            </a:r>
            <a:r>
              <a:rPr lang="en-US" sz="2800" i="1" dirty="0" smtClean="0">
                <a:solidFill>
                  <a:srgbClr val="D8D4C5"/>
                </a:solidFill>
              </a:rPr>
              <a:t>ancestors</a:t>
            </a:r>
            <a:r>
              <a:rPr lang="en-US" sz="2800" i="1" dirty="0">
                <a:solidFill>
                  <a:srgbClr val="D8D4C5"/>
                </a:solidFill>
              </a:rPr>
              <a:t> to teach their children</a:t>
            </a:r>
            <a:r>
              <a:rPr lang="en-US" sz="2800" i="1" dirty="0" smtClean="0">
                <a:solidFill>
                  <a:srgbClr val="D8D4C5"/>
                </a:solidFill>
              </a:rPr>
              <a:t>, so </a:t>
            </a:r>
            <a:r>
              <a:rPr lang="en-US" sz="2800" i="1" dirty="0">
                <a:solidFill>
                  <a:srgbClr val="D8D4C5"/>
                </a:solidFill>
              </a:rPr>
              <a:t>the next generation would know them</a:t>
            </a:r>
            <a:r>
              <a:rPr lang="en-US" sz="2800" i="1" dirty="0" smtClean="0">
                <a:solidFill>
                  <a:srgbClr val="D8D4C5"/>
                </a:solidFill>
              </a:rPr>
              <a:t>, even </a:t>
            </a:r>
            <a:r>
              <a:rPr lang="en-US" sz="2800" i="1" dirty="0">
                <a:solidFill>
                  <a:srgbClr val="D8D4C5"/>
                </a:solidFill>
              </a:rPr>
              <a:t>the children yet to be born</a:t>
            </a:r>
            <a:r>
              <a:rPr lang="en-US" sz="2800" i="1" dirty="0" smtClean="0">
                <a:solidFill>
                  <a:srgbClr val="D8D4C5"/>
                </a:solidFill>
              </a:rPr>
              <a:t>, and </a:t>
            </a:r>
            <a:r>
              <a:rPr lang="en-US" sz="2800" i="1" dirty="0">
                <a:solidFill>
                  <a:srgbClr val="D8D4C5"/>
                </a:solidFill>
              </a:rPr>
              <a:t>they in turn would tell their </a:t>
            </a:r>
            <a:r>
              <a:rPr lang="en-US" sz="2800" i="1" dirty="0" smtClean="0">
                <a:solidFill>
                  <a:srgbClr val="D8D4C5"/>
                </a:solidFill>
              </a:rPr>
              <a:t>children. Then </a:t>
            </a:r>
            <a:r>
              <a:rPr lang="en-US" sz="2800" i="1" dirty="0">
                <a:solidFill>
                  <a:srgbClr val="D8D4C5"/>
                </a:solidFill>
              </a:rPr>
              <a:t>they would put their trust in </a:t>
            </a:r>
            <a:r>
              <a:rPr lang="en-US" sz="2800" i="1" dirty="0" smtClean="0">
                <a:solidFill>
                  <a:srgbClr val="D8D4C5"/>
                </a:solidFill>
              </a:rPr>
              <a:t>God and </a:t>
            </a:r>
            <a:r>
              <a:rPr lang="en-US" sz="2800" i="1" dirty="0">
                <a:solidFill>
                  <a:srgbClr val="D8D4C5"/>
                </a:solidFill>
              </a:rPr>
              <a:t>would not forget his </a:t>
            </a:r>
            <a:r>
              <a:rPr lang="en-US" sz="2800" i="1" dirty="0" smtClean="0">
                <a:solidFill>
                  <a:srgbClr val="D8D4C5"/>
                </a:solidFill>
              </a:rPr>
              <a:t>deeds</a:t>
            </a:r>
            <a:r>
              <a:rPr lang="en-US" sz="2800" i="1" dirty="0">
                <a:solidFill>
                  <a:srgbClr val="D8D4C5"/>
                </a:solidFill>
              </a:rPr>
              <a:t> but would keep his commands.</a:t>
            </a:r>
          </a:p>
          <a:p>
            <a:pPr marL="514350" indent="-514350">
              <a:buFont typeface="+mj-lt"/>
              <a:buAutoNum type="arabicPeriod"/>
            </a:pPr>
            <a:endParaRPr lang="en-US" sz="2800" dirty="0" smtClean="0"/>
          </a:p>
          <a:p>
            <a:pPr marL="514350" indent="-514350">
              <a:buFont typeface="+mj-lt"/>
              <a:buAutoNum type="arabicPeriod"/>
            </a:pPr>
            <a:endParaRPr lang="en-US" sz="2800" dirty="0" smtClean="0"/>
          </a:p>
          <a:p>
            <a:pPr marL="514350" indent="-514350">
              <a:buFont typeface="+mj-lt"/>
              <a:buAutoNum type="arabicPeriod"/>
            </a:pPr>
            <a:endParaRPr lang="en-US" sz="2800" dirty="0" smtClean="0"/>
          </a:p>
          <a:p>
            <a:pPr marL="514350" indent="-514350">
              <a:buFont typeface="+mj-lt"/>
              <a:buAutoNum type="arabicPeriod"/>
            </a:pPr>
            <a:endParaRPr lang="en-US" sz="2800" dirty="0" smtClean="0"/>
          </a:p>
          <a:p>
            <a:pPr marL="514350" indent="-514350">
              <a:buFont typeface="+mj-lt"/>
              <a:buAutoNum type="arabicPeriod"/>
            </a:pPr>
            <a:endParaRPr lang="en-US" sz="2800" dirty="0" smtClean="0"/>
          </a:p>
          <a:p>
            <a:pPr marL="400050" lvl="1" indent="0">
              <a:buFont typeface="Arial" pitchFamily="34" charset="0"/>
              <a:buNone/>
            </a:pPr>
            <a:endParaRPr lang="en-US" sz="2800" i="1" dirty="0"/>
          </a:p>
        </p:txBody>
      </p:sp>
    </p:spTree>
    <p:extLst>
      <p:ext uri="{BB962C8B-B14F-4D97-AF65-F5344CB8AC3E}">
        <p14:creationId xmlns:p14="http://schemas.microsoft.com/office/powerpoint/2010/main" val="3567290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5547" y="348736"/>
            <a:ext cx="7924800" cy="1121880"/>
          </a:xfrm>
        </p:spPr>
        <p:txBody>
          <a:bodyPr>
            <a:normAutofit/>
          </a:bodyPr>
          <a:lstStyle/>
          <a:p>
            <a:pPr algn="l"/>
            <a:r>
              <a:rPr lang="en-US" b="1" dirty="0" smtClean="0"/>
              <a:t>Children health </a:t>
            </a:r>
            <a:br>
              <a:rPr lang="en-US" b="1" dirty="0" smtClean="0"/>
            </a:br>
            <a:r>
              <a:rPr lang="en-US" b="1" dirty="0" smtClean="0"/>
              <a:t>challenges</a:t>
            </a:r>
            <a:endParaRPr lang="en-US" b="1" dirty="0"/>
          </a:p>
        </p:txBody>
      </p:sp>
      <p:sp>
        <p:nvSpPr>
          <p:cNvPr id="5" name="Content Placeholder 3"/>
          <p:cNvSpPr txBox="1">
            <a:spLocks/>
          </p:cNvSpPr>
          <p:nvPr/>
        </p:nvSpPr>
        <p:spPr>
          <a:xfrm>
            <a:off x="785323" y="1838269"/>
            <a:ext cx="4879028" cy="3994060"/>
          </a:xfrm>
          <a:prstGeom prst="rect">
            <a:avLst/>
          </a:prstGeom>
        </p:spPr>
        <p:txBody>
          <a:bodyPr vert="horz" lIns="91440" tIns="45720" rIns="91440" bIns="45720" rtlCol="0">
            <a:normAutofit/>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514350" indent="-514350">
              <a:buFont typeface="+mj-lt"/>
              <a:buAutoNum type="arabicPeriod"/>
            </a:pPr>
            <a:r>
              <a:rPr lang="en-US" sz="2800" dirty="0" smtClean="0">
                <a:solidFill>
                  <a:srgbClr val="CBD5DE"/>
                </a:solidFill>
              </a:rPr>
              <a:t>Drugs and alcohol</a:t>
            </a:r>
          </a:p>
          <a:p>
            <a:pPr marL="514350" indent="-514350">
              <a:buFont typeface="+mj-lt"/>
              <a:buAutoNum type="arabicPeriod"/>
            </a:pPr>
            <a:r>
              <a:rPr lang="en-US" sz="2800" dirty="0" smtClean="0">
                <a:solidFill>
                  <a:srgbClr val="CBD5DE"/>
                </a:solidFill>
              </a:rPr>
              <a:t>Anorexia</a:t>
            </a:r>
          </a:p>
          <a:p>
            <a:pPr marL="514350" indent="-514350">
              <a:buFont typeface="+mj-lt"/>
              <a:buAutoNum type="arabicPeriod"/>
            </a:pPr>
            <a:r>
              <a:rPr lang="en-US" sz="2800" dirty="0" smtClean="0">
                <a:solidFill>
                  <a:srgbClr val="CBD5DE"/>
                </a:solidFill>
              </a:rPr>
              <a:t>Anxiety</a:t>
            </a:r>
          </a:p>
          <a:p>
            <a:pPr marL="514350" indent="-514350">
              <a:buFont typeface="+mj-lt"/>
              <a:buAutoNum type="arabicPeriod"/>
            </a:pPr>
            <a:r>
              <a:rPr lang="en-US" sz="2800" dirty="0" smtClean="0">
                <a:solidFill>
                  <a:srgbClr val="CBD5DE"/>
                </a:solidFill>
              </a:rPr>
              <a:t>Depression</a:t>
            </a:r>
          </a:p>
          <a:p>
            <a:pPr marL="514350" indent="-514350">
              <a:buFont typeface="+mj-lt"/>
              <a:buAutoNum type="arabicPeriod"/>
            </a:pPr>
            <a:r>
              <a:rPr lang="en-US" sz="2800" dirty="0" smtClean="0">
                <a:solidFill>
                  <a:srgbClr val="CBD5DE"/>
                </a:solidFill>
              </a:rPr>
              <a:t>ADD</a:t>
            </a:r>
          </a:p>
          <a:p>
            <a:pPr marL="514350" indent="-514350">
              <a:buFont typeface="+mj-lt"/>
              <a:buAutoNum type="arabicPeriod"/>
            </a:pPr>
            <a:r>
              <a:rPr lang="en-US" sz="2800" dirty="0" smtClean="0">
                <a:solidFill>
                  <a:srgbClr val="CBD5DE"/>
                </a:solidFill>
              </a:rPr>
              <a:t>Mental Capacity</a:t>
            </a:r>
          </a:p>
          <a:p>
            <a:pPr marL="514350" indent="-514350">
              <a:buFont typeface="+mj-lt"/>
              <a:buAutoNum type="arabicPeriod"/>
            </a:pPr>
            <a:endParaRPr lang="en-US" sz="2800" dirty="0" smtClean="0"/>
          </a:p>
          <a:p>
            <a:pPr marL="514350" indent="-514350">
              <a:buFont typeface="+mj-lt"/>
              <a:buAutoNum type="arabicPeriod"/>
            </a:pPr>
            <a:endParaRPr lang="en-US" sz="2800" dirty="0" smtClean="0"/>
          </a:p>
          <a:p>
            <a:pPr marL="514350" indent="-514350">
              <a:buFont typeface="+mj-lt"/>
              <a:buAutoNum type="arabicPeriod"/>
            </a:pPr>
            <a:endParaRPr lang="en-US" sz="2800" dirty="0" smtClean="0"/>
          </a:p>
          <a:p>
            <a:pPr marL="514350" indent="-514350">
              <a:buFont typeface="+mj-lt"/>
              <a:buAutoNum type="arabicPeriod"/>
            </a:pPr>
            <a:endParaRPr lang="en-US" sz="2800" dirty="0" smtClean="0"/>
          </a:p>
          <a:p>
            <a:pPr marL="400050" lvl="1" indent="0">
              <a:buFont typeface="Arial" pitchFamily="34" charset="0"/>
              <a:buNone/>
            </a:pPr>
            <a:endParaRPr lang="en-US" sz="2800" i="1" dirty="0"/>
          </a:p>
        </p:txBody>
      </p:sp>
      <p:pic>
        <p:nvPicPr>
          <p:cNvPr id="6" name="Picture 5" descr="pictures-of-jesus-healing-raising-dead.jpg"/>
          <p:cNvPicPr>
            <a:picLocks noChangeAspect="1"/>
          </p:cNvPicPr>
          <p:nvPr/>
        </p:nvPicPr>
        <p:blipFill rotWithShape="1">
          <a:blip r:embed="rId2">
            <a:extLst>
              <a:ext uri="{28A0092B-C50C-407E-A947-70E740481C1C}">
                <a14:useLocalDpi xmlns:a14="http://schemas.microsoft.com/office/drawing/2010/main" val="0"/>
              </a:ext>
            </a:extLst>
          </a:blip>
          <a:srcRect l="12132" r="16065"/>
          <a:stretch/>
        </p:blipFill>
        <p:spPr>
          <a:xfrm>
            <a:off x="3943324" y="2735913"/>
            <a:ext cx="4820343" cy="3831724"/>
          </a:xfrm>
          <a:prstGeom prst="rect">
            <a:avLst/>
          </a:prstGeom>
        </p:spPr>
      </p:pic>
    </p:spTree>
    <p:extLst>
      <p:ext uri="{BB962C8B-B14F-4D97-AF65-F5344CB8AC3E}">
        <p14:creationId xmlns:p14="http://schemas.microsoft.com/office/powerpoint/2010/main" val="3317880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3"/>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293" y="449007"/>
            <a:ext cx="7924800" cy="672872"/>
          </a:xfrm>
        </p:spPr>
        <p:txBody>
          <a:bodyPr>
            <a:normAutofit/>
          </a:bodyPr>
          <a:lstStyle/>
          <a:p>
            <a:pPr algn="l"/>
            <a:r>
              <a:rPr lang="en-US" b="1" dirty="0" smtClean="0"/>
              <a:t>1. Single Parent Issues</a:t>
            </a:r>
            <a:endParaRPr lang="en-US" b="1" dirty="0"/>
          </a:p>
        </p:txBody>
      </p:sp>
      <p:sp>
        <p:nvSpPr>
          <p:cNvPr id="4" name="Content Placeholder 3"/>
          <p:cNvSpPr>
            <a:spLocks noGrp="1"/>
          </p:cNvSpPr>
          <p:nvPr>
            <p:ph sz="quarter" idx="13"/>
          </p:nvPr>
        </p:nvSpPr>
        <p:spPr>
          <a:xfrm>
            <a:off x="609600" y="1775832"/>
            <a:ext cx="7924800" cy="4478696"/>
          </a:xfrm>
        </p:spPr>
        <p:txBody>
          <a:bodyPr>
            <a:normAutofit/>
          </a:bodyPr>
          <a:lstStyle/>
          <a:p>
            <a:pPr marL="0" indent="0">
              <a:buNone/>
            </a:pPr>
            <a:r>
              <a:rPr lang="en-US" sz="2800" dirty="0" smtClean="0"/>
              <a:t>The Challenge: </a:t>
            </a:r>
          </a:p>
          <a:p>
            <a:pPr marL="400050" lvl="1" indent="0">
              <a:buNone/>
            </a:pPr>
            <a:r>
              <a:rPr lang="en-US" sz="2800" dirty="0" smtClean="0"/>
              <a:t>One parent doing what two often struggle to do</a:t>
            </a:r>
            <a:endParaRPr lang="en-US" sz="2800" dirty="0"/>
          </a:p>
          <a:p>
            <a:pPr marL="800100" lvl="2" indent="0">
              <a:buNone/>
            </a:pPr>
            <a:r>
              <a:rPr lang="en-US" sz="2800" dirty="0" smtClean="0"/>
              <a:t>Ecclesiastes 4:8-9 </a:t>
            </a:r>
            <a:r>
              <a:rPr lang="en-US" sz="2800" i="1" dirty="0" smtClean="0">
                <a:solidFill>
                  <a:schemeClr val="accent6">
                    <a:lumMod val="40000"/>
                    <a:lumOff val="60000"/>
                  </a:schemeClr>
                </a:solidFill>
              </a:rPr>
              <a:t>Two </a:t>
            </a:r>
            <a:r>
              <a:rPr lang="en-US" sz="2800" i="1" dirty="0">
                <a:solidFill>
                  <a:schemeClr val="accent6">
                    <a:lumMod val="40000"/>
                    <a:lumOff val="60000"/>
                  </a:schemeClr>
                </a:solidFill>
              </a:rPr>
              <a:t>are better than one, because they have a good return for their labor: </a:t>
            </a:r>
            <a:r>
              <a:rPr lang="en-US" sz="2800" b="1" i="1" baseline="30000" dirty="0">
                <a:solidFill>
                  <a:schemeClr val="accent6">
                    <a:lumMod val="40000"/>
                    <a:lumOff val="60000"/>
                  </a:schemeClr>
                </a:solidFill>
              </a:rPr>
              <a:t> </a:t>
            </a:r>
            <a:r>
              <a:rPr lang="en-US" sz="2800" i="1" dirty="0">
                <a:solidFill>
                  <a:schemeClr val="accent6">
                    <a:lumMod val="40000"/>
                    <a:lumOff val="60000"/>
                  </a:schemeClr>
                </a:solidFill>
              </a:rPr>
              <a:t>If either of them falls down, one can help the other up. But pity anyone who falls and has no one to help them up.</a:t>
            </a:r>
          </a:p>
          <a:p>
            <a:pPr marL="400050" lvl="1" indent="0">
              <a:buNone/>
            </a:pPr>
            <a:endParaRPr lang="en-US" sz="2800" i="1" dirty="0"/>
          </a:p>
        </p:txBody>
      </p:sp>
    </p:spTree>
    <p:extLst>
      <p:ext uri="{BB962C8B-B14F-4D97-AF65-F5344CB8AC3E}">
        <p14:creationId xmlns:p14="http://schemas.microsoft.com/office/powerpoint/2010/main" val="14805729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293" y="449007"/>
            <a:ext cx="7924800" cy="672872"/>
          </a:xfrm>
        </p:spPr>
        <p:txBody>
          <a:bodyPr>
            <a:normAutofit/>
          </a:bodyPr>
          <a:lstStyle/>
          <a:p>
            <a:pPr algn="l"/>
            <a:r>
              <a:rPr lang="en-US" b="1" dirty="0" smtClean="0"/>
              <a:t>Single Parent Issues</a:t>
            </a:r>
            <a:endParaRPr lang="en-US" b="1" dirty="0"/>
          </a:p>
        </p:txBody>
      </p:sp>
      <p:sp>
        <p:nvSpPr>
          <p:cNvPr id="4" name="Content Placeholder 3"/>
          <p:cNvSpPr>
            <a:spLocks noGrp="1"/>
          </p:cNvSpPr>
          <p:nvPr>
            <p:ph sz="quarter" idx="13"/>
          </p:nvPr>
        </p:nvSpPr>
        <p:spPr>
          <a:xfrm>
            <a:off x="609600" y="1792544"/>
            <a:ext cx="7924800" cy="4478696"/>
          </a:xfrm>
        </p:spPr>
        <p:txBody>
          <a:bodyPr>
            <a:normAutofit/>
          </a:bodyPr>
          <a:lstStyle/>
          <a:p>
            <a:pPr marL="0" indent="0">
              <a:buNone/>
            </a:pPr>
            <a:r>
              <a:rPr lang="en-US" sz="2800" dirty="0" smtClean="0"/>
              <a:t>Dealing with a Death of a parent:</a:t>
            </a:r>
            <a:endParaRPr lang="en-US" sz="2800" dirty="0"/>
          </a:p>
          <a:p>
            <a:pPr marL="1314450" lvl="2" indent="-514350">
              <a:buFont typeface="+mj-lt"/>
              <a:buAutoNum type="arabicPeriod"/>
            </a:pPr>
            <a:r>
              <a:rPr lang="en-US" sz="2800" dirty="0" smtClean="0">
                <a:solidFill>
                  <a:srgbClr val="CBD5DE"/>
                </a:solidFill>
              </a:rPr>
              <a:t>Cover up feelings</a:t>
            </a:r>
          </a:p>
          <a:p>
            <a:pPr marL="1314450" lvl="2" indent="-514350">
              <a:buFont typeface="+mj-lt"/>
              <a:buAutoNum type="arabicPeriod"/>
            </a:pPr>
            <a:r>
              <a:rPr lang="is-IS" sz="2800" dirty="0" smtClean="0">
                <a:solidFill>
                  <a:srgbClr val="CBD5DE"/>
                </a:solidFill>
              </a:rPr>
              <a:t>Unfocused anger</a:t>
            </a:r>
          </a:p>
          <a:p>
            <a:pPr marL="1314450" lvl="2" indent="-514350">
              <a:buFont typeface="+mj-lt"/>
              <a:buAutoNum type="arabicPeriod"/>
            </a:pPr>
            <a:r>
              <a:rPr lang="is-IS" sz="2800" dirty="0" smtClean="0">
                <a:solidFill>
                  <a:srgbClr val="CBD5DE"/>
                </a:solidFill>
              </a:rPr>
              <a:t>Time stamped</a:t>
            </a:r>
          </a:p>
          <a:p>
            <a:pPr marL="1314450" lvl="2" indent="-514350">
              <a:buFont typeface="+mj-lt"/>
              <a:buAutoNum type="arabicPeriod"/>
            </a:pPr>
            <a:r>
              <a:rPr lang="is-IS" sz="2800" dirty="0" smtClean="0">
                <a:solidFill>
                  <a:srgbClr val="CBD5DE"/>
                </a:solidFill>
              </a:rPr>
              <a:t>Attachment  disorder</a:t>
            </a:r>
          </a:p>
          <a:p>
            <a:pPr marL="1314450" lvl="2" indent="-514350">
              <a:buFont typeface="+mj-lt"/>
              <a:buAutoNum type="arabicPeriod"/>
            </a:pPr>
            <a:r>
              <a:rPr lang="is-IS" sz="2800" dirty="0" smtClean="0">
                <a:solidFill>
                  <a:srgbClr val="CBD5DE"/>
                </a:solidFill>
              </a:rPr>
              <a:t>Rebellion</a:t>
            </a:r>
          </a:p>
          <a:p>
            <a:pPr marL="400050" lvl="1" indent="0">
              <a:buNone/>
            </a:pPr>
            <a:endParaRPr lang="en-US" sz="2800" i="1" dirty="0"/>
          </a:p>
        </p:txBody>
      </p:sp>
    </p:spTree>
    <p:extLst>
      <p:ext uri="{BB962C8B-B14F-4D97-AF65-F5344CB8AC3E}">
        <p14:creationId xmlns:p14="http://schemas.microsoft.com/office/powerpoint/2010/main" val="2645136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fade">
                                      <p:cBhvr>
                                        <p:cTn id="22" dur="5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fade">
                                      <p:cBhvr>
                                        <p:cTn id="2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3"/>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293" y="449007"/>
            <a:ext cx="7924800" cy="672872"/>
          </a:xfrm>
        </p:spPr>
        <p:txBody>
          <a:bodyPr>
            <a:normAutofit/>
          </a:bodyPr>
          <a:lstStyle/>
          <a:p>
            <a:pPr algn="l"/>
            <a:r>
              <a:rPr lang="en-US" b="1" dirty="0" smtClean="0"/>
              <a:t>Single Parent Issues</a:t>
            </a:r>
            <a:endParaRPr lang="en-US" b="1" dirty="0"/>
          </a:p>
        </p:txBody>
      </p:sp>
      <p:sp>
        <p:nvSpPr>
          <p:cNvPr id="4" name="Content Placeholder 3"/>
          <p:cNvSpPr>
            <a:spLocks noGrp="1"/>
          </p:cNvSpPr>
          <p:nvPr>
            <p:ph sz="quarter" idx="13"/>
          </p:nvPr>
        </p:nvSpPr>
        <p:spPr>
          <a:xfrm>
            <a:off x="893653" y="1742409"/>
            <a:ext cx="7924800" cy="4478696"/>
          </a:xfrm>
        </p:spPr>
        <p:txBody>
          <a:bodyPr>
            <a:normAutofit/>
          </a:bodyPr>
          <a:lstStyle/>
          <a:p>
            <a:pPr marL="0" indent="0">
              <a:buNone/>
            </a:pPr>
            <a:r>
              <a:rPr lang="en-US" sz="2800" b="1" dirty="0" smtClean="0"/>
              <a:t>Dealing with a Divorce:</a:t>
            </a:r>
            <a:endParaRPr lang="en-US" sz="2800" b="1" dirty="0"/>
          </a:p>
          <a:p>
            <a:pPr marL="1314450" lvl="2" indent="-514350">
              <a:buFont typeface="+mj-lt"/>
              <a:buAutoNum type="arabicPeriod"/>
            </a:pPr>
            <a:r>
              <a:rPr lang="en-US" sz="2800" dirty="0" smtClean="0">
                <a:solidFill>
                  <a:srgbClr val="CBD5DE"/>
                </a:solidFill>
              </a:rPr>
              <a:t>Blame Game</a:t>
            </a:r>
          </a:p>
          <a:p>
            <a:pPr marL="1314450" lvl="2" indent="-514350">
              <a:buFont typeface="+mj-lt"/>
              <a:buAutoNum type="arabicPeriod"/>
            </a:pPr>
            <a:r>
              <a:rPr lang="is-IS" sz="2800" dirty="0" smtClean="0">
                <a:solidFill>
                  <a:srgbClr val="CBD5DE"/>
                </a:solidFill>
              </a:rPr>
              <a:t>Pawn Syndrome</a:t>
            </a:r>
          </a:p>
          <a:p>
            <a:pPr marL="1314450" lvl="2" indent="-514350">
              <a:buFont typeface="+mj-lt"/>
              <a:buAutoNum type="arabicPeriod"/>
            </a:pPr>
            <a:r>
              <a:rPr lang="is-IS" sz="2800" dirty="0" smtClean="0">
                <a:solidFill>
                  <a:srgbClr val="CBD5DE"/>
                </a:solidFill>
              </a:rPr>
              <a:t>Distrust</a:t>
            </a:r>
          </a:p>
          <a:p>
            <a:pPr marL="1314450" lvl="2" indent="-514350">
              <a:buFont typeface="+mj-lt"/>
              <a:buAutoNum type="arabicPeriod"/>
            </a:pPr>
            <a:r>
              <a:rPr lang="is-IS" sz="2800" dirty="0" smtClean="0">
                <a:solidFill>
                  <a:srgbClr val="CBD5DE"/>
                </a:solidFill>
              </a:rPr>
              <a:t>Attachment  disorder</a:t>
            </a:r>
          </a:p>
          <a:p>
            <a:pPr marL="1314450" lvl="2" indent="-514350">
              <a:buFont typeface="+mj-lt"/>
              <a:buAutoNum type="arabicPeriod"/>
            </a:pPr>
            <a:r>
              <a:rPr lang="is-IS" sz="2800" dirty="0" smtClean="0">
                <a:solidFill>
                  <a:srgbClr val="CBD5DE"/>
                </a:solidFill>
              </a:rPr>
              <a:t>Rebellion</a:t>
            </a:r>
          </a:p>
          <a:p>
            <a:pPr marL="400050" lvl="1" indent="0">
              <a:buNone/>
            </a:pPr>
            <a:endParaRPr lang="en-US" sz="2800" i="1" dirty="0"/>
          </a:p>
        </p:txBody>
      </p:sp>
    </p:spTree>
    <p:extLst>
      <p:ext uri="{BB962C8B-B14F-4D97-AF65-F5344CB8AC3E}">
        <p14:creationId xmlns:p14="http://schemas.microsoft.com/office/powerpoint/2010/main" val="488733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fade">
                                      <p:cBhvr>
                                        <p:cTn id="22" dur="5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fade">
                                      <p:cBhvr>
                                        <p:cTn id="2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3"/>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293" y="449007"/>
            <a:ext cx="7924800" cy="672872"/>
          </a:xfrm>
        </p:spPr>
        <p:txBody>
          <a:bodyPr>
            <a:normAutofit/>
          </a:bodyPr>
          <a:lstStyle/>
          <a:p>
            <a:pPr algn="l"/>
            <a:r>
              <a:rPr lang="en-US" b="1" dirty="0" smtClean="0"/>
              <a:t>Single Parent Issues</a:t>
            </a:r>
            <a:endParaRPr lang="en-US" b="1" dirty="0"/>
          </a:p>
        </p:txBody>
      </p:sp>
      <p:sp>
        <p:nvSpPr>
          <p:cNvPr id="4" name="Content Placeholder 3"/>
          <p:cNvSpPr>
            <a:spLocks noGrp="1"/>
          </p:cNvSpPr>
          <p:nvPr>
            <p:ph sz="quarter" idx="13"/>
          </p:nvPr>
        </p:nvSpPr>
        <p:spPr>
          <a:xfrm>
            <a:off x="793399" y="1759121"/>
            <a:ext cx="7924800" cy="4478696"/>
          </a:xfrm>
        </p:spPr>
        <p:txBody>
          <a:bodyPr>
            <a:normAutofit/>
          </a:bodyPr>
          <a:lstStyle/>
          <a:p>
            <a:pPr marL="0" indent="0">
              <a:buNone/>
            </a:pPr>
            <a:r>
              <a:rPr lang="en-US" sz="2800" b="1" dirty="0" smtClean="0"/>
              <a:t>What to do:</a:t>
            </a:r>
            <a:endParaRPr lang="en-US" sz="2800" b="1" dirty="0"/>
          </a:p>
          <a:p>
            <a:pPr marL="1314450" lvl="2" indent="-514350">
              <a:buFont typeface="+mj-lt"/>
              <a:buAutoNum type="arabicPeriod"/>
            </a:pPr>
            <a:r>
              <a:rPr lang="en-US" sz="2800" dirty="0" smtClean="0">
                <a:solidFill>
                  <a:srgbClr val="F2D9A4"/>
                </a:solidFill>
              </a:rPr>
              <a:t>Ne</a:t>
            </a:r>
            <a:r>
              <a:rPr lang="en-US" sz="2800" dirty="0" smtClean="0">
                <a:solidFill>
                  <a:schemeClr val="tx2">
                    <a:lumMod val="40000"/>
                    <a:lumOff val="60000"/>
                  </a:schemeClr>
                </a:solidFill>
              </a:rPr>
              <a:t>ver assume everything is ok</a:t>
            </a:r>
          </a:p>
          <a:p>
            <a:pPr marL="1314450" lvl="2" indent="-514350">
              <a:buFont typeface="+mj-lt"/>
              <a:buAutoNum type="arabicPeriod"/>
            </a:pPr>
            <a:r>
              <a:rPr lang="is-IS" sz="2800" dirty="0" smtClean="0">
                <a:solidFill>
                  <a:schemeClr val="tx2">
                    <a:lumMod val="40000"/>
                    <a:lumOff val="60000"/>
                  </a:schemeClr>
                </a:solidFill>
              </a:rPr>
              <a:t>Talk and listen</a:t>
            </a:r>
          </a:p>
          <a:p>
            <a:pPr marL="1314450" lvl="2" indent="-514350">
              <a:buFont typeface="+mj-lt"/>
              <a:buAutoNum type="arabicPeriod"/>
            </a:pPr>
            <a:r>
              <a:rPr lang="is-IS" sz="2800" dirty="0" smtClean="0">
                <a:solidFill>
                  <a:schemeClr val="tx2">
                    <a:lumMod val="40000"/>
                    <a:lumOff val="60000"/>
                  </a:schemeClr>
                </a:solidFill>
              </a:rPr>
              <a:t>Get help before it is needed</a:t>
            </a:r>
          </a:p>
          <a:p>
            <a:pPr marL="1314450" lvl="2" indent="-514350">
              <a:buFont typeface="+mj-lt"/>
              <a:buAutoNum type="arabicPeriod"/>
            </a:pPr>
            <a:r>
              <a:rPr lang="is-IS" sz="2800" dirty="0" smtClean="0">
                <a:solidFill>
                  <a:schemeClr val="tx2">
                    <a:lumMod val="40000"/>
                    <a:lumOff val="60000"/>
                  </a:schemeClr>
                </a:solidFill>
              </a:rPr>
              <a:t>Get other adults into your child’s life</a:t>
            </a:r>
          </a:p>
          <a:p>
            <a:pPr marL="1314450" lvl="2" indent="-514350">
              <a:buFont typeface="+mj-lt"/>
              <a:buAutoNum type="arabicPeriod"/>
            </a:pPr>
            <a:r>
              <a:rPr lang="is-IS" sz="2800" dirty="0" smtClean="0">
                <a:solidFill>
                  <a:schemeClr val="tx2">
                    <a:lumMod val="40000"/>
                    <a:lumOff val="60000"/>
                  </a:schemeClr>
                </a:solidFill>
              </a:rPr>
              <a:t>Make use of the church family</a:t>
            </a:r>
          </a:p>
          <a:p>
            <a:pPr marL="400050" lvl="1" indent="0">
              <a:buNone/>
            </a:pPr>
            <a:endParaRPr lang="en-US" sz="2800" i="1" dirty="0"/>
          </a:p>
        </p:txBody>
      </p:sp>
    </p:spTree>
    <p:extLst>
      <p:ext uri="{BB962C8B-B14F-4D97-AF65-F5344CB8AC3E}">
        <p14:creationId xmlns:p14="http://schemas.microsoft.com/office/powerpoint/2010/main" val="1232861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fade">
                                      <p:cBhvr>
                                        <p:cTn id="22" dur="5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fade">
                                      <p:cBhvr>
                                        <p:cTn id="2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3"/>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092" y="367654"/>
            <a:ext cx="7924800" cy="1019404"/>
          </a:xfrm>
        </p:spPr>
        <p:txBody>
          <a:bodyPr>
            <a:normAutofit/>
          </a:bodyPr>
          <a:lstStyle/>
          <a:p>
            <a:pPr algn="l"/>
            <a:r>
              <a:rPr lang="en-US" b="1" dirty="0" smtClean="0"/>
              <a:t>Blended Families </a:t>
            </a:r>
            <a:br>
              <a:rPr lang="en-US" b="1" dirty="0" smtClean="0"/>
            </a:br>
            <a:r>
              <a:rPr lang="en-US" b="1" dirty="0" smtClean="0"/>
              <a:t>challenges</a:t>
            </a:r>
            <a:endParaRPr lang="en-US" b="1" dirty="0"/>
          </a:p>
        </p:txBody>
      </p:sp>
      <p:sp>
        <p:nvSpPr>
          <p:cNvPr id="4" name="Content Placeholder 3"/>
          <p:cNvSpPr>
            <a:spLocks noGrp="1"/>
          </p:cNvSpPr>
          <p:nvPr>
            <p:ph sz="quarter" idx="13"/>
          </p:nvPr>
        </p:nvSpPr>
        <p:spPr>
          <a:xfrm>
            <a:off x="609600" y="1921827"/>
            <a:ext cx="7924800" cy="3994060"/>
          </a:xfrm>
        </p:spPr>
        <p:txBody>
          <a:bodyPr>
            <a:normAutofit/>
          </a:bodyPr>
          <a:lstStyle/>
          <a:p>
            <a:pPr marL="0" indent="0">
              <a:buNone/>
            </a:pPr>
            <a:r>
              <a:rPr lang="en-US" sz="2800" b="1" dirty="0"/>
              <a:t>The Challenge: </a:t>
            </a:r>
          </a:p>
          <a:p>
            <a:pPr marL="400050" lvl="1" indent="0">
              <a:buNone/>
            </a:pPr>
            <a:r>
              <a:rPr lang="en-US" sz="2800" dirty="0"/>
              <a:t>U</a:t>
            </a:r>
            <a:r>
              <a:rPr lang="en-US" sz="2800" dirty="0" smtClean="0"/>
              <a:t>p to four parents trying to do what was designed for two.</a:t>
            </a:r>
          </a:p>
          <a:p>
            <a:pPr marL="400050" lvl="1" indent="0">
              <a:buNone/>
            </a:pPr>
            <a:endParaRPr lang="en-US" sz="2800" i="1" dirty="0"/>
          </a:p>
        </p:txBody>
      </p:sp>
    </p:spTree>
    <p:extLst>
      <p:ext uri="{BB962C8B-B14F-4D97-AF65-F5344CB8AC3E}">
        <p14:creationId xmlns:p14="http://schemas.microsoft.com/office/powerpoint/2010/main" val="560789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092" y="274639"/>
            <a:ext cx="7924800" cy="895170"/>
          </a:xfrm>
        </p:spPr>
        <p:txBody>
          <a:bodyPr>
            <a:normAutofit/>
          </a:bodyPr>
          <a:lstStyle/>
          <a:p>
            <a:pPr algn="l"/>
            <a:r>
              <a:rPr lang="en-US" b="1" dirty="0" smtClean="0"/>
              <a:t>blended families</a:t>
            </a:r>
            <a:endParaRPr lang="en-US" b="1" dirty="0"/>
          </a:p>
        </p:txBody>
      </p:sp>
      <p:sp>
        <p:nvSpPr>
          <p:cNvPr id="4" name="Content Placeholder 3"/>
          <p:cNvSpPr>
            <a:spLocks noGrp="1"/>
          </p:cNvSpPr>
          <p:nvPr>
            <p:ph sz="quarter" idx="13"/>
          </p:nvPr>
        </p:nvSpPr>
        <p:spPr>
          <a:xfrm>
            <a:off x="785323" y="2005389"/>
            <a:ext cx="4879028" cy="3994060"/>
          </a:xfrm>
        </p:spPr>
        <p:txBody>
          <a:bodyPr>
            <a:normAutofit lnSpcReduction="10000"/>
          </a:bodyPr>
          <a:lstStyle/>
          <a:p>
            <a:pPr marL="514350" indent="-514350">
              <a:buFont typeface="+mj-lt"/>
              <a:buAutoNum type="arabicPeriod"/>
            </a:pPr>
            <a:r>
              <a:rPr lang="en-US" sz="2800" dirty="0" smtClean="0">
                <a:solidFill>
                  <a:srgbClr val="CBD5DE"/>
                </a:solidFill>
              </a:rPr>
              <a:t>Shared families with different discipline systems, income levels, values, religions beliefs, political  viewpoints, etc.</a:t>
            </a:r>
          </a:p>
          <a:p>
            <a:pPr marL="514350" indent="-514350">
              <a:buFont typeface="+mj-lt"/>
              <a:buAutoNum type="arabicPeriod"/>
            </a:pPr>
            <a:r>
              <a:rPr lang="en-US" sz="2800" dirty="0" smtClean="0">
                <a:solidFill>
                  <a:srgbClr val="CBD5DE"/>
                </a:solidFill>
              </a:rPr>
              <a:t>Step-parents</a:t>
            </a:r>
          </a:p>
          <a:p>
            <a:pPr marL="514350" indent="-514350">
              <a:buFont typeface="+mj-lt"/>
              <a:buAutoNum type="arabicPeriod"/>
            </a:pPr>
            <a:r>
              <a:rPr lang="en-US" sz="2800" dirty="0" smtClean="0">
                <a:solidFill>
                  <a:srgbClr val="CBD5DE"/>
                </a:solidFill>
              </a:rPr>
              <a:t>Step-siblings</a:t>
            </a:r>
          </a:p>
          <a:p>
            <a:pPr marL="514350" indent="-514350">
              <a:buFont typeface="+mj-lt"/>
              <a:buAutoNum type="arabicPeriod"/>
            </a:pPr>
            <a:r>
              <a:rPr lang="en-US" sz="2800" dirty="0" smtClean="0">
                <a:solidFill>
                  <a:srgbClr val="CBD5DE"/>
                </a:solidFill>
              </a:rPr>
              <a:t>Feuds between ex’s</a:t>
            </a:r>
          </a:p>
          <a:p>
            <a:pPr marL="514350" indent="-514350">
              <a:buFont typeface="+mj-lt"/>
              <a:buAutoNum type="arabicPeriod"/>
            </a:pPr>
            <a:r>
              <a:rPr lang="en-US" sz="2800" dirty="0" smtClean="0">
                <a:solidFill>
                  <a:srgbClr val="CBD5DE"/>
                </a:solidFill>
              </a:rPr>
              <a:t>Money issues</a:t>
            </a:r>
          </a:p>
          <a:p>
            <a:pPr marL="514350" indent="-514350">
              <a:buFont typeface="+mj-lt"/>
              <a:buAutoNum type="arabicPeriod"/>
            </a:pPr>
            <a:endParaRPr lang="en-US" sz="2800" dirty="0" smtClean="0"/>
          </a:p>
          <a:p>
            <a:pPr marL="514350" indent="-514350">
              <a:buFont typeface="+mj-lt"/>
              <a:buAutoNum type="arabicPeriod"/>
            </a:pPr>
            <a:endParaRPr lang="en-US" sz="2800" dirty="0"/>
          </a:p>
          <a:p>
            <a:pPr marL="400050" lvl="1" indent="0">
              <a:buNone/>
            </a:pPr>
            <a:endParaRPr lang="en-US" sz="2800" i="1" dirty="0"/>
          </a:p>
        </p:txBody>
      </p:sp>
    </p:spTree>
    <p:extLst>
      <p:ext uri="{BB962C8B-B14F-4D97-AF65-F5344CB8AC3E}">
        <p14:creationId xmlns:p14="http://schemas.microsoft.com/office/powerpoint/2010/main" val="3509418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092" y="274638"/>
            <a:ext cx="7924800" cy="1212689"/>
          </a:xfrm>
        </p:spPr>
        <p:txBody>
          <a:bodyPr>
            <a:normAutofit/>
          </a:bodyPr>
          <a:lstStyle/>
          <a:p>
            <a:pPr algn="l"/>
            <a:r>
              <a:rPr lang="en-US" b="1" dirty="0" smtClean="0"/>
              <a:t>Problems that arise </a:t>
            </a:r>
            <a:br>
              <a:rPr lang="en-US" b="1" dirty="0" smtClean="0"/>
            </a:br>
            <a:r>
              <a:rPr lang="en-US" b="1" dirty="0" smtClean="0"/>
              <a:t>in blended families</a:t>
            </a:r>
            <a:endParaRPr lang="en-US" b="1" dirty="0"/>
          </a:p>
        </p:txBody>
      </p:sp>
      <p:sp>
        <p:nvSpPr>
          <p:cNvPr id="4" name="Content Placeholder 3"/>
          <p:cNvSpPr>
            <a:spLocks noGrp="1"/>
          </p:cNvSpPr>
          <p:nvPr>
            <p:ph sz="quarter" idx="13"/>
          </p:nvPr>
        </p:nvSpPr>
        <p:spPr>
          <a:xfrm>
            <a:off x="1219757" y="1971961"/>
            <a:ext cx="5413716" cy="3994060"/>
          </a:xfrm>
        </p:spPr>
        <p:txBody>
          <a:bodyPr>
            <a:normAutofit/>
          </a:bodyPr>
          <a:lstStyle/>
          <a:p>
            <a:pPr marL="0" indent="0">
              <a:buNone/>
            </a:pPr>
            <a:r>
              <a:rPr lang="en-US" sz="2800" b="1" dirty="0"/>
              <a:t>What to </a:t>
            </a:r>
            <a:r>
              <a:rPr lang="en-US" sz="2800" b="1" dirty="0" smtClean="0"/>
              <a:t>do:</a:t>
            </a:r>
            <a:endParaRPr lang="en-US" sz="2800" b="1" dirty="0"/>
          </a:p>
          <a:p>
            <a:pPr marL="1314450" lvl="2" indent="-514350">
              <a:buFont typeface="+mj-lt"/>
              <a:buAutoNum type="arabicPeriod"/>
            </a:pPr>
            <a:r>
              <a:rPr lang="en-US" sz="2800" dirty="0" smtClean="0">
                <a:solidFill>
                  <a:srgbClr val="F2D9A4"/>
                </a:solidFill>
              </a:rPr>
              <a:t>Communication</a:t>
            </a:r>
            <a:endParaRPr lang="en-US" sz="2800" dirty="0">
              <a:solidFill>
                <a:srgbClr val="F2D9A4"/>
              </a:solidFill>
            </a:endParaRPr>
          </a:p>
          <a:p>
            <a:pPr marL="1314450" lvl="2" indent="-514350">
              <a:buFont typeface="+mj-lt"/>
              <a:buAutoNum type="arabicPeriod"/>
            </a:pPr>
            <a:r>
              <a:rPr lang="is-IS" sz="2800" dirty="0" smtClean="0">
                <a:solidFill>
                  <a:srgbClr val="F2D9A4"/>
                </a:solidFill>
              </a:rPr>
              <a:t>Keep the peace</a:t>
            </a:r>
          </a:p>
          <a:p>
            <a:pPr marL="1314450" lvl="2" indent="-514350">
              <a:buFont typeface="+mj-lt"/>
              <a:buAutoNum type="arabicPeriod"/>
            </a:pPr>
            <a:r>
              <a:rPr lang="is-IS" sz="2800" dirty="0" smtClean="0">
                <a:solidFill>
                  <a:srgbClr val="F2D9A4"/>
                </a:solidFill>
              </a:rPr>
              <a:t>Treat all kids like they were your own</a:t>
            </a:r>
          </a:p>
          <a:p>
            <a:pPr marL="1314450" lvl="2" indent="-514350">
              <a:buFont typeface="+mj-lt"/>
              <a:buAutoNum type="arabicPeriod"/>
            </a:pPr>
            <a:r>
              <a:rPr lang="is-IS" sz="2800" dirty="0" smtClean="0">
                <a:solidFill>
                  <a:srgbClr val="F2D9A4"/>
                </a:solidFill>
              </a:rPr>
              <a:t>Do normal good parenting</a:t>
            </a:r>
            <a:endParaRPr lang="is-IS" sz="2800" dirty="0">
              <a:solidFill>
                <a:srgbClr val="F2D9A4"/>
              </a:solidFill>
            </a:endParaRPr>
          </a:p>
          <a:p>
            <a:pPr marL="514350" indent="-514350">
              <a:buFont typeface="+mj-lt"/>
              <a:buAutoNum type="arabicPeriod"/>
            </a:pPr>
            <a:endParaRPr lang="en-US" sz="2800" dirty="0" smtClean="0"/>
          </a:p>
          <a:p>
            <a:pPr marL="514350" indent="-514350">
              <a:buFont typeface="+mj-lt"/>
              <a:buAutoNum type="arabicPeriod"/>
            </a:pPr>
            <a:endParaRPr lang="en-US" sz="2800" dirty="0"/>
          </a:p>
          <a:p>
            <a:pPr marL="400050" lvl="1" indent="0">
              <a:buNone/>
            </a:pPr>
            <a:endParaRPr lang="en-US" sz="2800" i="1" dirty="0"/>
          </a:p>
        </p:txBody>
      </p:sp>
    </p:spTree>
    <p:extLst>
      <p:ext uri="{BB962C8B-B14F-4D97-AF65-F5344CB8AC3E}">
        <p14:creationId xmlns:p14="http://schemas.microsoft.com/office/powerpoint/2010/main" val="1652989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fade">
                                      <p:cBhvr>
                                        <p:cTn id="22"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3"/>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470" y="-35629"/>
            <a:ext cx="7607329" cy="1556380"/>
          </a:xfrm>
        </p:spPr>
        <p:txBody>
          <a:bodyPr>
            <a:normAutofit/>
          </a:bodyPr>
          <a:lstStyle/>
          <a:p>
            <a:pPr algn="l"/>
            <a:r>
              <a:rPr lang="en-US" b="1" dirty="0" smtClean="0"/>
              <a:t>Adopted Children </a:t>
            </a:r>
            <a:br>
              <a:rPr lang="en-US" b="1" dirty="0" smtClean="0"/>
            </a:br>
            <a:r>
              <a:rPr lang="en-US" b="1" dirty="0" smtClean="0"/>
              <a:t>Challenges</a:t>
            </a:r>
            <a:endParaRPr lang="en-US" b="1" dirty="0"/>
          </a:p>
        </p:txBody>
      </p:sp>
      <p:sp>
        <p:nvSpPr>
          <p:cNvPr id="5" name="Content Placeholder 3"/>
          <p:cNvSpPr txBox="1">
            <a:spLocks/>
          </p:cNvSpPr>
          <p:nvPr/>
        </p:nvSpPr>
        <p:spPr>
          <a:xfrm>
            <a:off x="1386847" y="2072231"/>
            <a:ext cx="4879028" cy="3994060"/>
          </a:xfrm>
          <a:prstGeom prst="rect">
            <a:avLst/>
          </a:prstGeom>
        </p:spPr>
        <p:txBody>
          <a:bodyPr vert="horz" lIns="91440" tIns="45720" rIns="91440" bIns="45720" rtlCol="0">
            <a:normAutofit/>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514350" indent="-514350">
              <a:buFont typeface="+mj-lt"/>
              <a:buAutoNum type="arabicPeriod"/>
            </a:pPr>
            <a:r>
              <a:rPr lang="en-US" sz="2800" dirty="0" smtClean="0">
                <a:solidFill>
                  <a:schemeClr val="accent1">
                    <a:lumMod val="40000"/>
                    <a:lumOff val="60000"/>
                  </a:schemeClr>
                </a:solidFill>
              </a:rPr>
              <a:t>Attachment issues</a:t>
            </a:r>
          </a:p>
          <a:p>
            <a:pPr marL="514350" indent="-514350">
              <a:buFont typeface="+mj-lt"/>
              <a:buAutoNum type="arabicPeriod"/>
            </a:pPr>
            <a:r>
              <a:rPr lang="en-US" sz="2800" dirty="0" smtClean="0">
                <a:solidFill>
                  <a:schemeClr val="accent1">
                    <a:lumMod val="40000"/>
                    <a:lumOff val="60000"/>
                  </a:schemeClr>
                </a:solidFill>
              </a:rPr>
              <a:t>Ready made excuse for any parent/child conflict</a:t>
            </a:r>
          </a:p>
          <a:p>
            <a:pPr marL="514350" indent="-514350">
              <a:buFont typeface="+mj-lt"/>
              <a:buAutoNum type="arabicPeriod"/>
            </a:pPr>
            <a:r>
              <a:rPr lang="en-US" sz="2800" dirty="0" smtClean="0">
                <a:solidFill>
                  <a:schemeClr val="accent1">
                    <a:lumMod val="40000"/>
                    <a:lumOff val="60000"/>
                  </a:schemeClr>
                </a:solidFill>
              </a:rPr>
              <a:t>Genetic issues</a:t>
            </a:r>
          </a:p>
          <a:p>
            <a:pPr marL="514350" indent="-514350">
              <a:buFont typeface="+mj-lt"/>
              <a:buAutoNum type="arabicPeriod"/>
            </a:pPr>
            <a:r>
              <a:rPr lang="en-US" sz="2800" dirty="0" smtClean="0">
                <a:solidFill>
                  <a:schemeClr val="accent1">
                    <a:lumMod val="40000"/>
                    <a:lumOff val="60000"/>
                  </a:schemeClr>
                </a:solidFill>
              </a:rPr>
              <a:t>Birth parent issues</a:t>
            </a:r>
          </a:p>
          <a:p>
            <a:pPr marL="514350" indent="-514350">
              <a:buFont typeface="+mj-lt"/>
              <a:buAutoNum type="arabicPeriod"/>
            </a:pPr>
            <a:r>
              <a:rPr lang="en-US" sz="2800" dirty="0" smtClean="0">
                <a:solidFill>
                  <a:schemeClr val="accent1">
                    <a:lumMod val="40000"/>
                    <a:lumOff val="60000"/>
                  </a:schemeClr>
                </a:solidFill>
              </a:rPr>
              <a:t>Sibling issues</a:t>
            </a:r>
          </a:p>
          <a:p>
            <a:pPr marL="514350" indent="-514350">
              <a:buFont typeface="+mj-lt"/>
              <a:buAutoNum type="arabicPeriod"/>
            </a:pPr>
            <a:endParaRPr lang="en-US" sz="2800" dirty="0" smtClean="0"/>
          </a:p>
          <a:p>
            <a:pPr marL="514350" indent="-514350">
              <a:buFont typeface="+mj-lt"/>
              <a:buAutoNum type="arabicPeriod"/>
            </a:pPr>
            <a:endParaRPr lang="en-US" sz="2800" dirty="0" smtClean="0"/>
          </a:p>
          <a:p>
            <a:pPr marL="514350" indent="-514350">
              <a:buFont typeface="+mj-lt"/>
              <a:buAutoNum type="arabicPeriod"/>
            </a:pPr>
            <a:endParaRPr lang="en-US" sz="2800" dirty="0" smtClean="0"/>
          </a:p>
          <a:p>
            <a:pPr marL="514350" indent="-514350">
              <a:buFont typeface="+mj-lt"/>
              <a:buAutoNum type="arabicPeriod"/>
            </a:pPr>
            <a:endParaRPr lang="en-US" sz="2800" dirty="0" smtClean="0"/>
          </a:p>
          <a:p>
            <a:pPr marL="400050" lvl="1" indent="0">
              <a:buFont typeface="Arial" pitchFamily="34" charset="0"/>
              <a:buNone/>
            </a:pPr>
            <a:endParaRPr lang="en-US" sz="2800" i="1" dirty="0"/>
          </a:p>
        </p:txBody>
      </p:sp>
    </p:spTree>
    <p:extLst>
      <p:ext uri="{BB962C8B-B14F-4D97-AF65-F5344CB8AC3E}">
        <p14:creationId xmlns:p14="http://schemas.microsoft.com/office/powerpoint/2010/main" val="3359677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Horizon.thmx</Template>
  <TotalTime>77504</TotalTime>
  <Words>290</Words>
  <Application>Microsoft Macintosh PowerPoint</Application>
  <PresentationFormat>On-screen Show (4:3)</PresentationFormat>
  <Paragraphs>94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Horizon</vt:lpstr>
      <vt:lpstr>taking control of your parenting Part 12 Steve Elzinga </vt:lpstr>
      <vt:lpstr>1. Single Parent Issues</vt:lpstr>
      <vt:lpstr>Single Parent Issues</vt:lpstr>
      <vt:lpstr>Single Parent Issues</vt:lpstr>
      <vt:lpstr>Single Parent Issues</vt:lpstr>
      <vt:lpstr>Blended Families  challenges</vt:lpstr>
      <vt:lpstr>blended families</vt:lpstr>
      <vt:lpstr>Problems that arise  in blended families</vt:lpstr>
      <vt:lpstr>Adopted Children  Challenges</vt:lpstr>
      <vt:lpstr>Adopted Children  Challenges</vt:lpstr>
      <vt:lpstr>By the way,  We are all adopted</vt:lpstr>
      <vt:lpstr>Grown children  challenges</vt:lpstr>
      <vt:lpstr>Grown children  challenges</vt:lpstr>
      <vt:lpstr>Grown children  challenges</vt:lpstr>
      <vt:lpstr>Children health  challenges</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Elzinga</dc:creator>
  <cp:lastModifiedBy>Steve Elzinga</cp:lastModifiedBy>
  <cp:revision>75</cp:revision>
  <dcterms:created xsi:type="dcterms:W3CDTF">2017-01-10T02:15:11Z</dcterms:created>
  <dcterms:modified xsi:type="dcterms:W3CDTF">2020-04-30T14:25:13Z</dcterms:modified>
</cp:coreProperties>
</file>