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61" r:id="rId18"/>
    <p:sldId id="262" r:id="rId1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7675-B6FD-4D32-A156-0650C4BFBEB8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1C77-DA12-4970-A664-730528DCFA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899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7675-B6FD-4D32-A156-0650C4BFBEB8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1C77-DA12-4970-A664-730528DCFA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36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7675-B6FD-4D32-A156-0650C4BFBEB8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1C77-DA12-4970-A664-730528DCFA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349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7675-B6FD-4D32-A156-0650C4BFBEB8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1C77-DA12-4970-A664-730528DCFA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122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7675-B6FD-4D32-A156-0650C4BFBEB8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1C77-DA12-4970-A664-730528DCFA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473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7675-B6FD-4D32-A156-0650C4BFBEB8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1C77-DA12-4970-A664-730528DCFA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61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7675-B6FD-4D32-A156-0650C4BFBEB8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1C77-DA12-4970-A664-730528DCFA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919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7675-B6FD-4D32-A156-0650C4BFBEB8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1C77-DA12-4970-A664-730528DCFA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859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7675-B6FD-4D32-A156-0650C4BFBEB8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1C77-DA12-4970-A664-730528DCFA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427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7675-B6FD-4D32-A156-0650C4BFBEB8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1C77-DA12-4970-A664-730528DCFA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251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7675-B6FD-4D32-A156-0650C4BFBEB8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1C77-DA12-4970-A664-730528DCFA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54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77675-B6FD-4D32-A156-0650C4BFBEB8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41C77-DA12-4970-A664-730528DCFA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275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B9F00DE2-056F-4706-ADF4-CD7DC6C3C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ECC718AA-C6A7-4CF8-808B-69EB12894C5A}"/>
              </a:ext>
            </a:extLst>
          </p:cNvPr>
          <p:cNvSpPr txBox="1"/>
          <p:nvPr/>
        </p:nvSpPr>
        <p:spPr>
          <a:xfrm>
            <a:off x="0" y="1089899"/>
            <a:ext cx="8351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Religiones </a:t>
            </a:r>
          </a:p>
          <a:p>
            <a:pPr algn="ctr"/>
            <a:r>
              <a:rPr lang="es-MX" sz="7200" dirty="0" smtClean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comparativas</a:t>
            </a:r>
            <a:endParaRPr lang="es-MX" sz="7200" dirty="0">
              <a:solidFill>
                <a:srgbClr val="C6824D"/>
              </a:solidFill>
              <a:latin typeface="Arial Black" panose="020B0A040201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0A890711-90CD-4678-BB3A-C03B02AC0E53}"/>
              </a:ext>
            </a:extLst>
          </p:cNvPr>
          <p:cNvSpPr txBox="1"/>
          <p:nvPr/>
        </p:nvSpPr>
        <p:spPr>
          <a:xfrm>
            <a:off x="968188" y="3567171"/>
            <a:ext cx="6899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Lic. Julio Eduardo Contreras Carrillo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0A890711-90CD-4678-BB3A-C03B02AC0E53}"/>
              </a:ext>
            </a:extLst>
          </p:cNvPr>
          <p:cNvSpPr txBox="1"/>
          <p:nvPr/>
        </p:nvSpPr>
        <p:spPr>
          <a:xfrm>
            <a:off x="121023" y="4488122"/>
            <a:ext cx="80951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UNIDAD 1: </a:t>
            </a:r>
          </a:p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INTRODUCCIÓN</a:t>
            </a:r>
          </a:p>
          <a:p>
            <a:pPr algn="ctr"/>
            <a:endParaRPr lang="es-MX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ORIGEN DE LAS RELIGIONES</a:t>
            </a:r>
            <a:endParaRPr lang="es-MX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283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36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Escritos</a:t>
            </a:r>
            <a:endParaRPr lang="en-US" altLang="es-MX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1294" y="2193973"/>
            <a:ext cx="9574306" cy="466402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Torá, Antiguo Testamento, Nuevo Testamento, Corán, Vedas, </a:t>
            </a:r>
            <a:r>
              <a:rPr 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Upanishads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Sutra del Corazón, Cinco Clásicos.</a:t>
            </a:r>
          </a:p>
          <a:p>
            <a:pPr>
              <a:buFont typeface="Wingdings" panose="05000000000000000000" pitchFamily="2" charset="2"/>
              <a:buChar char="v"/>
            </a:pPr>
            <a:endParaRPr 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Explican la vida: creación, final, relación con la deidad, principio universal del mundo, ética, sufrimiento, gobierno y pueblo, etc.</a:t>
            </a:r>
            <a:endParaRPr lang="es-MX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474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36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ideal y lo real</a:t>
            </a:r>
            <a:endParaRPr lang="en-US" altLang="es-MX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1294" y="2193973"/>
            <a:ext cx="9574306" cy="4664027"/>
          </a:xfrm>
        </p:spPr>
        <p:txBody>
          <a:bodyPr>
            <a:normAutofit/>
          </a:bodyPr>
          <a:lstStyle/>
          <a:p>
            <a:r>
              <a:rPr lang="es-MX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creencias son la base de una cosmovisión. (La ciencia, superstición, sufrimiento, espíritus, sobrevivencia)</a:t>
            </a:r>
          </a:p>
          <a:p>
            <a:pPr marL="0" indent="0">
              <a:buNone/>
            </a:pPr>
            <a:endParaRPr lang="es-MX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brecha entre: </a:t>
            </a:r>
          </a:p>
          <a:p>
            <a:pPr lvl="1"/>
            <a:r>
              <a:rPr lang="es-MX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Confesiones de fe = religión de profesionales</a:t>
            </a:r>
          </a:p>
          <a:p>
            <a:pPr lvl="1"/>
            <a:r>
              <a:rPr lang="es-MX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Costumbres religiosas = religión del pueblo</a:t>
            </a:r>
            <a:endParaRPr lang="es-MX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888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36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Estructuras</a:t>
            </a:r>
            <a:endParaRPr lang="en-US" altLang="es-MX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1294" y="2193973"/>
            <a:ext cx="9574306" cy="46640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Hogar.</a:t>
            </a:r>
            <a:endParaRPr 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Comunidad.</a:t>
            </a:r>
            <a:endParaRPr 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Templo de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adoración.</a:t>
            </a:r>
            <a:endParaRPr 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Educación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religiosa.</a:t>
            </a:r>
            <a:endParaRPr 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misionera.</a:t>
            </a:r>
            <a:endParaRPr 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Sede.</a:t>
            </a:r>
            <a:endParaRPr lang="es-MX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0944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36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Sobrevivencia</a:t>
            </a:r>
            <a:endParaRPr lang="en-US" altLang="es-MX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4435" y="1462089"/>
            <a:ext cx="9991165" cy="53959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Separación de religión y la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política.</a:t>
            </a:r>
            <a:endParaRPr 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Guerras: cruzadas, Islam,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terrorismo.</a:t>
            </a:r>
            <a:endParaRPr 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Nacionalismo religioso: Islam, Catolicismo,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Hinduismo.</a:t>
            </a:r>
            <a:endParaRPr 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Cambios, migraciones, nuevas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ideas.</a:t>
            </a:r>
            <a:endParaRPr 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Avivamientos.</a:t>
            </a:r>
            <a:endParaRPr 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Industrialización - trabajo de la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mujer.</a:t>
            </a:r>
            <a:endParaRPr 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Educación del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Estado.</a:t>
            </a:r>
            <a:endParaRPr 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Planiﬁcación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familiar.</a:t>
            </a:r>
            <a:endParaRPr 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Seguro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Social.</a:t>
            </a:r>
            <a:endParaRPr lang="es-MX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8625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06" y="1768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Perspectivas Cristianas </a:t>
            </a:r>
            <a:b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sobre otras religiones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659" y="1855694"/>
            <a:ext cx="9187389" cy="42403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falsas y sus seguidores son paganos e idólatras.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cristianismo es la religión que completa a todas las otras.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Todas las religiones son caminos que llegan a Dios.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hay nada de aprender de otras religiones.</a:t>
            </a:r>
          </a:p>
        </p:txBody>
      </p:sp>
    </p:spTree>
    <p:extLst>
      <p:ext uri="{BB962C8B-B14F-4D97-AF65-F5344CB8AC3E}">
        <p14:creationId xmlns:p14="http://schemas.microsoft.com/office/powerpoint/2010/main" val="123758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la religión “más desarrollada”.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Todas las religiones están bajo el juicio de Dios y  las normas de evangelio.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“Hay una religión para cada persona”.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Dios está cerca a todos los que le buscan de verdad</a:t>
            </a:r>
          </a:p>
          <a:p>
            <a:pPr>
              <a:buFont typeface="Wingdings" panose="05000000000000000000" pitchFamily="2" charset="2"/>
              <a:buChar char="v"/>
            </a:pPr>
            <a:endParaRPr lang="es-MX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Cosmovisión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965" y="1882588"/>
            <a:ext cx="9900083" cy="13303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un conjunto de creencias que uno tiene sobre la esencia del mundo.</a:t>
            </a:r>
          </a:p>
        </p:txBody>
      </p:sp>
      <p:pic>
        <p:nvPicPr>
          <p:cNvPr id="4098" name="Picture 2" descr="https://encrypted-tbn3.gstatic.com/images?q=tbn:ANd9GcTwBLgWhjdfAk4TNMcdWmH2Bs_Qas3Sczs-wQ9INB-yhIjHAWxPr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7" y="3363664"/>
            <a:ext cx="5838462" cy="2470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90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DE9CA41E-5C43-48D1-B717-A716C4646AFE}"/>
              </a:ext>
            </a:extLst>
          </p:cNvPr>
          <p:cNvSpPr txBox="1"/>
          <p:nvPr/>
        </p:nvSpPr>
        <p:spPr>
          <a:xfrm>
            <a:off x="693576" y="2286705"/>
            <a:ext cx="10804848" cy="173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 smtClean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Oremos</a:t>
            </a:r>
            <a:endParaRPr lang="es-MX" sz="10666" b="1" dirty="0">
              <a:solidFill>
                <a:schemeClr val="bg1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249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DE9CA41E-5C43-48D1-B717-A716C4646AFE}"/>
              </a:ext>
            </a:extLst>
          </p:cNvPr>
          <p:cNvSpPr txBox="1"/>
          <p:nvPr/>
        </p:nvSpPr>
        <p:spPr>
          <a:xfrm>
            <a:off x="693576" y="1560567"/>
            <a:ext cx="10804848" cy="3375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 smtClean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Gracias y bendiciones</a:t>
            </a:r>
            <a:endParaRPr lang="es-MX" sz="10666" b="1" dirty="0">
              <a:solidFill>
                <a:schemeClr val="bg1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79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11">
            <a:extLst>
              <a:ext uri="{FF2B5EF4-FFF2-40B4-BE49-F238E27FC236}">
                <a16:creationId xmlns="" xmlns:a16="http://schemas.microsoft.com/office/drawing/2014/main" id="{8BEF7796-7E48-0A4F-A211-7BF9B11D8E3D}"/>
              </a:ext>
            </a:extLst>
          </p:cNvPr>
          <p:cNvSpPr/>
          <p:nvPr/>
        </p:nvSpPr>
        <p:spPr>
          <a:xfrm>
            <a:off x="3097517" y="1959418"/>
            <a:ext cx="5996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Salm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42. 1-2a (RVR1960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</a:p>
          <a:p>
            <a:r>
              <a:rPr lang="en-US" sz="2400" b="1" baseline="30000" dirty="0">
                <a:solidFill>
                  <a:schemeClr val="bg1"/>
                </a:solidFill>
              </a:rPr>
              <a:t>1 </a:t>
            </a:r>
            <a:r>
              <a:rPr lang="en-US" sz="2400" dirty="0" smtClean="0">
                <a:solidFill>
                  <a:schemeClr val="bg1"/>
                </a:solidFill>
              </a:rPr>
              <a:t>Como el </a:t>
            </a:r>
            <a:r>
              <a:rPr lang="en-US" sz="2400" dirty="0" err="1" smtClean="0">
                <a:solidFill>
                  <a:schemeClr val="bg1"/>
                </a:solidFill>
              </a:rPr>
              <a:t>ciervo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brama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por</a:t>
            </a:r>
            <a:r>
              <a:rPr lang="en-US" sz="2400" dirty="0" smtClean="0">
                <a:solidFill>
                  <a:schemeClr val="bg1"/>
                </a:solidFill>
              </a:rPr>
              <a:t> las </a:t>
            </a:r>
            <a:r>
              <a:rPr lang="en-US" sz="2400" dirty="0" err="1" smtClean="0">
                <a:solidFill>
                  <a:schemeClr val="bg1"/>
                </a:solidFill>
              </a:rPr>
              <a:t>corrientes</a:t>
            </a:r>
            <a:r>
              <a:rPr lang="en-US" sz="2400" dirty="0" smtClean="0">
                <a:solidFill>
                  <a:schemeClr val="bg1"/>
                </a:solidFill>
              </a:rPr>
              <a:t> de las </a:t>
            </a:r>
            <a:r>
              <a:rPr lang="en-US" sz="2400" dirty="0" err="1" smtClean="0">
                <a:solidFill>
                  <a:schemeClr val="bg1"/>
                </a:solidFill>
              </a:rPr>
              <a:t>aguas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así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clama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por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ti</a:t>
            </a:r>
            <a:r>
              <a:rPr lang="en-US" sz="2400" dirty="0" smtClean="0">
                <a:solidFill>
                  <a:schemeClr val="bg1"/>
                </a:solidFill>
              </a:rPr>
              <a:t>, oh Dios, el alma </a:t>
            </a:r>
            <a:r>
              <a:rPr lang="en-US" sz="2400" dirty="0" err="1" smtClean="0">
                <a:solidFill>
                  <a:schemeClr val="bg1"/>
                </a:solidFill>
              </a:rPr>
              <a:t>mía</a:t>
            </a:r>
            <a:r>
              <a:rPr lang="en-US" sz="2400" dirty="0" smtClean="0">
                <a:solidFill>
                  <a:schemeClr val="bg1"/>
                </a:solidFill>
              </a:rPr>
              <a:t>,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mi alma </a:t>
            </a:r>
            <a:r>
              <a:rPr lang="en-US" sz="2400" dirty="0" err="1" smtClean="0">
                <a:solidFill>
                  <a:schemeClr val="bg1"/>
                </a:solidFill>
              </a:rPr>
              <a:t>tiene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sed</a:t>
            </a:r>
            <a:r>
              <a:rPr lang="en-US" sz="2400" dirty="0" smtClean="0">
                <a:solidFill>
                  <a:schemeClr val="bg1"/>
                </a:solidFill>
              </a:rPr>
              <a:t> de Dios, del Dios vivo.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3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5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3">
            <a:extLst>
              <a:ext uri="{FF2B5EF4-FFF2-40B4-BE49-F238E27FC236}">
                <a16:creationId xmlns="" xmlns:a16="http://schemas.microsoft.com/office/drawing/2014/main" id="{D594CBD1-3DE0-4C9B-9183-CC5A9D051771}"/>
              </a:ext>
            </a:extLst>
          </p:cNvPr>
          <p:cNvSpPr/>
          <p:nvPr/>
        </p:nvSpPr>
        <p:spPr>
          <a:xfrm>
            <a:off x="-1" y="1626818"/>
            <a:ext cx="12192001" cy="1877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600"/>
              </a:spcBef>
            </a:pPr>
            <a:r>
              <a:rPr lang="es-MX" sz="11733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imes New Roman" panose="02020603050405020304" pitchFamily="18" charset="0"/>
                <a:cs typeface="Aharoni" pitchFamily="2" charset="-79"/>
              </a:rPr>
              <a:t>Origen de las religiones</a:t>
            </a:r>
            <a:endParaRPr lang="es-MX" sz="11733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imes New Roman" panose="02020603050405020304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1897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4776" y="1761564"/>
            <a:ext cx="10789024" cy="5228801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Dado </a:t>
            </a:r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la religión, en una u otra forma, parece ser casi tan antigua como la humanidad misma, el punto de partida de cualquier intento de comprensión de la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historia </a:t>
            </a:r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las religiones del mundo, tanto antiguas como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modernas</a:t>
            </a:r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MX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debe ser lógicamente el del comienzo </a:t>
            </a:r>
            <a:r>
              <a:rPr lang="es-MX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búsqueda </a:t>
            </a:r>
            <a:r>
              <a:rPr lang="es-MX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espiritual del hombre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Historia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las 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Religiones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James, E. O.) </a:t>
            </a:r>
          </a:p>
        </p:txBody>
      </p:sp>
    </p:spTree>
    <p:extLst>
      <p:ext uri="{BB962C8B-B14F-4D97-AF65-F5344CB8AC3E}">
        <p14:creationId xmlns:p14="http://schemas.microsoft.com/office/powerpoint/2010/main" val="2991819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4776" y="1761564"/>
            <a:ext cx="10789024" cy="5228801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dificultad </a:t>
            </a:r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inicial que se plantea en toda investigación sobre los orígenes de las instituciones humanas, ya sean sociales, económicas, culturales, éticas o religiosas, y que procede de la falta de conocimientos y testimonios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Historia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las 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Religiones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James, E. O.) </a:t>
            </a:r>
          </a:p>
        </p:txBody>
      </p:sp>
    </p:spTree>
    <p:extLst>
      <p:ext uri="{BB962C8B-B14F-4D97-AF65-F5344CB8AC3E}">
        <p14:creationId xmlns:p14="http://schemas.microsoft.com/office/powerpoint/2010/main" val="1175986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4776" y="1761564"/>
            <a:ext cx="10789024" cy="5228801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religión presupone la existencia de seres espirituales externos al hombre y al mundo, que controlan los asuntos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mundanos.</a:t>
            </a:r>
            <a:endParaRPr lang="en-US" alt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Historia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las 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Religiones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James, E. O.) </a:t>
            </a:r>
          </a:p>
        </p:txBody>
      </p:sp>
    </p:spTree>
    <p:extLst>
      <p:ext uri="{BB962C8B-B14F-4D97-AF65-F5344CB8AC3E}">
        <p14:creationId xmlns:p14="http://schemas.microsoft.com/office/powerpoint/2010/main" val="1459958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4776" y="1761564"/>
            <a:ext cx="10789024" cy="5228801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religión es personal y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suplicatoria.</a:t>
            </a:r>
            <a:endParaRPr lang="en-US" alt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lang="en-US" alt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Historia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las </a:t>
            </a:r>
            <a:r>
              <a:rPr lang="en-US" alt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Religiones</a:t>
            </a:r>
            <a:r>
              <a:rPr lang="en-US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James, E. O.) </a:t>
            </a:r>
          </a:p>
        </p:txBody>
      </p:sp>
    </p:spTree>
    <p:extLst>
      <p:ext uri="{BB962C8B-B14F-4D97-AF65-F5344CB8AC3E}">
        <p14:creationId xmlns:p14="http://schemas.microsoft.com/office/powerpoint/2010/main" val="309374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365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cinco temas centrales de las religiones</a:t>
            </a:r>
            <a:endParaRPr lang="en-US" altLang="es-MX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1294" y="2193973"/>
            <a:ext cx="9574306" cy="46640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Deidad.</a:t>
            </a:r>
            <a:endParaRPr 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Escritos.</a:t>
            </a:r>
            <a:endParaRPr 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ideal y lo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real.</a:t>
            </a:r>
            <a:endParaRPr 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Estructuras.</a:t>
            </a:r>
            <a:endParaRPr 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Sobrevivencia.</a:t>
            </a:r>
            <a:endParaRPr lang="es-MX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654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36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Deidad</a:t>
            </a:r>
            <a:endParaRPr lang="en-US" altLang="es-MX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1294" y="2193973"/>
            <a:ext cx="9574306" cy="46640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 sobrenatural que tiene poder sobre una parte concreta de lo existente y sobre el destino de los seres humanos.</a:t>
            </a:r>
            <a:endParaRPr lang="es-MX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672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524</Words>
  <Application>Microsoft Office PowerPoint</Application>
  <PresentationFormat>Panorámica</PresentationFormat>
  <Paragraphs>84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8" baseType="lpstr">
      <vt:lpstr>Aharoni</vt:lpstr>
      <vt:lpstr>Arial</vt:lpstr>
      <vt:lpstr>Arial Black</vt:lpstr>
      <vt:lpstr>Calibri</vt:lpstr>
      <vt:lpstr>Calibri Light</vt:lpstr>
      <vt:lpstr>Gabriola</vt:lpstr>
      <vt:lpstr>Lato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Los cinco temas centrales de las religiones</vt:lpstr>
      <vt:lpstr>Deidad</vt:lpstr>
      <vt:lpstr>Escritos</vt:lpstr>
      <vt:lpstr>Lo ideal y lo real</vt:lpstr>
      <vt:lpstr>Estructuras</vt:lpstr>
      <vt:lpstr>Sobrevivencia</vt:lpstr>
      <vt:lpstr>Perspectivas Cristianas  sobre otras religiones</vt:lpstr>
      <vt:lpstr>Presentación de PowerPoint</vt:lpstr>
      <vt:lpstr>Cosmovisión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CONTRERAS</dc:creator>
  <cp:lastModifiedBy>JULIO CONTRERAS</cp:lastModifiedBy>
  <cp:revision>11</cp:revision>
  <dcterms:created xsi:type="dcterms:W3CDTF">2022-05-18T17:21:16Z</dcterms:created>
  <dcterms:modified xsi:type="dcterms:W3CDTF">2022-05-25T21:44:40Z</dcterms:modified>
</cp:coreProperties>
</file>