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E3D10F7-2CC6-49CB-8E58-2DD6E0D0EA2D}" type="datetimeFigureOut">
              <a:rPr lang="ru-RU" smtClean="0"/>
              <a:t>16.06.2020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932D8D2-6CA3-46F3-9BC9-964C08A0181F}" type="slidenum">
              <a:rPr lang="ru-RU" smtClean="0"/>
              <a:t>‹#›</a:t>
            </a:fld>
            <a:endParaRPr lang="ru-RU"/>
          </a:p>
        </p:txBody>
      </p:sp>
    </p:spTree>
    <p:extLst>
      <p:ext uri="{BB962C8B-B14F-4D97-AF65-F5344CB8AC3E}">
        <p14:creationId xmlns:p14="http://schemas.microsoft.com/office/powerpoint/2010/main" val="3004561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E3D10F7-2CC6-49CB-8E58-2DD6E0D0EA2D}" type="datetimeFigureOut">
              <a:rPr lang="ru-RU" smtClean="0"/>
              <a:t>16.06.2020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932D8D2-6CA3-46F3-9BC9-964C08A0181F}" type="slidenum">
              <a:rPr lang="ru-RU" smtClean="0"/>
              <a:t>‹#›</a:t>
            </a:fld>
            <a:endParaRPr lang="ru-RU"/>
          </a:p>
        </p:txBody>
      </p:sp>
    </p:spTree>
    <p:extLst>
      <p:ext uri="{BB962C8B-B14F-4D97-AF65-F5344CB8AC3E}">
        <p14:creationId xmlns:p14="http://schemas.microsoft.com/office/powerpoint/2010/main" val="2362144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E3D10F7-2CC6-49CB-8E58-2DD6E0D0EA2D}" type="datetimeFigureOut">
              <a:rPr lang="ru-RU" smtClean="0"/>
              <a:t>16.06.2020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932D8D2-6CA3-46F3-9BC9-964C08A0181F}" type="slidenum">
              <a:rPr lang="ru-RU" smtClean="0"/>
              <a:t>‹#›</a:t>
            </a:fld>
            <a:endParaRPr lang="ru-RU"/>
          </a:p>
        </p:txBody>
      </p:sp>
    </p:spTree>
    <p:extLst>
      <p:ext uri="{BB962C8B-B14F-4D97-AF65-F5344CB8AC3E}">
        <p14:creationId xmlns:p14="http://schemas.microsoft.com/office/powerpoint/2010/main" val="933848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E3D10F7-2CC6-49CB-8E58-2DD6E0D0EA2D}" type="datetimeFigureOut">
              <a:rPr lang="ru-RU" smtClean="0"/>
              <a:t>16.06.2020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932D8D2-6CA3-46F3-9BC9-964C08A0181F}" type="slidenum">
              <a:rPr lang="ru-RU" smtClean="0"/>
              <a:t>‹#›</a:t>
            </a:fld>
            <a:endParaRPr lang="ru-RU"/>
          </a:p>
        </p:txBody>
      </p:sp>
    </p:spTree>
    <p:extLst>
      <p:ext uri="{BB962C8B-B14F-4D97-AF65-F5344CB8AC3E}">
        <p14:creationId xmlns:p14="http://schemas.microsoft.com/office/powerpoint/2010/main" val="1077132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E3D10F7-2CC6-49CB-8E58-2DD6E0D0EA2D}" type="datetimeFigureOut">
              <a:rPr lang="ru-RU" smtClean="0"/>
              <a:t>16.06.2020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932D8D2-6CA3-46F3-9BC9-964C08A0181F}" type="slidenum">
              <a:rPr lang="ru-RU" smtClean="0"/>
              <a:t>‹#›</a:t>
            </a:fld>
            <a:endParaRPr lang="ru-RU"/>
          </a:p>
        </p:txBody>
      </p:sp>
    </p:spTree>
    <p:extLst>
      <p:ext uri="{BB962C8B-B14F-4D97-AF65-F5344CB8AC3E}">
        <p14:creationId xmlns:p14="http://schemas.microsoft.com/office/powerpoint/2010/main" val="2332093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E3D10F7-2CC6-49CB-8E58-2DD6E0D0EA2D}" type="datetimeFigureOut">
              <a:rPr lang="ru-RU" smtClean="0"/>
              <a:t>16.06.2020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932D8D2-6CA3-46F3-9BC9-964C08A0181F}" type="slidenum">
              <a:rPr lang="ru-RU" smtClean="0"/>
              <a:t>‹#›</a:t>
            </a:fld>
            <a:endParaRPr lang="ru-RU"/>
          </a:p>
        </p:txBody>
      </p:sp>
    </p:spTree>
    <p:extLst>
      <p:ext uri="{BB962C8B-B14F-4D97-AF65-F5344CB8AC3E}">
        <p14:creationId xmlns:p14="http://schemas.microsoft.com/office/powerpoint/2010/main" val="269385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E3D10F7-2CC6-49CB-8E58-2DD6E0D0EA2D}" type="datetimeFigureOut">
              <a:rPr lang="ru-RU" smtClean="0"/>
              <a:t>16.06.2020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932D8D2-6CA3-46F3-9BC9-964C08A0181F}" type="slidenum">
              <a:rPr lang="ru-RU" smtClean="0"/>
              <a:t>‹#›</a:t>
            </a:fld>
            <a:endParaRPr lang="ru-RU"/>
          </a:p>
        </p:txBody>
      </p:sp>
    </p:spTree>
    <p:extLst>
      <p:ext uri="{BB962C8B-B14F-4D97-AF65-F5344CB8AC3E}">
        <p14:creationId xmlns:p14="http://schemas.microsoft.com/office/powerpoint/2010/main" val="1145465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E3D10F7-2CC6-49CB-8E58-2DD6E0D0EA2D}" type="datetimeFigureOut">
              <a:rPr lang="ru-RU" smtClean="0"/>
              <a:t>16.06.2020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932D8D2-6CA3-46F3-9BC9-964C08A0181F}" type="slidenum">
              <a:rPr lang="ru-RU" smtClean="0"/>
              <a:t>‹#›</a:t>
            </a:fld>
            <a:endParaRPr lang="ru-RU"/>
          </a:p>
        </p:txBody>
      </p:sp>
    </p:spTree>
    <p:extLst>
      <p:ext uri="{BB962C8B-B14F-4D97-AF65-F5344CB8AC3E}">
        <p14:creationId xmlns:p14="http://schemas.microsoft.com/office/powerpoint/2010/main" val="1777379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E3D10F7-2CC6-49CB-8E58-2DD6E0D0EA2D}" type="datetimeFigureOut">
              <a:rPr lang="ru-RU" smtClean="0"/>
              <a:t>16.06.2020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932D8D2-6CA3-46F3-9BC9-964C08A0181F}" type="slidenum">
              <a:rPr lang="ru-RU" smtClean="0"/>
              <a:t>‹#›</a:t>
            </a:fld>
            <a:endParaRPr lang="ru-RU"/>
          </a:p>
        </p:txBody>
      </p:sp>
    </p:spTree>
    <p:extLst>
      <p:ext uri="{BB962C8B-B14F-4D97-AF65-F5344CB8AC3E}">
        <p14:creationId xmlns:p14="http://schemas.microsoft.com/office/powerpoint/2010/main" val="125955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E3D10F7-2CC6-49CB-8E58-2DD6E0D0EA2D}" type="datetimeFigureOut">
              <a:rPr lang="ru-RU" smtClean="0"/>
              <a:t>16.06.2020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932D8D2-6CA3-46F3-9BC9-964C08A0181F}" type="slidenum">
              <a:rPr lang="ru-RU" smtClean="0"/>
              <a:t>‹#›</a:t>
            </a:fld>
            <a:endParaRPr lang="ru-RU"/>
          </a:p>
        </p:txBody>
      </p:sp>
    </p:spTree>
    <p:extLst>
      <p:ext uri="{BB962C8B-B14F-4D97-AF65-F5344CB8AC3E}">
        <p14:creationId xmlns:p14="http://schemas.microsoft.com/office/powerpoint/2010/main" val="391808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E3D10F7-2CC6-49CB-8E58-2DD6E0D0EA2D}" type="datetimeFigureOut">
              <a:rPr lang="ru-RU" smtClean="0"/>
              <a:t>16.06.2020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932D8D2-6CA3-46F3-9BC9-964C08A0181F}" type="slidenum">
              <a:rPr lang="ru-RU" smtClean="0"/>
              <a:t>‹#›</a:t>
            </a:fld>
            <a:endParaRPr lang="ru-RU"/>
          </a:p>
        </p:txBody>
      </p:sp>
    </p:spTree>
    <p:extLst>
      <p:ext uri="{BB962C8B-B14F-4D97-AF65-F5344CB8AC3E}">
        <p14:creationId xmlns:p14="http://schemas.microsoft.com/office/powerpoint/2010/main" val="3304983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3D10F7-2CC6-49CB-8E58-2DD6E0D0EA2D}" type="datetimeFigureOut">
              <a:rPr lang="ru-RU" smtClean="0"/>
              <a:t>16.06.2020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32D8D2-6CA3-46F3-9BC9-964C08A0181F}" type="slidenum">
              <a:rPr lang="ru-RU" smtClean="0"/>
              <a:t>‹#›</a:t>
            </a:fld>
            <a:endParaRPr lang="ru-RU"/>
          </a:p>
        </p:txBody>
      </p:sp>
    </p:spTree>
    <p:extLst>
      <p:ext uri="{BB962C8B-B14F-4D97-AF65-F5344CB8AC3E}">
        <p14:creationId xmlns:p14="http://schemas.microsoft.com/office/powerpoint/2010/main" val="13919407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62"/>
            <a:ext cx="9144000" cy="6858000"/>
          </a:xfrm>
          <a:prstGeom prst="rect">
            <a:avLst/>
          </a:prstGeom>
        </p:spPr>
      </p:pic>
      <p:sp>
        <p:nvSpPr>
          <p:cNvPr id="2" name="Заголовок 1"/>
          <p:cNvSpPr>
            <a:spLocks noGrp="1"/>
          </p:cNvSpPr>
          <p:nvPr>
            <p:ph type="ctrTitle"/>
          </p:nvPr>
        </p:nvSpPr>
        <p:spPr>
          <a:xfrm>
            <a:off x="827584" y="188640"/>
            <a:ext cx="7772400" cy="1470025"/>
          </a:xfrm>
        </p:spPr>
        <p:txBody>
          <a:bodyPr/>
          <a:lstStyle/>
          <a:p>
            <a:r>
              <a:rPr lang="ru-RU" b="1" dirty="0"/>
              <a:t>ДОСТОВЕРНОСТЬ ЭМПИРИЧЕСКИХ ЗНАНИЙ</a:t>
            </a:r>
            <a:endParaRPr lang="ru-RU" dirty="0"/>
          </a:p>
        </p:txBody>
      </p:sp>
      <p:sp>
        <p:nvSpPr>
          <p:cNvPr id="3" name="Подзаголовок 2"/>
          <p:cNvSpPr>
            <a:spLocks noGrp="1"/>
          </p:cNvSpPr>
          <p:nvPr>
            <p:ph type="subTitle" idx="1"/>
          </p:nvPr>
        </p:nvSpPr>
        <p:spPr>
          <a:xfrm>
            <a:off x="539552" y="2636912"/>
            <a:ext cx="8208912" cy="3289920"/>
          </a:xfrm>
        </p:spPr>
        <p:txBody>
          <a:bodyPr>
            <a:normAutofit fontScale="92500" lnSpcReduction="20000"/>
          </a:bodyPr>
          <a:lstStyle/>
          <a:p>
            <a:pPr algn="l"/>
            <a:r>
              <a:rPr lang="ru-RU" sz="3500" dirty="0">
                <a:solidFill>
                  <a:schemeClr val="tx1"/>
                </a:solidFill>
              </a:rPr>
              <a:t>Достоверность знаний, полученных через органы чувств. </a:t>
            </a:r>
            <a:br>
              <a:rPr lang="ru-RU" sz="3500" dirty="0">
                <a:solidFill>
                  <a:schemeClr val="tx1"/>
                </a:solidFill>
              </a:rPr>
            </a:br>
            <a:r>
              <a:rPr lang="ru-RU" sz="3500" dirty="0">
                <a:solidFill>
                  <a:schemeClr val="tx1"/>
                </a:solidFill>
              </a:rPr>
              <a:t/>
            </a:r>
            <a:br>
              <a:rPr lang="ru-RU" sz="3500" dirty="0">
                <a:solidFill>
                  <a:schemeClr val="tx1"/>
                </a:solidFill>
              </a:rPr>
            </a:br>
            <a:r>
              <a:rPr lang="ru-RU" sz="3500" dirty="0">
                <a:solidFill>
                  <a:schemeClr val="tx1"/>
                </a:solidFill>
              </a:rPr>
              <a:t>Стоит принять, что органы чувств — это наша единственная дверь в объективный мир вне нашего сознания. </a:t>
            </a:r>
            <a:r>
              <a:rPr lang="ru-RU" dirty="0"/>
              <a:t/>
            </a:r>
            <a:br>
              <a:rPr lang="ru-RU" dirty="0"/>
            </a:br>
            <a:endParaRPr lang="ru-RU" dirty="0"/>
          </a:p>
          <a:p>
            <a:r>
              <a:rPr lang="en-US" dirty="0" smtClean="0"/>
              <a:t> </a:t>
            </a:r>
            <a:endParaRPr lang="ru-RU" dirty="0"/>
          </a:p>
        </p:txBody>
      </p:sp>
    </p:spTree>
    <p:extLst>
      <p:ext uri="{BB962C8B-B14F-4D97-AF65-F5344CB8AC3E}">
        <p14:creationId xmlns:p14="http://schemas.microsoft.com/office/powerpoint/2010/main" val="31237595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62"/>
            <a:ext cx="9144000" cy="6858000"/>
          </a:xfrm>
          <a:prstGeom prst="rect">
            <a:avLst/>
          </a:prstGeom>
        </p:spPr>
      </p:pic>
      <p:sp>
        <p:nvSpPr>
          <p:cNvPr id="2" name="Заголовок 1"/>
          <p:cNvSpPr>
            <a:spLocks noGrp="1"/>
          </p:cNvSpPr>
          <p:nvPr>
            <p:ph type="ctrTitle"/>
          </p:nvPr>
        </p:nvSpPr>
        <p:spPr>
          <a:xfrm>
            <a:off x="827584" y="188640"/>
            <a:ext cx="7772400" cy="1470025"/>
          </a:xfrm>
        </p:spPr>
        <p:txBody>
          <a:bodyPr/>
          <a:lstStyle/>
          <a:p>
            <a:r>
              <a:rPr lang="ru-RU" b="1" dirty="0"/>
              <a:t>ДОСТОВЕРНОСТЬ ЭМПИРИЧЕСКИХ ЗНАНИЙ</a:t>
            </a:r>
            <a:endParaRPr lang="ru-RU" dirty="0"/>
          </a:p>
        </p:txBody>
      </p:sp>
      <p:sp>
        <p:nvSpPr>
          <p:cNvPr id="3" name="Подзаголовок 2"/>
          <p:cNvSpPr>
            <a:spLocks noGrp="1"/>
          </p:cNvSpPr>
          <p:nvPr>
            <p:ph type="subTitle" idx="1"/>
          </p:nvPr>
        </p:nvSpPr>
        <p:spPr>
          <a:xfrm>
            <a:off x="539552" y="2636912"/>
            <a:ext cx="8208912" cy="4032448"/>
          </a:xfrm>
        </p:spPr>
        <p:txBody>
          <a:bodyPr>
            <a:normAutofit fontScale="32500" lnSpcReduction="20000"/>
          </a:bodyPr>
          <a:lstStyle/>
          <a:p>
            <a:pPr marL="742950" indent="-742950" algn="l">
              <a:buFont typeface="+mj-lt"/>
              <a:buAutoNum type="arabicPeriod"/>
            </a:pPr>
            <a:r>
              <a:rPr lang="ru-RU" sz="7400" b="1" i="1" dirty="0">
                <a:solidFill>
                  <a:schemeClr val="tx1"/>
                </a:solidFill>
              </a:rPr>
              <a:t>Отрицание достоверности чувственных восприятий. </a:t>
            </a:r>
            <a:r>
              <a:rPr lang="ru-RU" sz="7400" dirty="0">
                <a:solidFill>
                  <a:schemeClr val="tx1"/>
                </a:solidFill>
              </a:rPr>
              <a:t/>
            </a:r>
            <a:br>
              <a:rPr lang="ru-RU" sz="7400" dirty="0">
                <a:solidFill>
                  <a:schemeClr val="tx1"/>
                </a:solidFill>
              </a:rPr>
            </a:br>
            <a:r>
              <a:rPr lang="ru-RU" sz="7400" dirty="0">
                <a:solidFill>
                  <a:schemeClr val="tx1"/>
                </a:solidFill>
              </a:rPr>
              <a:t/>
            </a:r>
            <a:br>
              <a:rPr lang="ru-RU" sz="7400" dirty="0">
                <a:solidFill>
                  <a:schemeClr val="tx1"/>
                </a:solidFill>
              </a:rPr>
            </a:br>
            <a:r>
              <a:rPr lang="ru-RU" sz="7400" dirty="0">
                <a:solidFill>
                  <a:schemeClr val="tx1"/>
                </a:solidFill>
              </a:rPr>
              <a:t>Дэвид Юм подчеркивал, что наши органы чувств имеют ограничения. </a:t>
            </a:r>
            <a:br>
              <a:rPr lang="ru-RU" sz="7400" dirty="0">
                <a:solidFill>
                  <a:schemeClr val="tx1"/>
                </a:solidFill>
              </a:rPr>
            </a:br>
            <a:r>
              <a:rPr lang="ru-RU" sz="7400" dirty="0">
                <a:solidFill>
                  <a:schemeClr val="tx1"/>
                </a:solidFill>
              </a:rPr>
              <a:t/>
            </a:r>
            <a:br>
              <a:rPr lang="ru-RU" sz="7400" dirty="0">
                <a:solidFill>
                  <a:schemeClr val="tx1"/>
                </a:solidFill>
              </a:rPr>
            </a:br>
            <a:r>
              <a:rPr lang="ru-RU" sz="7400" dirty="0">
                <a:solidFill>
                  <a:schemeClr val="tx1"/>
                </a:solidFill>
              </a:rPr>
              <a:t>Логическим является заключение что мы не можем полагаться на наши органы чувств в поиске истины. </a:t>
            </a:r>
            <a:br>
              <a:rPr lang="ru-RU" sz="7400" dirty="0">
                <a:solidFill>
                  <a:schemeClr val="tx1"/>
                </a:solidFill>
              </a:rPr>
            </a:br>
            <a:r>
              <a:rPr lang="ru-RU" sz="7400" dirty="0">
                <a:solidFill>
                  <a:schemeClr val="tx1"/>
                </a:solidFill>
              </a:rPr>
              <a:t/>
            </a:r>
            <a:br>
              <a:rPr lang="ru-RU" sz="7400" dirty="0">
                <a:solidFill>
                  <a:schemeClr val="tx1"/>
                </a:solidFill>
              </a:rPr>
            </a:br>
            <a:r>
              <a:rPr lang="ru-RU" sz="7400" dirty="0">
                <a:solidFill>
                  <a:schemeClr val="tx1"/>
                </a:solidFill>
              </a:rPr>
              <a:t>Дэвид Юм свел все что включает чувственное восприятие к скептицизму </a:t>
            </a:r>
            <a:r>
              <a:rPr lang="en-US" sz="7400" dirty="0" smtClean="0">
                <a:solidFill>
                  <a:schemeClr val="tx1"/>
                </a:solidFill>
              </a:rPr>
              <a:t>                                               </a:t>
            </a:r>
            <a:r>
              <a:rPr lang="ru-RU" sz="7400" dirty="0" smtClean="0">
                <a:solidFill>
                  <a:schemeClr val="tx1"/>
                </a:solidFill>
              </a:rPr>
              <a:t>(</a:t>
            </a:r>
            <a:r>
              <a:rPr lang="ru-RU" sz="7400" dirty="0">
                <a:solidFill>
                  <a:schemeClr val="tx1"/>
                </a:solidFill>
              </a:rPr>
              <a:t>ничего не можем знать в точности). </a:t>
            </a:r>
            <a:br>
              <a:rPr lang="ru-RU" sz="7400" dirty="0">
                <a:solidFill>
                  <a:schemeClr val="tx1"/>
                </a:solidFill>
              </a:rPr>
            </a:br>
            <a:r>
              <a:rPr lang="ru-RU" dirty="0"/>
              <a:t/>
            </a:r>
            <a:br>
              <a:rPr lang="ru-RU" dirty="0"/>
            </a:br>
            <a:endParaRPr lang="ru-RU" dirty="0"/>
          </a:p>
          <a:p>
            <a:r>
              <a:rPr lang="en-US" dirty="0" smtClean="0"/>
              <a:t> </a:t>
            </a:r>
            <a:endParaRPr lang="ru-RU" dirty="0"/>
          </a:p>
        </p:txBody>
      </p:sp>
    </p:spTree>
    <p:extLst>
      <p:ext uri="{BB962C8B-B14F-4D97-AF65-F5344CB8AC3E}">
        <p14:creationId xmlns:p14="http://schemas.microsoft.com/office/powerpoint/2010/main" val="36864720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62"/>
            <a:ext cx="9144000" cy="6858000"/>
          </a:xfrm>
          <a:prstGeom prst="rect">
            <a:avLst/>
          </a:prstGeom>
        </p:spPr>
      </p:pic>
      <p:sp>
        <p:nvSpPr>
          <p:cNvPr id="2" name="Заголовок 1"/>
          <p:cNvSpPr>
            <a:spLocks noGrp="1"/>
          </p:cNvSpPr>
          <p:nvPr>
            <p:ph type="ctrTitle"/>
          </p:nvPr>
        </p:nvSpPr>
        <p:spPr>
          <a:xfrm>
            <a:off x="827584" y="188640"/>
            <a:ext cx="7772400" cy="1470025"/>
          </a:xfrm>
        </p:spPr>
        <p:txBody>
          <a:bodyPr>
            <a:noAutofit/>
          </a:bodyPr>
          <a:lstStyle/>
          <a:p>
            <a:pPr lvl="1" algn="ctr"/>
            <a:r>
              <a:rPr lang="ru-RU" sz="4400" dirty="0" smtClean="0">
                <a:solidFill>
                  <a:schemeClr val="tx1"/>
                </a:solidFill>
              </a:rPr>
              <a:t>Положительный вклад в эпистемологию.</a:t>
            </a:r>
            <a:endParaRPr lang="ru-RU" sz="4400" dirty="0" smtClean="0">
              <a:solidFill>
                <a:schemeClr val="tx1"/>
              </a:solidFill>
            </a:endParaRPr>
          </a:p>
        </p:txBody>
      </p:sp>
      <p:sp>
        <p:nvSpPr>
          <p:cNvPr id="3" name="Подзаголовок 2"/>
          <p:cNvSpPr>
            <a:spLocks noGrp="1"/>
          </p:cNvSpPr>
          <p:nvPr>
            <p:ph type="subTitle" idx="1"/>
          </p:nvPr>
        </p:nvSpPr>
        <p:spPr>
          <a:xfrm>
            <a:off x="539552" y="2348880"/>
            <a:ext cx="8208912" cy="4320480"/>
          </a:xfrm>
        </p:spPr>
        <p:txBody>
          <a:bodyPr>
            <a:normAutofit fontScale="40000" lnSpcReduction="20000"/>
          </a:bodyPr>
          <a:lstStyle/>
          <a:p>
            <a:pPr lvl="1" algn="l"/>
            <a:r>
              <a:rPr lang="ru-RU" sz="7000" dirty="0" smtClean="0">
                <a:solidFill>
                  <a:schemeClr val="tx1"/>
                </a:solidFill>
              </a:rPr>
              <a:t>і.  </a:t>
            </a:r>
            <a:r>
              <a:rPr lang="ru-RU" sz="7000" b="1" i="1" u="sng" dirty="0" smtClean="0">
                <a:solidFill>
                  <a:schemeClr val="tx1"/>
                </a:solidFill>
              </a:rPr>
              <a:t>Необходимость </a:t>
            </a:r>
            <a:r>
              <a:rPr lang="ru-RU" sz="7000" b="1" i="1" u="sng" dirty="0">
                <a:solidFill>
                  <a:schemeClr val="tx1"/>
                </a:solidFill>
              </a:rPr>
              <a:t>подтверждать ощущения:</a:t>
            </a:r>
            <a:r>
              <a:rPr lang="ru-RU" sz="7000" dirty="0">
                <a:solidFill>
                  <a:schemeClr val="tx1"/>
                </a:solidFill>
              </a:rPr>
              <a:t/>
            </a:r>
            <a:br>
              <a:rPr lang="ru-RU" sz="7000" dirty="0">
                <a:solidFill>
                  <a:schemeClr val="tx1"/>
                </a:solidFill>
              </a:rPr>
            </a:br>
            <a:r>
              <a:rPr lang="ru-RU" sz="7000" dirty="0" smtClean="0">
                <a:solidFill>
                  <a:schemeClr val="tx1"/>
                </a:solidFill>
              </a:rPr>
              <a:t>   </a:t>
            </a:r>
          </a:p>
          <a:p>
            <a:pPr lvl="1" algn="l"/>
            <a:r>
              <a:rPr lang="ru-RU" sz="7000" dirty="0" smtClean="0">
                <a:solidFill>
                  <a:schemeClr val="tx1"/>
                </a:solidFill>
              </a:rPr>
              <a:t>    </a:t>
            </a:r>
            <a:r>
              <a:rPr lang="ru-RU" sz="8000" dirty="0" smtClean="0">
                <a:solidFill>
                  <a:schemeClr val="tx1"/>
                </a:solidFill>
              </a:rPr>
              <a:t>а)</a:t>
            </a:r>
            <a:r>
              <a:rPr lang="en-US" sz="8000" dirty="0" smtClean="0">
                <a:solidFill>
                  <a:schemeClr val="tx1"/>
                </a:solidFill>
              </a:rPr>
              <a:t> </a:t>
            </a:r>
            <a:r>
              <a:rPr lang="ru-RU" sz="8000" dirty="0" smtClean="0">
                <a:solidFill>
                  <a:schemeClr val="tx1"/>
                </a:solidFill>
              </a:rPr>
              <a:t>органы </a:t>
            </a:r>
            <a:r>
              <a:rPr lang="ru-RU" sz="8000" dirty="0">
                <a:solidFill>
                  <a:schemeClr val="tx1"/>
                </a:solidFill>
              </a:rPr>
              <a:t>чувств могут быть обмануты </a:t>
            </a:r>
            <a:r>
              <a:rPr lang="ru-RU" sz="8000" dirty="0" smtClean="0">
                <a:solidFill>
                  <a:schemeClr val="tx1"/>
                </a:solidFill>
              </a:rPr>
              <a:t>  </a:t>
            </a:r>
          </a:p>
          <a:p>
            <a:pPr lvl="1" algn="l"/>
            <a:r>
              <a:rPr lang="ru-RU" sz="8000" dirty="0">
                <a:solidFill>
                  <a:schemeClr val="tx1"/>
                </a:solidFill>
              </a:rPr>
              <a:t> </a:t>
            </a:r>
            <a:r>
              <a:rPr lang="ru-RU" sz="8000" dirty="0" smtClean="0">
                <a:solidFill>
                  <a:schemeClr val="tx1"/>
                </a:solidFill>
              </a:rPr>
              <a:t>     </a:t>
            </a:r>
            <a:r>
              <a:rPr lang="en-US" sz="8000" dirty="0" smtClean="0">
                <a:solidFill>
                  <a:schemeClr val="tx1"/>
                </a:solidFill>
              </a:rPr>
              <a:t>  </a:t>
            </a:r>
            <a:r>
              <a:rPr lang="ru-RU" sz="8000" dirty="0" smtClean="0">
                <a:solidFill>
                  <a:schemeClr val="tx1"/>
                </a:solidFill>
              </a:rPr>
              <a:t>иллюзией</a:t>
            </a:r>
            <a:r>
              <a:rPr lang="ru-RU" sz="8000" dirty="0">
                <a:solidFill>
                  <a:schemeClr val="tx1"/>
                </a:solidFill>
              </a:rPr>
              <a:t>.</a:t>
            </a:r>
            <a:br>
              <a:rPr lang="ru-RU" sz="8000" dirty="0">
                <a:solidFill>
                  <a:schemeClr val="tx1"/>
                </a:solidFill>
              </a:rPr>
            </a:br>
            <a:r>
              <a:rPr lang="ru-RU" sz="8000" dirty="0" smtClean="0">
                <a:solidFill>
                  <a:schemeClr val="tx1"/>
                </a:solidFill>
              </a:rPr>
              <a:t>   </a:t>
            </a:r>
            <a:r>
              <a:rPr lang="en-US" sz="8000" dirty="0" smtClean="0">
                <a:solidFill>
                  <a:schemeClr val="tx1"/>
                </a:solidFill>
              </a:rPr>
              <a:t>b</a:t>
            </a:r>
            <a:r>
              <a:rPr lang="ru-RU" sz="8000" dirty="0" smtClean="0">
                <a:solidFill>
                  <a:schemeClr val="tx1"/>
                </a:solidFill>
              </a:rPr>
              <a:t>)</a:t>
            </a:r>
            <a:r>
              <a:rPr lang="en-US" sz="8000" dirty="0" smtClean="0">
                <a:solidFill>
                  <a:schemeClr val="tx1"/>
                </a:solidFill>
              </a:rPr>
              <a:t> </a:t>
            </a:r>
            <a:r>
              <a:rPr lang="ru-RU" sz="8000" dirty="0" smtClean="0">
                <a:solidFill>
                  <a:schemeClr val="tx1"/>
                </a:solidFill>
              </a:rPr>
              <a:t>ощущения </a:t>
            </a:r>
            <a:r>
              <a:rPr lang="ru-RU" sz="8000" dirty="0">
                <a:solidFill>
                  <a:schemeClr val="tx1"/>
                </a:solidFill>
              </a:rPr>
              <a:t>могут быть проверены и </a:t>
            </a:r>
            <a:r>
              <a:rPr lang="ru-RU" sz="8000" dirty="0" smtClean="0">
                <a:solidFill>
                  <a:schemeClr val="tx1"/>
                </a:solidFill>
              </a:rPr>
              <a:t>   </a:t>
            </a:r>
            <a:r>
              <a:rPr lang="en-US" sz="8000" dirty="0" smtClean="0">
                <a:solidFill>
                  <a:schemeClr val="tx1"/>
                </a:solidFill>
              </a:rPr>
              <a:t>  </a:t>
            </a:r>
          </a:p>
          <a:p>
            <a:pPr lvl="1" algn="l"/>
            <a:r>
              <a:rPr lang="en-US" sz="8000" dirty="0">
                <a:solidFill>
                  <a:schemeClr val="tx1"/>
                </a:solidFill>
              </a:rPr>
              <a:t> </a:t>
            </a:r>
            <a:r>
              <a:rPr lang="en-US" sz="8000" dirty="0" smtClean="0">
                <a:solidFill>
                  <a:schemeClr val="tx1"/>
                </a:solidFill>
              </a:rPr>
              <a:t>       </a:t>
            </a:r>
            <a:r>
              <a:rPr lang="ru-RU" sz="8000" dirty="0" smtClean="0">
                <a:solidFill>
                  <a:schemeClr val="tx1"/>
                </a:solidFill>
              </a:rPr>
              <a:t>подтверждены</a:t>
            </a:r>
            <a:r>
              <a:rPr lang="ru-RU" sz="8000" dirty="0">
                <a:solidFill>
                  <a:schemeClr val="tx1"/>
                </a:solidFill>
              </a:rPr>
              <a:t>.</a:t>
            </a:r>
            <a:r>
              <a:rPr lang="ru-RU" sz="5100" dirty="0">
                <a:solidFill>
                  <a:schemeClr val="tx1"/>
                </a:solidFill>
              </a:rPr>
              <a:t/>
            </a:r>
            <a:br>
              <a:rPr lang="ru-RU" sz="5100" dirty="0">
                <a:solidFill>
                  <a:schemeClr val="tx1"/>
                </a:solidFill>
              </a:rPr>
            </a:br>
            <a:r>
              <a:rPr lang="ru-RU" sz="13100" dirty="0">
                <a:solidFill>
                  <a:schemeClr val="tx1"/>
                </a:solidFill>
              </a:rPr>
              <a:t/>
            </a:r>
            <a:br>
              <a:rPr lang="ru-RU" sz="13100" dirty="0">
                <a:solidFill>
                  <a:schemeClr val="tx1"/>
                </a:solidFill>
              </a:rPr>
            </a:br>
            <a:r>
              <a:rPr lang="ru-RU" dirty="0"/>
              <a:t/>
            </a:r>
            <a:br>
              <a:rPr lang="ru-RU" dirty="0"/>
            </a:br>
            <a:endParaRPr lang="ru-RU" dirty="0"/>
          </a:p>
          <a:p>
            <a:r>
              <a:rPr lang="en-US" dirty="0" smtClean="0"/>
              <a:t> </a:t>
            </a:r>
            <a:endParaRPr lang="ru-RU" dirty="0"/>
          </a:p>
        </p:txBody>
      </p:sp>
    </p:spTree>
    <p:extLst>
      <p:ext uri="{BB962C8B-B14F-4D97-AF65-F5344CB8AC3E}">
        <p14:creationId xmlns:p14="http://schemas.microsoft.com/office/powerpoint/2010/main" val="31864634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62"/>
            <a:ext cx="9144000" cy="6858000"/>
          </a:xfrm>
          <a:prstGeom prst="rect">
            <a:avLst/>
          </a:prstGeom>
        </p:spPr>
      </p:pic>
      <p:sp>
        <p:nvSpPr>
          <p:cNvPr id="2" name="Заголовок 1"/>
          <p:cNvSpPr>
            <a:spLocks noGrp="1"/>
          </p:cNvSpPr>
          <p:nvPr>
            <p:ph type="ctrTitle"/>
          </p:nvPr>
        </p:nvSpPr>
        <p:spPr>
          <a:xfrm>
            <a:off x="827584" y="188640"/>
            <a:ext cx="7772400" cy="1470025"/>
          </a:xfrm>
        </p:spPr>
        <p:txBody>
          <a:bodyPr>
            <a:noAutofit/>
          </a:bodyPr>
          <a:lstStyle/>
          <a:p>
            <a:pPr lvl="1" algn="ctr"/>
            <a:r>
              <a:rPr lang="ru-RU" sz="4400" dirty="0" smtClean="0">
                <a:solidFill>
                  <a:schemeClr val="tx1"/>
                </a:solidFill>
              </a:rPr>
              <a:t>Положительный вклад в эпистемологию.</a:t>
            </a:r>
            <a:endParaRPr lang="ru-RU" sz="4400" dirty="0" smtClean="0">
              <a:solidFill>
                <a:schemeClr val="tx1"/>
              </a:solidFill>
            </a:endParaRPr>
          </a:p>
        </p:txBody>
      </p:sp>
      <p:sp>
        <p:nvSpPr>
          <p:cNvPr id="3" name="Подзаголовок 2"/>
          <p:cNvSpPr>
            <a:spLocks noGrp="1"/>
          </p:cNvSpPr>
          <p:nvPr>
            <p:ph type="subTitle" idx="1"/>
          </p:nvPr>
        </p:nvSpPr>
        <p:spPr>
          <a:xfrm>
            <a:off x="323528" y="2522513"/>
            <a:ext cx="8712968" cy="4089646"/>
          </a:xfrm>
        </p:spPr>
        <p:txBody>
          <a:bodyPr>
            <a:normAutofit fontScale="25000" lnSpcReduction="20000"/>
          </a:bodyPr>
          <a:lstStyle/>
          <a:p>
            <a:pPr lvl="2" algn="l"/>
            <a:r>
              <a:rPr lang="ru-RU" sz="8000" dirty="0" smtClean="0">
                <a:solidFill>
                  <a:schemeClr val="tx1"/>
                </a:solidFill>
              </a:rPr>
              <a:t>Библия </a:t>
            </a:r>
            <a:r>
              <a:rPr lang="ru-RU" sz="8000" dirty="0">
                <a:solidFill>
                  <a:schemeClr val="tx1"/>
                </a:solidFill>
              </a:rPr>
              <a:t>предполагает необходимость восприятия мира </a:t>
            </a:r>
            <a:r>
              <a:rPr lang="ru-RU" sz="8000" dirty="0" smtClean="0">
                <a:solidFill>
                  <a:schemeClr val="tx1"/>
                </a:solidFill>
              </a:rPr>
              <a:t>органами </a:t>
            </a:r>
            <a:r>
              <a:rPr lang="ru-RU" sz="8000" dirty="0">
                <a:solidFill>
                  <a:schemeClr val="tx1"/>
                </a:solidFill>
              </a:rPr>
              <a:t>чувств. </a:t>
            </a:r>
            <a:br>
              <a:rPr lang="ru-RU" sz="8000" dirty="0">
                <a:solidFill>
                  <a:schemeClr val="tx1"/>
                </a:solidFill>
              </a:rPr>
            </a:br>
            <a:r>
              <a:rPr lang="ru-RU" sz="8000" dirty="0">
                <a:solidFill>
                  <a:schemeClr val="tx1"/>
                </a:solidFill>
              </a:rPr>
              <a:t/>
            </a:r>
            <a:br>
              <a:rPr lang="ru-RU" sz="8000" dirty="0">
                <a:solidFill>
                  <a:schemeClr val="tx1"/>
                </a:solidFill>
              </a:rPr>
            </a:br>
            <a:r>
              <a:rPr lang="ru-RU" sz="8000" dirty="0" smtClean="0">
                <a:solidFill>
                  <a:schemeClr val="tx1"/>
                </a:solidFill>
              </a:rPr>
              <a:t>столб </a:t>
            </a:r>
            <a:r>
              <a:rPr lang="ru-RU" sz="8000" dirty="0">
                <a:solidFill>
                  <a:schemeClr val="tx1"/>
                </a:solidFill>
              </a:rPr>
              <a:t>огненный и столб облачный (Исх </a:t>
            </a:r>
            <a:r>
              <a:rPr lang="ru-RU" sz="8000" dirty="0" smtClean="0">
                <a:solidFill>
                  <a:schemeClr val="tx1"/>
                </a:solidFill>
              </a:rPr>
              <a:t>13:21)</a:t>
            </a:r>
            <a:br>
              <a:rPr lang="ru-RU" sz="8000" dirty="0" smtClean="0">
                <a:solidFill>
                  <a:schemeClr val="tx1"/>
                </a:solidFill>
              </a:rPr>
            </a:br>
            <a:r>
              <a:rPr lang="ru-RU" sz="8000" dirty="0" smtClean="0">
                <a:solidFill>
                  <a:schemeClr val="tx1"/>
                </a:solidFill>
              </a:rPr>
              <a:t/>
            </a:r>
            <a:br>
              <a:rPr lang="ru-RU" sz="8000" dirty="0" smtClean="0">
                <a:solidFill>
                  <a:schemeClr val="tx1"/>
                </a:solidFill>
              </a:rPr>
            </a:br>
            <a:r>
              <a:rPr lang="ru-RU" sz="8000" dirty="0" smtClean="0">
                <a:solidFill>
                  <a:schemeClr val="tx1"/>
                </a:solidFill>
              </a:rPr>
              <a:t>"скажите </a:t>
            </a:r>
            <a:r>
              <a:rPr lang="ru-RU" sz="8000" dirty="0">
                <a:solidFill>
                  <a:schemeClr val="tx1"/>
                </a:solidFill>
              </a:rPr>
              <a:t>Иоанну что вы видели" (Лук 7:22)</a:t>
            </a:r>
            <a:br>
              <a:rPr lang="ru-RU" sz="8000" dirty="0">
                <a:solidFill>
                  <a:schemeClr val="tx1"/>
                </a:solidFill>
              </a:rPr>
            </a:br>
            <a:r>
              <a:rPr lang="ru-RU" sz="8000" dirty="0">
                <a:solidFill>
                  <a:schemeClr val="tx1"/>
                </a:solidFill>
              </a:rPr>
              <a:t/>
            </a:r>
            <a:br>
              <a:rPr lang="ru-RU" sz="8000" dirty="0">
                <a:solidFill>
                  <a:schemeClr val="tx1"/>
                </a:solidFill>
              </a:rPr>
            </a:br>
            <a:r>
              <a:rPr lang="ru-RU" sz="8000" dirty="0" smtClean="0">
                <a:solidFill>
                  <a:schemeClr val="tx1"/>
                </a:solidFill>
              </a:rPr>
              <a:t>Моисей </a:t>
            </a:r>
            <a:r>
              <a:rPr lang="ru-RU" sz="8000" dirty="0">
                <a:solidFill>
                  <a:schemeClr val="tx1"/>
                </a:solidFill>
              </a:rPr>
              <a:t>"позволь мне увидеть Славу Твою" (Исх 33:18 – 34:7)</a:t>
            </a:r>
            <a:br>
              <a:rPr lang="ru-RU" sz="8000" dirty="0">
                <a:solidFill>
                  <a:schemeClr val="tx1"/>
                </a:solidFill>
              </a:rPr>
            </a:br>
            <a:r>
              <a:rPr lang="ru-RU" sz="8000" dirty="0">
                <a:solidFill>
                  <a:schemeClr val="tx1"/>
                </a:solidFill>
              </a:rPr>
              <a:t/>
            </a:r>
            <a:br>
              <a:rPr lang="ru-RU" sz="8000" dirty="0">
                <a:solidFill>
                  <a:schemeClr val="tx1"/>
                </a:solidFill>
              </a:rPr>
            </a:br>
            <a:r>
              <a:rPr lang="ru-RU" sz="8000" dirty="0" smtClean="0">
                <a:solidFill>
                  <a:schemeClr val="tx1"/>
                </a:solidFill>
              </a:rPr>
              <a:t>Ибо </a:t>
            </a:r>
            <a:r>
              <a:rPr lang="ru-RU" sz="8000" dirty="0">
                <a:solidFill>
                  <a:schemeClr val="tx1"/>
                </a:solidFill>
              </a:rPr>
              <a:t>мы возвестили вам силу и пришествие Господа нашего </a:t>
            </a:r>
            <a:r>
              <a:rPr lang="ru-RU" sz="8000" dirty="0" smtClean="0">
                <a:solidFill>
                  <a:schemeClr val="tx1"/>
                </a:solidFill>
              </a:rPr>
              <a:t>Иисуса </a:t>
            </a:r>
            <a:r>
              <a:rPr lang="ru-RU" sz="8000" dirty="0">
                <a:solidFill>
                  <a:schemeClr val="tx1"/>
                </a:solidFill>
              </a:rPr>
              <a:t>Христа, не хитросплетенным басням последуя, но быв очевидцами Его величия. </a:t>
            </a:r>
            <a:r>
              <a:rPr lang="ru-RU" sz="8000" baseline="30000" dirty="0">
                <a:solidFill>
                  <a:schemeClr val="tx1"/>
                </a:solidFill>
              </a:rPr>
              <a:t>17</a:t>
            </a:r>
            <a:r>
              <a:rPr lang="ru-RU" sz="8000" dirty="0">
                <a:solidFill>
                  <a:schemeClr val="tx1"/>
                </a:solidFill>
              </a:rPr>
              <a:t> Ибо Он принял от Бога Отца честь и славу, когда от велелепной славы принесся к Нему такой глас: Сей есть Сын Мой возлюбленный, в Котором Мое благоволение</a:t>
            </a:r>
            <a:r>
              <a:rPr lang="ru-RU" sz="8000" dirty="0" smtClean="0">
                <a:solidFill>
                  <a:schemeClr val="tx1"/>
                </a:solidFill>
              </a:rPr>
              <a:t>. </a:t>
            </a:r>
            <a:r>
              <a:rPr lang="ru-RU" sz="8000" dirty="0">
                <a:solidFill>
                  <a:schemeClr val="tx1"/>
                </a:solidFill>
              </a:rPr>
              <a:t>И этот глас, принесшийся с небес, мы слышали, будучи с Ним на святой горе. </a:t>
            </a:r>
            <a:br>
              <a:rPr lang="ru-RU" sz="8000" dirty="0">
                <a:solidFill>
                  <a:schemeClr val="tx1"/>
                </a:solidFill>
              </a:rPr>
            </a:br>
            <a:r>
              <a:rPr lang="ru-RU" sz="8000" dirty="0">
                <a:solidFill>
                  <a:schemeClr val="tx1"/>
                </a:solidFill>
              </a:rPr>
              <a:t>(2 Пет. 1:16-18)</a:t>
            </a:r>
            <a:r>
              <a:rPr lang="ru-RU" dirty="0">
                <a:solidFill>
                  <a:schemeClr val="tx1"/>
                </a:solidFill>
              </a:rPr>
              <a:t/>
            </a:r>
            <a:br>
              <a:rPr lang="ru-RU" dirty="0">
                <a:solidFill>
                  <a:schemeClr val="tx1"/>
                </a:solidFill>
              </a:rPr>
            </a:br>
            <a:r>
              <a:rPr lang="ru-RU" sz="9600" dirty="0">
                <a:solidFill>
                  <a:schemeClr val="tx1"/>
                </a:solidFill>
              </a:rPr>
              <a:t/>
            </a:r>
            <a:br>
              <a:rPr lang="ru-RU" sz="9600" dirty="0">
                <a:solidFill>
                  <a:schemeClr val="tx1"/>
                </a:solidFill>
              </a:rPr>
            </a:br>
            <a:r>
              <a:rPr lang="ru-RU" sz="34900" dirty="0">
                <a:solidFill>
                  <a:schemeClr val="tx1"/>
                </a:solidFill>
              </a:rPr>
              <a:t/>
            </a:r>
            <a:br>
              <a:rPr lang="ru-RU" sz="34900" dirty="0">
                <a:solidFill>
                  <a:schemeClr val="tx1"/>
                </a:solidFill>
              </a:rPr>
            </a:br>
            <a:r>
              <a:rPr lang="ru-RU" dirty="0"/>
              <a:t/>
            </a:r>
            <a:br>
              <a:rPr lang="ru-RU" dirty="0"/>
            </a:br>
            <a:endParaRPr lang="ru-RU" dirty="0"/>
          </a:p>
          <a:p>
            <a:r>
              <a:rPr lang="en-US" dirty="0" smtClean="0"/>
              <a:t> </a:t>
            </a:r>
            <a:endParaRPr lang="ru-RU" dirty="0"/>
          </a:p>
        </p:txBody>
      </p:sp>
      <p:sp>
        <p:nvSpPr>
          <p:cNvPr id="5" name="TextBox 4"/>
          <p:cNvSpPr txBox="1"/>
          <p:nvPr/>
        </p:nvSpPr>
        <p:spPr>
          <a:xfrm>
            <a:off x="755576" y="2060846"/>
            <a:ext cx="7416824" cy="461665"/>
          </a:xfrm>
          <a:prstGeom prst="rect">
            <a:avLst/>
          </a:prstGeom>
          <a:noFill/>
        </p:spPr>
        <p:txBody>
          <a:bodyPr wrap="square" rtlCol="0">
            <a:spAutoFit/>
          </a:bodyPr>
          <a:lstStyle/>
          <a:p>
            <a:r>
              <a:rPr lang="ru-RU" sz="2400" dirty="0" smtClean="0">
                <a:solidFill>
                  <a:schemeClr val="tx1"/>
                </a:solidFill>
              </a:rPr>
              <a:t>іі. </a:t>
            </a:r>
            <a:r>
              <a:rPr lang="ru-RU" sz="2400" b="1" i="1" dirty="0" smtClean="0">
                <a:solidFill>
                  <a:schemeClr val="tx1"/>
                </a:solidFill>
              </a:rPr>
              <a:t>Важность этой дискуссии для христиан.</a:t>
            </a:r>
            <a:endParaRPr lang="ru-RU" sz="2400" dirty="0"/>
          </a:p>
        </p:txBody>
      </p:sp>
      <p:sp>
        <p:nvSpPr>
          <p:cNvPr id="6" name="TextBox 5"/>
          <p:cNvSpPr txBox="1"/>
          <p:nvPr/>
        </p:nvSpPr>
        <p:spPr>
          <a:xfrm>
            <a:off x="899592" y="2522511"/>
            <a:ext cx="359394" cy="369332"/>
          </a:xfrm>
          <a:prstGeom prst="rect">
            <a:avLst/>
          </a:prstGeom>
          <a:noFill/>
        </p:spPr>
        <p:txBody>
          <a:bodyPr wrap="none" rtlCol="0">
            <a:spAutoFit/>
          </a:bodyPr>
          <a:lstStyle/>
          <a:p>
            <a:r>
              <a:rPr lang="ru-RU" dirty="0" smtClean="0"/>
              <a:t>1.</a:t>
            </a:r>
            <a:endParaRPr lang="ru-RU" dirty="0"/>
          </a:p>
        </p:txBody>
      </p:sp>
    </p:spTree>
    <p:extLst>
      <p:ext uri="{BB962C8B-B14F-4D97-AF65-F5344CB8AC3E}">
        <p14:creationId xmlns:p14="http://schemas.microsoft.com/office/powerpoint/2010/main" val="8859033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62"/>
            <a:ext cx="9144000" cy="6858000"/>
          </a:xfrm>
          <a:prstGeom prst="rect">
            <a:avLst/>
          </a:prstGeom>
        </p:spPr>
      </p:pic>
      <p:sp>
        <p:nvSpPr>
          <p:cNvPr id="2" name="Заголовок 1"/>
          <p:cNvSpPr>
            <a:spLocks noGrp="1"/>
          </p:cNvSpPr>
          <p:nvPr>
            <p:ph type="ctrTitle"/>
          </p:nvPr>
        </p:nvSpPr>
        <p:spPr>
          <a:xfrm>
            <a:off x="827584" y="188640"/>
            <a:ext cx="7772400" cy="1470025"/>
          </a:xfrm>
        </p:spPr>
        <p:txBody>
          <a:bodyPr>
            <a:noAutofit/>
          </a:bodyPr>
          <a:lstStyle/>
          <a:p>
            <a:pPr lvl="1" algn="ctr"/>
            <a:r>
              <a:rPr lang="ru-RU" sz="4400" dirty="0" smtClean="0">
                <a:solidFill>
                  <a:schemeClr val="tx1"/>
                </a:solidFill>
              </a:rPr>
              <a:t>Положительный вклад в эпистемологию.</a:t>
            </a:r>
            <a:endParaRPr lang="ru-RU" sz="4400" dirty="0" smtClean="0">
              <a:solidFill>
                <a:schemeClr val="tx1"/>
              </a:solidFill>
            </a:endParaRPr>
          </a:p>
        </p:txBody>
      </p:sp>
      <p:sp>
        <p:nvSpPr>
          <p:cNvPr id="3" name="Подзаголовок 2"/>
          <p:cNvSpPr>
            <a:spLocks noGrp="1"/>
          </p:cNvSpPr>
          <p:nvPr>
            <p:ph type="subTitle" idx="1"/>
          </p:nvPr>
        </p:nvSpPr>
        <p:spPr>
          <a:xfrm>
            <a:off x="323528" y="2522513"/>
            <a:ext cx="8640960" cy="4089646"/>
          </a:xfrm>
        </p:spPr>
        <p:txBody>
          <a:bodyPr>
            <a:normAutofit fontScale="32500" lnSpcReduction="20000"/>
          </a:bodyPr>
          <a:lstStyle/>
          <a:p>
            <a:pPr lvl="2" algn="l"/>
            <a:endParaRPr lang="ru-RU" sz="8000" dirty="0" smtClean="0"/>
          </a:p>
          <a:p>
            <a:pPr lvl="2" algn="l"/>
            <a:r>
              <a:rPr lang="ru-RU" sz="8000" dirty="0" smtClean="0">
                <a:solidFill>
                  <a:schemeClr val="tx1"/>
                </a:solidFill>
              </a:rPr>
              <a:t>“</a:t>
            </a:r>
            <a:r>
              <a:rPr lang="ru-RU" sz="8000" dirty="0">
                <a:solidFill>
                  <a:schemeClr val="tx1"/>
                </a:solidFill>
              </a:rPr>
              <a:t>Но если мы не можем доверять нашим чувствам, то не только рушится христианский теизм, но и вся наука.”</a:t>
            </a:r>
          </a:p>
          <a:p>
            <a:pPr lvl="2" algn="l"/>
            <a:r>
              <a:rPr lang="ru-RU" dirty="0">
                <a:solidFill>
                  <a:schemeClr val="tx1"/>
                </a:solidFill>
              </a:rPr>
              <a:t/>
            </a:r>
            <a:br>
              <a:rPr lang="ru-RU" dirty="0">
                <a:solidFill>
                  <a:schemeClr val="tx1"/>
                </a:solidFill>
              </a:rPr>
            </a:br>
            <a:r>
              <a:rPr lang="ru-RU" sz="9600" dirty="0">
                <a:solidFill>
                  <a:schemeClr val="tx1"/>
                </a:solidFill>
              </a:rPr>
              <a:t/>
            </a:r>
            <a:br>
              <a:rPr lang="ru-RU" sz="9600" dirty="0">
                <a:solidFill>
                  <a:schemeClr val="tx1"/>
                </a:solidFill>
              </a:rPr>
            </a:br>
            <a:r>
              <a:rPr lang="ru-RU" sz="34900" dirty="0">
                <a:solidFill>
                  <a:schemeClr val="tx1"/>
                </a:solidFill>
              </a:rPr>
              <a:t/>
            </a:r>
            <a:br>
              <a:rPr lang="ru-RU" sz="34900" dirty="0">
                <a:solidFill>
                  <a:schemeClr val="tx1"/>
                </a:solidFill>
              </a:rPr>
            </a:br>
            <a:r>
              <a:rPr lang="ru-RU" dirty="0"/>
              <a:t/>
            </a:r>
            <a:br>
              <a:rPr lang="ru-RU" dirty="0"/>
            </a:br>
            <a:endParaRPr lang="ru-RU" dirty="0"/>
          </a:p>
          <a:p>
            <a:r>
              <a:rPr lang="en-US" dirty="0" smtClean="0"/>
              <a:t> </a:t>
            </a:r>
            <a:endParaRPr lang="ru-RU" dirty="0"/>
          </a:p>
        </p:txBody>
      </p:sp>
      <p:sp>
        <p:nvSpPr>
          <p:cNvPr id="5" name="TextBox 4"/>
          <p:cNvSpPr txBox="1"/>
          <p:nvPr/>
        </p:nvSpPr>
        <p:spPr>
          <a:xfrm>
            <a:off x="755576" y="2060846"/>
            <a:ext cx="7416824" cy="461665"/>
          </a:xfrm>
          <a:prstGeom prst="rect">
            <a:avLst/>
          </a:prstGeom>
          <a:noFill/>
        </p:spPr>
        <p:txBody>
          <a:bodyPr wrap="square" rtlCol="0">
            <a:spAutoFit/>
          </a:bodyPr>
          <a:lstStyle/>
          <a:p>
            <a:r>
              <a:rPr lang="ru-RU" sz="2400" dirty="0" smtClean="0">
                <a:solidFill>
                  <a:schemeClr val="tx1"/>
                </a:solidFill>
              </a:rPr>
              <a:t>іі. </a:t>
            </a:r>
            <a:r>
              <a:rPr lang="ru-RU" sz="2400" b="1" i="1" dirty="0" smtClean="0">
                <a:solidFill>
                  <a:schemeClr val="tx1"/>
                </a:solidFill>
              </a:rPr>
              <a:t>Важность этой дискуссии для христиан.</a:t>
            </a:r>
            <a:endParaRPr lang="ru-RU" sz="2400" dirty="0"/>
          </a:p>
        </p:txBody>
      </p:sp>
      <p:sp>
        <p:nvSpPr>
          <p:cNvPr id="6" name="TextBox 5"/>
          <p:cNvSpPr txBox="1"/>
          <p:nvPr/>
        </p:nvSpPr>
        <p:spPr>
          <a:xfrm>
            <a:off x="888426" y="2854096"/>
            <a:ext cx="417102" cy="461665"/>
          </a:xfrm>
          <a:prstGeom prst="rect">
            <a:avLst/>
          </a:prstGeom>
          <a:noFill/>
        </p:spPr>
        <p:txBody>
          <a:bodyPr wrap="none" rtlCol="0">
            <a:spAutoFit/>
          </a:bodyPr>
          <a:lstStyle/>
          <a:p>
            <a:r>
              <a:rPr lang="ru-RU" sz="2400" dirty="0"/>
              <a:t>2</a:t>
            </a:r>
            <a:r>
              <a:rPr lang="ru-RU" sz="2400" dirty="0" smtClean="0"/>
              <a:t>.</a:t>
            </a:r>
            <a:endParaRPr lang="ru-RU" sz="2400" dirty="0"/>
          </a:p>
        </p:txBody>
      </p:sp>
    </p:spTree>
    <p:extLst>
      <p:ext uri="{BB962C8B-B14F-4D97-AF65-F5344CB8AC3E}">
        <p14:creationId xmlns:p14="http://schemas.microsoft.com/office/powerpoint/2010/main" val="17760897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62"/>
            <a:ext cx="9144000" cy="6858000"/>
          </a:xfrm>
          <a:prstGeom prst="rect">
            <a:avLst/>
          </a:prstGeom>
        </p:spPr>
      </p:pic>
      <p:sp>
        <p:nvSpPr>
          <p:cNvPr id="2" name="Заголовок 1"/>
          <p:cNvSpPr>
            <a:spLocks noGrp="1"/>
          </p:cNvSpPr>
          <p:nvPr>
            <p:ph type="ctrTitle"/>
          </p:nvPr>
        </p:nvSpPr>
        <p:spPr>
          <a:xfrm>
            <a:off x="827584" y="188640"/>
            <a:ext cx="7772400" cy="1470025"/>
          </a:xfrm>
        </p:spPr>
        <p:txBody>
          <a:bodyPr>
            <a:noAutofit/>
          </a:bodyPr>
          <a:lstStyle/>
          <a:p>
            <a:pPr lvl="1" algn="ctr"/>
            <a:r>
              <a:rPr lang="ru-RU" sz="4400" b="1" dirty="0" smtClean="0"/>
              <a:t>ДОСТОВЕРНОСТЬ ЭМПИРИЧЕСКИХ ЗНАНИЙ</a:t>
            </a:r>
            <a:endParaRPr lang="ru-RU" sz="4400" dirty="0" smtClean="0">
              <a:solidFill>
                <a:schemeClr val="tx1"/>
              </a:solidFill>
            </a:endParaRPr>
          </a:p>
        </p:txBody>
      </p:sp>
      <p:sp>
        <p:nvSpPr>
          <p:cNvPr id="3" name="Подзаголовок 2"/>
          <p:cNvSpPr>
            <a:spLocks noGrp="1"/>
          </p:cNvSpPr>
          <p:nvPr>
            <p:ph type="subTitle" idx="1"/>
          </p:nvPr>
        </p:nvSpPr>
        <p:spPr>
          <a:xfrm>
            <a:off x="323528" y="2522513"/>
            <a:ext cx="8640960" cy="4089646"/>
          </a:xfrm>
        </p:spPr>
        <p:txBody>
          <a:bodyPr>
            <a:normAutofit fontScale="25000" lnSpcReduction="20000"/>
          </a:bodyPr>
          <a:lstStyle/>
          <a:p>
            <a:pPr lvl="2" algn="l"/>
            <a:r>
              <a:rPr lang="ru-RU" dirty="0">
                <a:solidFill>
                  <a:schemeClr val="tx1"/>
                </a:solidFill>
              </a:rPr>
              <a:t/>
            </a:r>
            <a:br>
              <a:rPr lang="ru-RU" dirty="0">
                <a:solidFill>
                  <a:schemeClr val="tx1"/>
                </a:solidFill>
              </a:rPr>
            </a:br>
            <a:r>
              <a:rPr lang="ru-RU" sz="9600" b="1" dirty="0" smtClean="0">
                <a:solidFill>
                  <a:schemeClr val="tx1"/>
                </a:solidFill>
              </a:rPr>
              <a:t>Эммануил </a:t>
            </a:r>
            <a:r>
              <a:rPr lang="ru-RU" sz="9600" b="1" dirty="0">
                <a:solidFill>
                  <a:schemeClr val="tx1"/>
                </a:solidFill>
              </a:rPr>
              <a:t>Кант и Общая надежность органов чувств.</a:t>
            </a:r>
            <a:br>
              <a:rPr lang="ru-RU" sz="9600" b="1" dirty="0">
                <a:solidFill>
                  <a:schemeClr val="tx1"/>
                </a:solidFill>
              </a:rPr>
            </a:br>
            <a:r>
              <a:rPr lang="ru-RU" sz="9600" dirty="0">
                <a:solidFill>
                  <a:schemeClr val="tx1"/>
                </a:solidFill>
              </a:rPr>
              <a:t/>
            </a:r>
            <a:br>
              <a:rPr lang="ru-RU" sz="9600" dirty="0">
                <a:solidFill>
                  <a:schemeClr val="tx1"/>
                </a:solidFill>
              </a:rPr>
            </a:br>
            <a:r>
              <a:rPr lang="ru-RU" sz="9600" dirty="0">
                <a:solidFill>
                  <a:schemeClr val="tx1"/>
                </a:solidFill>
              </a:rPr>
              <a:t>Кант потратил всю свою карьеру пытаясь воскресить законность использования причинной связи и общую надежность органов чувств.  </a:t>
            </a:r>
            <a:endParaRPr lang="ru-RU" sz="9600" dirty="0" smtClean="0">
              <a:solidFill>
                <a:schemeClr val="tx1"/>
              </a:solidFill>
            </a:endParaRPr>
          </a:p>
          <a:p>
            <a:pPr lvl="2" algn="l"/>
            <a:r>
              <a:rPr lang="ru-RU" sz="9600" dirty="0">
                <a:solidFill>
                  <a:schemeClr val="tx1"/>
                </a:solidFill>
              </a:rPr>
              <a:t/>
            </a:r>
            <a:br>
              <a:rPr lang="ru-RU" sz="9600" dirty="0">
                <a:solidFill>
                  <a:schemeClr val="tx1"/>
                </a:solidFill>
              </a:rPr>
            </a:br>
            <a:r>
              <a:rPr lang="ru-RU" sz="9600" dirty="0">
                <a:solidFill>
                  <a:schemeClr val="tx1"/>
                </a:solidFill>
              </a:rPr>
              <a:t>Иммануил Кант – один из самых влиятельных философов в истории западной философии 18 века. Его вклад в метафизику, эпистемологию, этику и эстетику оказали глубокое влияние почти на каждое философское движение последующих поколений. </a:t>
            </a:r>
          </a:p>
          <a:p>
            <a:pPr lvl="2" algn="l"/>
            <a:r>
              <a:rPr lang="ru-RU" sz="34900" dirty="0">
                <a:solidFill>
                  <a:schemeClr val="tx1"/>
                </a:solidFill>
              </a:rPr>
              <a:t/>
            </a:r>
            <a:br>
              <a:rPr lang="ru-RU" sz="34900" dirty="0">
                <a:solidFill>
                  <a:schemeClr val="tx1"/>
                </a:solidFill>
              </a:rPr>
            </a:br>
            <a:r>
              <a:rPr lang="ru-RU" dirty="0"/>
              <a:t/>
            </a:r>
            <a:br>
              <a:rPr lang="ru-RU" dirty="0"/>
            </a:br>
            <a:endParaRPr lang="ru-RU" dirty="0"/>
          </a:p>
          <a:p>
            <a:r>
              <a:rPr lang="en-US" dirty="0" smtClean="0"/>
              <a:t> </a:t>
            </a:r>
            <a:endParaRPr lang="ru-RU" dirty="0"/>
          </a:p>
        </p:txBody>
      </p:sp>
      <p:sp>
        <p:nvSpPr>
          <p:cNvPr id="6" name="TextBox 5"/>
          <p:cNvSpPr txBox="1"/>
          <p:nvPr/>
        </p:nvSpPr>
        <p:spPr>
          <a:xfrm>
            <a:off x="755576" y="2524198"/>
            <a:ext cx="421910" cy="461665"/>
          </a:xfrm>
          <a:prstGeom prst="rect">
            <a:avLst/>
          </a:prstGeom>
          <a:noFill/>
        </p:spPr>
        <p:txBody>
          <a:bodyPr wrap="none" rtlCol="0">
            <a:spAutoFit/>
          </a:bodyPr>
          <a:lstStyle/>
          <a:p>
            <a:r>
              <a:rPr lang="ru-RU" sz="2400" b="1" dirty="0" smtClean="0"/>
              <a:t>2.</a:t>
            </a:r>
            <a:endParaRPr lang="ru-RU" sz="2400" b="1" dirty="0"/>
          </a:p>
        </p:txBody>
      </p:sp>
    </p:spTree>
    <p:extLst>
      <p:ext uri="{BB962C8B-B14F-4D97-AF65-F5344CB8AC3E}">
        <p14:creationId xmlns:p14="http://schemas.microsoft.com/office/powerpoint/2010/main" val="12931170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62"/>
            <a:ext cx="9144000" cy="6858000"/>
          </a:xfrm>
          <a:prstGeom prst="rect">
            <a:avLst/>
          </a:prstGeom>
        </p:spPr>
      </p:pic>
      <p:sp>
        <p:nvSpPr>
          <p:cNvPr id="2" name="Заголовок 1"/>
          <p:cNvSpPr>
            <a:spLocks noGrp="1"/>
          </p:cNvSpPr>
          <p:nvPr>
            <p:ph type="ctrTitle"/>
          </p:nvPr>
        </p:nvSpPr>
        <p:spPr>
          <a:xfrm>
            <a:off x="827584" y="188640"/>
            <a:ext cx="7772400" cy="1470025"/>
          </a:xfrm>
        </p:spPr>
        <p:txBody>
          <a:bodyPr>
            <a:noAutofit/>
          </a:bodyPr>
          <a:lstStyle/>
          <a:p>
            <a:pPr lvl="1" algn="ctr"/>
            <a:r>
              <a:rPr lang="ru-RU" sz="4400" b="1" dirty="0" smtClean="0"/>
              <a:t>ДОСТОВЕРНОСТЬ ЭМПИРИЧЕСКИХ ЗНАНИЙ</a:t>
            </a:r>
            <a:endParaRPr lang="ru-RU" sz="4400" dirty="0" smtClean="0">
              <a:solidFill>
                <a:schemeClr val="tx1"/>
              </a:solidFill>
            </a:endParaRPr>
          </a:p>
        </p:txBody>
      </p:sp>
      <p:sp>
        <p:nvSpPr>
          <p:cNvPr id="3" name="Подзаголовок 2"/>
          <p:cNvSpPr>
            <a:spLocks noGrp="1"/>
          </p:cNvSpPr>
          <p:nvPr>
            <p:ph type="subTitle" idx="1"/>
          </p:nvPr>
        </p:nvSpPr>
        <p:spPr>
          <a:xfrm>
            <a:off x="323528" y="2522513"/>
            <a:ext cx="8640960" cy="4089646"/>
          </a:xfrm>
        </p:spPr>
        <p:txBody>
          <a:bodyPr>
            <a:noAutofit/>
          </a:bodyPr>
          <a:lstStyle/>
          <a:p>
            <a:pPr lvl="2" algn="l"/>
            <a:r>
              <a:rPr lang="ru-RU" sz="400" dirty="0">
                <a:solidFill>
                  <a:schemeClr val="tx1"/>
                </a:solidFill>
              </a:rPr>
              <a:t/>
            </a:r>
            <a:br>
              <a:rPr lang="ru-RU" sz="400" dirty="0">
                <a:solidFill>
                  <a:schemeClr val="tx1"/>
                </a:solidFill>
              </a:rPr>
            </a:br>
            <a:r>
              <a:rPr lang="ru-RU" sz="1800" b="1" dirty="0" smtClean="0">
                <a:solidFill>
                  <a:schemeClr val="tx1"/>
                </a:solidFill>
              </a:rPr>
              <a:t>Эммануил </a:t>
            </a:r>
            <a:r>
              <a:rPr lang="ru-RU" sz="1800" b="1" dirty="0">
                <a:solidFill>
                  <a:schemeClr val="tx1"/>
                </a:solidFill>
              </a:rPr>
              <a:t>Кант и Общая надежность органов чувств.</a:t>
            </a:r>
            <a:br>
              <a:rPr lang="ru-RU" sz="1800" b="1" dirty="0">
                <a:solidFill>
                  <a:schemeClr val="tx1"/>
                </a:solidFill>
              </a:rPr>
            </a:br>
            <a:endParaRPr lang="ru-RU" sz="1800" b="1" dirty="0" smtClean="0">
              <a:solidFill>
                <a:schemeClr val="tx1"/>
              </a:solidFill>
            </a:endParaRPr>
          </a:p>
          <a:p>
            <a:pPr lvl="2" algn="l"/>
            <a:r>
              <a:rPr lang="ru-RU" sz="1600" dirty="0" smtClean="0">
                <a:solidFill>
                  <a:schemeClr val="tx1"/>
                </a:solidFill>
              </a:rPr>
              <a:t>“</a:t>
            </a:r>
            <a:r>
              <a:rPr lang="ru-RU" sz="1600" dirty="0">
                <a:solidFill>
                  <a:schemeClr val="tx1"/>
                </a:solidFill>
              </a:rPr>
              <a:t>Мы не отстаиваем то, что наши органы чувств могут дать нам исчерпывающее, полное и всеобъемлющее понимание реальности; скорее, мы поддерживаем общую надежность наших органов чувств, то есть, что существующая связь между нашим мышлением (что мы думаем) и внешним миром (те предметы за пределами нашего разума) является верной. И хотя наши органы чувств несовершенны, тем не менее, они являются нашим единственным путем к физическому миру, который находится вне нашего разума. Единственная дверь во внешний мир, которой располагает мой разум, это мои органы чувств. Разум может мыслить, представлять, или размышлять. Но он не может воспринимать ничего без помощи органов чувств.” </a:t>
            </a:r>
            <a:br>
              <a:rPr lang="ru-RU" sz="1600" dirty="0">
                <a:solidFill>
                  <a:schemeClr val="tx1"/>
                </a:solidFill>
              </a:rPr>
            </a:br>
            <a:r>
              <a:rPr lang="ru-RU" sz="1600" dirty="0">
                <a:solidFill>
                  <a:schemeClr val="tx1"/>
                </a:solidFill>
              </a:rPr>
              <a:t/>
            </a:r>
            <a:br>
              <a:rPr lang="ru-RU" sz="1600" dirty="0">
                <a:solidFill>
                  <a:schemeClr val="tx1"/>
                </a:solidFill>
              </a:rPr>
            </a:br>
            <a:r>
              <a:rPr lang="ru-RU" sz="1400" dirty="0"/>
              <a:t/>
            </a:r>
            <a:br>
              <a:rPr lang="ru-RU" sz="1400" dirty="0"/>
            </a:br>
            <a:r>
              <a:rPr lang="ru-RU" sz="1400" dirty="0"/>
              <a:t/>
            </a:r>
            <a:br>
              <a:rPr lang="ru-RU" sz="1400" dirty="0"/>
            </a:br>
            <a:r>
              <a:rPr lang="ru-RU" sz="6600" dirty="0">
                <a:solidFill>
                  <a:schemeClr val="tx1"/>
                </a:solidFill>
              </a:rPr>
              <a:t/>
            </a:r>
            <a:br>
              <a:rPr lang="ru-RU" sz="6600" dirty="0">
                <a:solidFill>
                  <a:schemeClr val="tx1"/>
                </a:solidFill>
              </a:rPr>
            </a:br>
            <a:r>
              <a:rPr lang="ru-RU" sz="400" dirty="0"/>
              <a:t/>
            </a:r>
            <a:br>
              <a:rPr lang="ru-RU" sz="400" dirty="0"/>
            </a:br>
            <a:endParaRPr lang="ru-RU" sz="400" dirty="0"/>
          </a:p>
          <a:p>
            <a:r>
              <a:rPr lang="en-US" sz="600" dirty="0" smtClean="0"/>
              <a:t> </a:t>
            </a:r>
            <a:endParaRPr lang="ru-RU" sz="600" dirty="0"/>
          </a:p>
        </p:txBody>
      </p:sp>
      <p:sp>
        <p:nvSpPr>
          <p:cNvPr id="6" name="TextBox 5"/>
          <p:cNvSpPr txBox="1"/>
          <p:nvPr/>
        </p:nvSpPr>
        <p:spPr>
          <a:xfrm>
            <a:off x="755576" y="2524198"/>
            <a:ext cx="421910" cy="461665"/>
          </a:xfrm>
          <a:prstGeom prst="rect">
            <a:avLst/>
          </a:prstGeom>
          <a:noFill/>
        </p:spPr>
        <p:txBody>
          <a:bodyPr wrap="none" rtlCol="0">
            <a:spAutoFit/>
          </a:bodyPr>
          <a:lstStyle/>
          <a:p>
            <a:r>
              <a:rPr lang="ru-RU" sz="2400" b="1" dirty="0" smtClean="0"/>
              <a:t>2.</a:t>
            </a:r>
            <a:endParaRPr lang="ru-RU" sz="2400" b="1" dirty="0"/>
          </a:p>
        </p:txBody>
      </p:sp>
    </p:spTree>
    <p:extLst>
      <p:ext uri="{BB962C8B-B14F-4D97-AF65-F5344CB8AC3E}">
        <p14:creationId xmlns:p14="http://schemas.microsoft.com/office/powerpoint/2010/main" val="29047491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62"/>
            <a:ext cx="9144000" cy="6858000"/>
          </a:xfrm>
          <a:prstGeom prst="rect">
            <a:avLst/>
          </a:prstGeom>
        </p:spPr>
      </p:pic>
      <p:sp>
        <p:nvSpPr>
          <p:cNvPr id="2" name="Заголовок 1"/>
          <p:cNvSpPr>
            <a:spLocks noGrp="1"/>
          </p:cNvSpPr>
          <p:nvPr>
            <p:ph type="ctrTitle"/>
          </p:nvPr>
        </p:nvSpPr>
        <p:spPr>
          <a:xfrm>
            <a:off x="827584" y="188640"/>
            <a:ext cx="7772400" cy="1470025"/>
          </a:xfrm>
        </p:spPr>
        <p:txBody>
          <a:bodyPr>
            <a:noAutofit/>
          </a:bodyPr>
          <a:lstStyle/>
          <a:p>
            <a:pPr lvl="1" algn="ctr"/>
            <a:r>
              <a:rPr lang="ru-RU" sz="4400" b="1" dirty="0" smtClean="0"/>
              <a:t>ДОСТОВЕРНОСТЬ ЭМПИРИЧЕСКИХ ЗНАНИЙ</a:t>
            </a:r>
            <a:endParaRPr lang="ru-RU" sz="4400" dirty="0" smtClean="0">
              <a:solidFill>
                <a:schemeClr val="tx1"/>
              </a:solidFill>
            </a:endParaRPr>
          </a:p>
        </p:txBody>
      </p:sp>
      <p:sp>
        <p:nvSpPr>
          <p:cNvPr id="3" name="Подзаголовок 2"/>
          <p:cNvSpPr>
            <a:spLocks noGrp="1"/>
          </p:cNvSpPr>
          <p:nvPr>
            <p:ph type="subTitle" idx="1"/>
          </p:nvPr>
        </p:nvSpPr>
        <p:spPr>
          <a:xfrm>
            <a:off x="323528" y="2522513"/>
            <a:ext cx="8640960" cy="4089646"/>
          </a:xfrm>
        </p:spPr>
        <p:txBody>
          <a:bodyPr>
            <a:noAutofit/>
          </a:bodyPr>
          <a:lstStyle/>
          <a:p>
            <a:pPr lvl="2" algn="l"/>
            <a:r>
              <a:rPr lang="ru-RU" sz="400" dirty="0">
                <a:solidFill>
                  <a:schemeClr val="tx1"/>
                </a:solidFill>
              </a:rPr>
              <a:t/>
            </a:r>
            <a:br>
              <a:rPr lang="ru-RU" sz="400" dirty="0">
                <a:solidFill>
                  <a:schemeClr val="tx1"/>
                </a:solidFill>
              </a:rPr>
            </a:br>
            <a:r>
              <a:rPr lang="ru-RU" sz="1800" b="1" dirty="0" smtClean="0">
                <a:solidFill>
                  <a:schemeClr val="tx1"/>
                </a:solidFill>
              </a:rPr>
              <a:t>Эммануил </a:t>
            </a:r>
            <a:r>
              <a:rPr lang="ru-RU" sz="1800" b="1" dirty="0">
                <a:solidFill>
                  <a:schemeClr val="tx1"/>
                </a:solidFill>
              </a:rPr>
              <a:t>Кант и Общая надежность органов чувств.</a:t>
            </a:r>
            <a:br>
              <a:rPr lang="ru-RU" sz="1800" b="1" dirty="0">
                <a:solidFill>
                  <a:schemeClr val="tx1"/>
                </a:solidFill>
              </a:rPr>
            </a:br>
            <a:endParaRPr lang="ru-RU" sz="1800" b="1" dirty="0" smtClean="0">
              <a:solidFill>
                <a:schemeClr val="tx1"/>
              </a:solidFill>
            </a:endParaRPr>
          </a:p>
          <a:p>
            <a:pPr lvl="2" algn="l"/>
            <a:r>
              <a:rPr lang="ru-RU" sz="2000" dirty="0">
                <a:solidFill>
                  <a:schemeClr val="tx1"/>
                </a:solidFill>
              </a:rPr>
              <a:t>Большая часть работ Канта обращается к вопросу «Что мы можем познать?». Ответ можно кратко выразить так: наше знание ограничивается математикой и исследованием естественного эмпирического мира. </a:t>
            </a:r>
            <a:br>
              <a:rPr lang="ru-RU" sz="2000" dirty="0">
                <a:solidFill>
                  <a:schemeClr val="tx1"/>
                </a:solidFill>
              </a:rPr>
            </a:br>
            <a:r>
              <a:rPr lang="ru-RU" sz="2000" dirty="0">
                <a:solidFill>
                  <a:schemeClr val="tx1"/>
                </a:solidFill>
              </a:rPr>
              <a:t/>
            </a:r>
            <a:br>
              <a:rPr lang="ru-RU" sz="2000" dirty="0">
                <a:solidFill>
                  <a:schemeClr val="tx1"/>
                </a:solidFill>
              </a:rPr>
            </a:br>
            <a:r>
              <a:rPr lang="ru-RU" sz="2000" dirty="0">
                <a:solidFill>
                  <a:schemeClr val="tx1"/>
                </a:solidFill>
              </a:rPr>
              <a:t>Расширить знание до откровений из метафизики, по утверждению Канта, невозможно.  Причина, почему знание имеет такие ограничения, заключается в том, что разум играет активную роль, и поэтому знания, такие как откровения, в которых разум не имеет ведущую роль,  не являются значимыми.</a:t>
            </a:r>
            <a:br>
              <a:rPr lang="ru-RU" sz="2000" dirty="0">
                <a:solidFill>
                  <a:schemeClr val="tx1"/>
                </a:solidFill>
              </a:rPr>
            </a:br>
            <a:r>
              <a:rPr lang="ru-RU" sz="2000" dirty="0">
                <a:solidFill>
                  <a:schemeClr val="tx1"/>
                </a:solidFill>
              </a:rPr>
              <a:t/>
            </a:r>
            <a:br>
              <a:rPr lang="ru-RU" sz="2000" dirty="0">
                <a:solidFill>
                  <a:schemeClr val="tx1"/>
                </a:solidFill>
              </a:rPr>
            </a:br>
            <a:r>
              <a:rPr lang="ru-RU" sz="1400" dirty="0"/>
              <a:t/>
            </a:r>
            <a:br>
              <a:rPr lang="ru-RU" sz="1400" dirty="0"/>
            </a:br>
            <a:r>
              <a:rPr lang="ru-RU" sz="1400" dirty="0"/>
              <a:t/>
            </a:r>
            <a:br>
              <a:rPr lang="ru-RU" sz="1400" dirty="0"/>
            </a:br>
            <a:r>
              <a:rPr lang="ru-RU" sz="6600" dirty="0">
                <a:solidFill>
                  <a:schemeClr val="tx1"/>
                </a:solidFill>
              </a:rPr>
              <a:t/>
            </a:r>
            <a:br>
              <a:rPr lang="ru-RU" sz="6600" dirty="0">
                <a:solidFill>
                  <a:schemeClr val="tx1"/>
                </a:solidFill>
              </a:rPr>
            </a:br>
            <a:r>
              <a:rPr lang="ru-RU" sz="400" dirty="0"/>
              <a:t/>
            </a:r>
            <a:br>
              <a:rPr lang="ru-RU" sz="400" dirty="0"/>
            </a:br>
            <a:endParaRPr lang="ru-RU" sz="400" dirty="0"/>
          </a:p>
          <a:p>
            <a:r>
              <a:rPr lang="en-US" sz="600" dirty="0" smtClean="0"/>
              <a:t> </a:t>
            </a:r>
            <a:endParaRPr lang="ru-RU" sz="600" dirty="0"/>
          </a:p>
        </p:txBody>
      </p:sp>
      <p:sp>
        <p:nvSpPr>
          <p:cNvPr id="6" name="TextBox 5"/>
          <p:cNvSpPr txBox="1"/>
          <p:nvPr/>
        </p:nvSpPr>
        <p:spPr>
          <a:xfrm>
            <a:off x="755576" y="2524198"/>
            <a:ext cx="421910" cy="461665"/>
          </a:xfrm>
          <a:prstGeom prst="rect">
            <a:avLst/>
          </a:prstGeom>
          <a:noFill/>
        </p:spPr>
        <p:txBody>
          <a:bodyPr wrap="none" rtlCol="0">
            <a:spAutoFit/>
          </a:bodyPr>
          <a:lstStyle/>
          <a:p>
            <a:r>
              <a:rPr lang="ru-RU" sz="2400" b="1" dirty="0" smtClean="0"/>
              <a:t>2.</a:t>
            </a:r>
            <a:endParaRPr lang="ru-RU" sz="2400" b="1" dirty="0"/>
          </a:p>
        </p:txBody>
      </p:sp>
    </p:spTree>
    <p:extLst>
      <p:ext uri="{BB962C8B-B14F-4D97-AF65-F5344CB8AC3E}">
        <p14:creationId xmlns:p14="http://schemas.microsoft.com/office/powerpoint/2010/main" val="225004502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105</Words>
  <Application>Microsoft Office PowerPoint</Application>
  <PresentationFormat>Экран (4:3)</PresentationFormat>
  <Paragraphs>40</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ДОСТОВЕРНОСТЬ ЭМПИРИЧЕСКИХ ЗНАНИЙ</vt:lpstr>
      <vt:lpstr>ДОСТОВЕРНОСТЬ ЭМПИРИЧЕСКИХ ЗНАНИЙ</vt:lpstr>
      <vt:lpstr>Положительный вклад в эпистемологию.</vt:lpstr>
      <vt:lpstr>Положительный вклад в эпистемологию.</vt:lpstr>
      <vt:lpstr>Положительный вклад в эпистемологию.</vt:lpstr>
      <vt:lpstr>ДОСТОВЕРНОСТЬ ЭМПИРИЧЕСКИХ ЗНАНИЙ</vt:lpstr>
      <vt:lpstr>ДОСТОВЕРНОСТЬ ЭМПИРИЧЕСКИХ ЗНАНИЙ</vt:lpstr>
      <vt:lpstr>ДОСТОВЕРНОСТЬ ЭМПИРИЧЕСКИХ ЗНАНИЙ</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ДОСТОВЕРНОСТЬ ЭМПИРИЧЕСКИХ ЗНАНИЙ</dc:title>
  <dc:creator>Admin</dc:creator>
  <cp:lastModifiedBy>Admin</cp:lastModifiedBy>
  <cp:revision>7</cp:revision>
  <dcterms:created xsi:type="dcterms:W3CDTF">2020-06-16T12:59:53Z</dcterms:created>
  <dcterms:modified xsi:type="dcterms:W3CDTF">2020-06-16T14:35:53Z</dcterms:modified>
</cp:coreProperties>
</file>