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282" r:id="rId3"/>
    <p:sldId id="265" r:id="rId4"/>
    <p:sldId id="270" r:id="rId5"/>
    <p:sldId id="272" r:id="rId6"/>
    <p:sldId id="271" r:id="rId7"/>
    <p:sldId id="283" r:id="rId8"/>
    <p:sldId id="284" r:id="rId9"/>
    <p:sldId id="274" r:id="rId10"/>
    <p:sldId id="285" r:id="rId11"/>
    <p:sldId id="278" r:id="rId12"/>
    <p:sldId id="279" r:id="rId13"/>
    <p:sldId id="286" r:id="rId14"/>
  </p:sldIdLst>
  <p:sldSz cx="9144000" cy="6858000" type="screen4x3"/>
  <p:notesSz cx="7010400" cy="9372600"/>
  <p:defaultTextStyle>
    <a:defPPr>
      <a:defRPr lang="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48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734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8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8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4C7E10-770B-41D4-BE36-9066DADF2589}" type="datetimeFigureOut">
              <a:rPr lang="en-US" smtClean="0"/>
              <a:pPr/>
              <a:t>3/10/2023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902700"/>
            <a:ext cx="3038475" cy="468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902700"/>
            <a:ext cx="3038475" cy="468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7F7710-4808-4C44-981F-005AC4F65C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2590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8630"/>
          </a:xfrm>
          <a:prstGeom prst="rect">
            <a:avLst/>
          </a:prstGeom>
        </p:spPr>
        <p:txBody>
          <a:bodyPr vert="horz" lIns="93616" tIns="46808" rIns="93616" bIns="4680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8630"/>
          </a:xfrm>
          <a:prstGeom prst="rect">
            <a:avLst/>
          </a:prstGeom>
        </p:spPr>
        <p:txBody>
          <a:bodyPr vert="horz" lIns="93616" tIns="46808" rIns="93616" bIns="46808" rtlCol="0"/>
          <a:lstStyle>
            <a:lvl1pPr algn="r">
              <a:defRPr sz="1200"/>
            </a:lvl1pPr>
          </a:lstStyle>
          <a:p>
            <a:fld id="{74C88FC9-998E-4050-8995-CDFBC81B7FEF}" type="datetimeFigureOut">
              <a:rPr lang="en-US" smtClean="0"/>
              <a:pPr/>
              <a:t>3/10/2023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2050" y="703263"/>
            <a:ext cx="4686300" cy="35147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616" tIns="46808" rIns="93616" bIns="4680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51985"/>
            <a:ext cx="5608320" cy="4217670"/>
          </a:xfrm>
          <a:prstGeom prst="rect">
            <a:avLst/>
          </a:prstGeom>
        </p:spPr>
        <p:txBody>
          <a:bodyPr vert="horz" lIns="93616" tIns="46808" rIns="93616" bIns="46808" rtlCol="0"/>
          <a:lstStyle/>
          <a:p>
            <a:pPr lvl="0"/>
            <a:r>
              <a:rPr lang="ru"/>
              <a:t>Нажмите, чтобы изменить основные стили текста</a:t>
            </a:r>
          </a:p>
          <a:p>
            <a:pPr lvl="1"/>
            <a:r>
              <a:rPr lang="ru"/>
              <a:t>Второй уровень</a:t>
            </a:r>
          </a:p>
          <a:p>
            <a:pPr lvl="2"/>
            <a:r>
              <a:rPr lang="ru"/>
              <a:t>Третий уровень</a:t>
            </a:r>
          </a:p>
          <a:p>
            <a:pPr lvl="3"/>
            <a:r>
              <a:rPr lang="ru"/>
              <a:t>Четвертый уровень</a:t>
            </a:r>
          </a:p>
          <a:p>
            <a:pPr lvl="4"/>
            <a:r>
              <a:rPr lang="ru"/>
              <a:t>Пятый уровень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02343"/>
            <a:ext cx="3037840" cy="468630"/>
          </a:xfrm>
          <a:prstGeom prst="rect">
            <a:avLst/>
          </a:prstGeom>
        </p:spPr>
        <p:txBody>
          <a:bodyPr vert="horz" lIns="93616" tIns="46808" rIns="93616" bIns="4680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902343"/>
            <a:ext cx="3037840" cy="468630"/>
          </a:xfrm>
          <a:prstGeom prst="rect">
            <a:avLst/>
          </a:prstGeom>
        </p:spPr>
        <p:txBody>
          <a:bodyPr vert="horz" lIns="93616" tIns="46808" rIns="93616" bIns="46808" rtlCol="0" anchor="b"/>
          <a:lstStyle>
            <a:lvl1pPr algn="r">
              <a:defRPr sz="1200"/>
            </a:lvl1pPr>
          </a:lstStyle>
          <a:p>
            <a:fld id="{B1592305-7CE4-47AA-9A7E-0FA34748F22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7653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3/10/2023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68755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3/10/2023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5429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3/10/2023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8955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3/10/2023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340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3/10/2023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70355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3/10/2023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06014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3/10/2023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270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3/10/2023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7571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3/10/2023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66741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3/10/2023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1197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3/10/2023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31305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"/>
              <a:t>Нажмите, чтобы изменить стиль основного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"/>
              <a:t>Нажмите, чтобы изменить основные стили текста</a:t>
            </a:r>
          </a:p>
          <a:p>
            <a:pPr lvl="1"/>
            <a:r>
              <a:rPr lang="ru"/>
              <a:t>Второй уровень</a:t>
            </a:r>
          </a:p>
          <a:p>
            <a:pPr lvl="2"/>
            <a:r>
              <a:rPr lang="ru"/>
              <a:t>Третий уровень</a:t>
            </a:r>
          </a:p>
          <a:p>
            <a:pPr lvl="3"/>
            <a:r>
              <a:rPr lang="ru"/>
              <a:t>Четвертый уровень</a:t>
            </a:r>
          </a:p>
          <a:p>
            <a:pPr lvl="4"/>
            <a:r>
              <a:rPr lang="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C2787E-5FD9-46F1-A275-EE1EFDEF8490}" type="datetimeFigureOut">
              <a:rPr lang="en-US" smtClean="0"/>
              <a:pPr/>
              <a:t>3/10/2023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55811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5638800" y="4352452"/>
            <a:ext cx="337387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Ваша личная миссия и призвание от Бога</a:t>
            </a:r>
            <a:endParaRPr lang="en-US" sz="6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90800" y="228600"/>
            <a:ext cx="337387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" sz="3200" b="1" dirty="0">
                <a:solidFill>
                  <a:srgbClr val="FF0000"/>
                </a:solidFill>
              </a:rPr>
              <a:t>Учи</a:t>
            </a:r>
            <a:r>
              <a:rPr lang="uk-UA" sz="3200" b="1" dirty="0" err="1">
                <a:solidFill>
                  <a:srgbClr val="FF0000"/>
                </a:solidFill>
              </a:rPr>
              <a:t>сь</a:t>
            </a:r>
            <a:r>
              <a:rPr lang="ru" sz="3200" b="1" dirty="0">
                <a:solidFill>
                  <a:srgbClr val="FF0000"/>
                </a:solidFill>
              </a:rPr>
              <a:t> руководить</a:t>
            </a:r>
          </a:p>
          <a:p>
            <a:r>
              <a:rPr lang="uk-UA" sz="3200" b="1" dirty="0" err="1">
                <a:solidFill>
                  <a:srgbClr val="FF0000"/>
                </a:solidFill>
              </a:rPr>
              <a:t>Видео</a:t>
            </a:r>
            <a:r>
              <a:rPr lang="uk-UA" sz="3200" b="1" dirty="0">
                <a:solidFill>
                  <a:srgbClr val="FF0000"/>
                </a:solidFill>
              </a:rPr>
              <a:t> 9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484128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2717" y="381000"/>
            <a:ext cx="8458200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Ваша личная миссия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Изучение Библии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Ценности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Люди, которыми вы восхищаетесь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Личные сильные стороны и дары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Видение, </a:t>
            </a:r>
            <a:r>
              <a:rPr lang="uk-UA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данное</a:t>
            </a:r>
            <a:r>
              <a:rPr lang="uk-UA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Богом</a:t>
            </a:r>
            <a:endParaRPr lang="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721165E-E3B6-441D-B2EE-16BB81BF18D6}"/>
              </a:ext>
            </a:extLst>
          </p:cNvPr>
          <p:cNvSpPr txBox="1"/>
          <p:nvPr/>
        </p:nvSpPr>
        <p:spPr>
          <a:xfrm>
            <a:off x="995083" y="3276600"/>
            <a:ext cx="76962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Видение – это способность видеть предпочтительное будущее. Это сердцевина утверждения о вашей личной миссии. Видение включает в себя ваши желания и стремления. </a:t>
            </a:r>
            <a:endParaRPr 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012433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228600"/>
            <a:ext cx="85344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Качества, которыми я больше всего восхищаюсь и желаю, чтобы Бог развивал их во мне и использовал в моей жизни   это: _______. Почему? </a:t>
            </a:r>
          </a:p>
          <a:p>
            <a:endParaRPr lang="uk-UA" sz="2400" dirty="0"/>
          </a:p>
          <a:p>
            <a:r>
              <a:rPr lang="ru-RU" sz="2400" dirty="0"/>
              <a:t>Люди, которые знают меня, уверены, что Бог больше всего использует меня, когда я вовлечён в _______ . Почему?</a:t>
            </a:r>
          </a:p>
          <a:p>
            <a:endParaRPr lang="uk-UA" sz="2400" dirty="0"/>
          </a:p>
          <a:p>
            <a:r>
              <a:rPr lang="ru-RU" sz="2400" dirty="0"/>
              <a:t>Действия моей жизни, которые больше всего способствуют распространению Царства Божьего это: _______. Почему?</a:t>
            </a:r>
          </a:p>
          <a:p>
            <a:endParaRPr lang="uk-UA" sz="2400" dirty="0"/>
          </a:p>
          <a:p>
            <a:r>
              <a:rPr lang="ru-RU" sz="2400" dirty="0"/>
              <a:t>Когда я слышу об увлечении, самом сильном желании и стремлении, первое, что приходит на ум, это _______. Почему?</a:t>
            </a:r>
          </a:p>
          <a:p>
            <a:r>
              <a:rPr lang="ru-RU" sz="2400" dirty="0"/>
              <a:t> </a:t>
            </a:r>
            <a:endParaRPr lang="uk-UA" sz="2400" dirty="0"/>
          </a:p>
          <a:p>
            <a:r>
              <a:rPr lang="ru-RU" sz="2400" dirty="0"/>
              <a:t>И если бы я знал, что не могу потерпеть неудачу в своей жизни, я хотел бы сделать во славу Бога следующее _______. 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476335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381000"/>
            <a:ext cx="792480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" sz="3200" dirty="0"/>
              <a:t>Заявление о личной миссии:</a:t>
            </a:r>
          </a:p>
          <a:p>
            <a:endParaRPr lang="en-US" sz="3200" dirty="0"/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" sz="3200" dirty="0"/>
              <a:t>По милости Божией я…..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US" sz="3200" dirty="0"/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" sz="3200" dirty="0"/>
              <a:t>Он призвал меня стать….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US" sz="3200" dirty="0"/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" sz="3200" dirty="0"/>
              <a:t>И он призвал меня служить </a:t>
            </a:r>
            <a:r>
              <a:rPr lang="uk-UA" sz="3200" dirty="0"/>
              <a:t>для </a:t>
            </a:r>
            <a:r>
              <a:rPr lang="uk-UA" sz="3200" dirty="0" err="1"/>
              <a:t>созидания</a:t>
            </a:r>
            <a:r>
              <a:rPr lang="uk-UA" sz="3200" dirty="0"/>
              <a:t> Е</a:t>
            </a:r>
            <a:r>
              <a:rPr lang="ru" sz="3200" dirty="0"/>
              <a:t>го Царств</a:t>
            </a:r>
            <a:r>
              <a:rPr lang="uk-UA" sz="3200" dirty="0"/>
              <a:t>а</a:t>
            </a:r>
            <a:r>
              <a:rPr lang="ru" sz="3200" dirty="0"/>
              <a:t>…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8319364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487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3" name="Picture 9" descr="http://www.futurist.com/wp-content/uploads/2015/07/4-Star-to-Steer-By-1024x768.jpg"/>
          <p:cNvPicPr>
            <a:picLocks noChangeAspect="1" noChangeArrowheads="1"/>
          </p:cNvPicPr>
          <p:nvPr/>
        </p:nvPicPr>
        <p:blipFill>
          <a:blip r:embed="rId2" cstate="print"/>
          <a:srcRect l="18750" t="7143" r="16964" b="10714"/>
          <a:stretch>
            <a:fillRect/>
          </a:stretch>
        </p:blipFill>
        <p:spPr bwMode="auto">
          <a:xfrm>
            <a:off x="6095566" y="1342745"/>
            <a:ext cx="2955432" cy="2832289"/>
          </a:xfrm>
          <a:prstGeom prst="rect">
            <a:avLst/>
          </a:prstGeom>
          <a:noFill/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84D508E-C47F-4B8B-8C5A-76FDC326A48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7" t="16667" r="26389"/>
          <a:stretch/>
        </p:blipFill>
        <p:spPr>
          <a:xfrm>
            <a:off x="-1" y="1342745"/>
            <a:ext cx="5867400" cy="5280660"/>
          </a:xfrm>
          <a:prstGeom prst="rect">
            <a:avLst/>
          </a:prstGeom>
          <a:solidFill>
            <a:srgbClr val="1F487C"/>
          </a:solidFill>
        </p:spPr>
      </p:pic>
      <p:sp>
        <p:nvSpPr>
          <p:cNvPr id="10" name="Bent-Up Arrow 9"/>
          <p:cNvSpPr/>
          <p:nvPr/>
        </p:nvSpPr>
        <p:spPr>
          <a:xfrm>
            <a:off x="5410201" y="3997416"/>
            <a:ext cx="1891866" cy="685800"/>
          </a:xfrm>
          <a:prstGeom prst="bent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DA16FCF-9AFD-4AD7-9B1F-6B930664BCFA}"/>
              </a:ext>
            </a:extLst>
          </p:cNvPr>
          <p:cNvSpPr/>
          <p:nvPr/>
        </p:nvSpPr>
        <p:spPr>
          <a:xfrm>
            <a:off x="6627349" y="1747522"/>
            <a:ext cx="1891866" cy="137159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100" b="1" dirty="0">
                <a:solidFill>
                  <a:schemeClr val="bg1"/>
                </a:solidFill>
              </a:rPr>
              <a:t>Видение предпочитаемого будущего становится звездой, на которую смотрят издали, а не конкретными действиями, направленными на его достижение.  </a:t>
            </a:r>
            <a:endParaRPr lang="ru-UA" sz="1100" dirty="0">
              <a:solidFill>
                <a:schemeClr val="bg1"/>
              </a:solidFill>
            </a:endParaRPr>
          </a:p>
          <a:p>
            <a:endParaRPr lang="ru-UA" sz="900" dirty="0">
              <a:solidFill>
                <a:schemeClr val="bg1"/>
              </a:solidFill>
            </a:endParaRPr>
          </a:p>
        </p:txBody>
      </p:sp>
      <p:sp>
        <p:nvSpPr>
          <p:cNvPr id="6" name="Right Arrow Callout 7">
            <a:extLst>
              <a:ext uri="{FF2B5EF4-FFF2-40B4-BE49-F238E27FC236}">
                <a16:creationId xmlns:a16="http://schemas.microsoft.com/office/drawing/2014/main" id="{B714EBAB-0338-45ED-B839-E50D17D979DC}"/>
              </a:ext>
            </a:extLst>
          </p:cNvPr>
          <p:cNvSpPr/>
          <p:nvPr/>
        </p:nvSpPr>
        <p:spPr>
          <a:xfrm>
            <a:off x="7437231" y="4109042"/>
            <a:ext cx="1718996" cy="843957"/>
          </a:xfrm>
          <a:prstGeom prst="rightArrow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235C418-4AF1-4451-B7D5-58D29D8A30C0}"/>
              </a:ext>
            </a:extLst>
          </p:cNvPr>
          <p:cNvSpPr txBox="1"/>
          <p:nvPr/>
        </p:nvSpPr>
        <p:spPr>
          <a:xfrm>
            <a:off x="0" y="5638800"/>
            <a:ext cx="1371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Лидер</a:t>
            </a:r>
            <a:endParaRPr lang="ru-UA" sz="2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E712B3F-692D-40C7-88AC-98223B17C8C0}"/>
              </a:ext>
            </a:extLst>
          </p:cNvPr>
          <p:cNvSpPr txBox="1"/>
          <p:nvPr/>
        </p:nvSpPr>
        <p:spPr>
          <a:xfrm>
            <a:off x="2188502" y="899803"/>
            <a:ext cx="19262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/>
              <a:t>Культура</a:t>
            </a:r>
            <a:endParaRPr lang="ru-UA" sz="28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39454C6-1B76-474A-97B4-2F6C39472DFC}"/>
              </a:ext>
            </a:extLst>
          </p:cNvPr>
          <p:cNvSpPr txBox="1"/>
          <p:nvPr/>
        </p:nvSpPr>
        <p:spPr>
          <a:xfrm>
            <a:off x="5668262" y="4095821"/>
            <a:ext cx="16338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Видение </a:t>
            </a:r>
            <a:endParaRPr lang="ru-UA" sz="2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7C92B82-20DF-40F4-9F0C-19C253B66C8F}"/>
              </a:ext>
            </a:extLst>
          </p:cNvPr>
          <p:cNvSpPr txBox="1"/>
          <p:nvPr/>
        </p:nvSpPr>
        <p:spPr>
          <a:xfrm>
            <a:off x="7462631" y="4151133"/>
            <a:ext cx="134166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</a:rPr>
              <a:t>Молитва и планирование  </a:t>
            </a:r>
            <a:endParaRPr lang="ru-UA" sz="1400" dirty="0">
              <a:solidFill>
                <a:schemeClr val="bg1"/>
              </a:solidFill>
            </a:endParaRPr>
          </a:p>
          <a:p>
            <a:endParaRPr lang="ru-UA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49348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487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3" name="Picture 9" descr="http://www.futurist.com/wp-content/uploads/2015/07/4-Star-to-Steer-By-1024x768.jpg"/>
          <p:cNvPicPr>
            <a:picLocks noChangeAspect="1" noChangeArrowheads="1"/>
          </p:cNvPicPr>
          <p:nvPr/>
        </p:nvPicPr>
        <p:blipFill>
          <a:blip r:embed="rId2" cstate="print"/>
          <a:srcRect l="18750" t="7143" r="16964" b="10714"/>
          <a:stretch>
            <a:fillRect/>
          </a:stretch>
        </p:blipFill>
        <p:spPr bwMode="auto">
          <a:xfrm>
            <a:off x="6095566" y="1342745"/>
            <a:ext cx="2955432" cy="2832289"/>
          </a:xfrm>
          <a:prstGeom prst="rect">
            <a:avLst/>
          </a:prstGeom>
          <a:noFill/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84D508E-C47F-4B8B-8C5A-76FDC326A48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7" t="16667" r="26389"/>
          <a:stretch/>
        </p:blipFill>
        <p:spPr>
          <a:xfrm>
            <a:off x="-1" y="1342745"/>
            <a:ext cx="5867400" cy="5280660"/>
          </a:xfrm>
          <a:prstGeom prst="rect">
            <a:avLst/>
          </a:prstGeom>
          <a:solidFill>
            <a:srgbClr val="1F487C"/>
          </a:solidFill>
        </p:spPr>
      </p:pic>
      <p:sp>
        <p:nvSpPr>
          <p:cNvPr id="10" name="Bent-Up Arrow 9"/>
          <p:cNvSpPr/>
          <p:nvPr/>
        </p:nvSpPr>
        <p:spPr>
          <a:xfrm>
            <a:off x="5410201" y="3997416"/>
            <a:ext cx="1891866" cy="685800"/>
          </a:xfrm>
          <a:prstGeom prst="bent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DA16FCF-9AFD-4AD7-9B1F-6B930664BCFA}"/>
              </a:ext>
            </a:extLst>
          </p:cNvPr>
          <p:cNvSpPr/>
          <p:nvPr/>
        </p:nvSpPr>
        <p:spPr>
          <a:xfrm>
            <a:off x="6627349" y="1747522"/>
            <a:ext cx="1891866" cy="137159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100" b="1" dirty="0">
                <a:solidFill>
                  <a:schemeClr val="bg1"/>
                </a:solidFill>
              </a:rPr>
              <a:t>Видение предпочитаемого будущего становится звездой, на которую смотрят издали, а не конкретными действиями, направленными на его достижение.  </a:t>
            </a:r>
            <a:endParaRPr lang="ru-UA" sz="1100" dirty="0">
              <a:solidFill>
                <a:schemeClr val="bg1"/>
              </a:solidFill>
            </a:endParaRPr>
          </a:p>
          <a:p>
            <a:endParaRPr lang="ru-UA" sz="900" dirty="0">
              <a:solidFill>
                <a:schemeClr val="bg1"/>
              </a:solidFill>
            </a:endParaRPr>
          </a:p>
        </p:txBody>
      </p:sp>
      <p:sp>
        <p:nvSpPr>
          <p:cNvPr id="6" name="Right Arrow Callout 7">
            <a:extLst>
              <a:ext uri="{FF2B5EF4-FFF2-40B4-BE49-F238E27FC236}">
                <a16:creationId xmlns:a16="http://schemas.microsoft.com/office/drawing/2014/main" id="{B714EBAB-0338-45ED-B839-E50D17D979DC}"/>
              </a:ext>
            </a:extLst>
          </p:cNvPr>
          <p:cNvSpPr/>
          <p:nvPr/>
        </p:nvSpPr>
        <p:spPr>
          <a:xfrm>
            <a:off x="7437231" y="4109042"/>
            <a:ext cx="1718996" cy="843957"/>
          </a:xfrm>
          <a:prstGeom prst="rightArrow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235C418-4AF1-4451-B7D5-58D29D8A30C0}"/>
              </a:ext>
            </a:extLst>
          </p:cNvPr>
          <p:cNvSpPr txBox="1"/>
          <p:nvPr/>
        </p:nvSpPr>
        <p:spPr>
          <a:xfrm>
            <a:off x="0" y="5638800"/>
            <a:ext cx="1371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Лидер</a:t>
            </a:r>
            <a:endParaRPr lang="ru-UA" sz="2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E712B3F-692D-40C7-88AC-98223B17C8C0}"/>
              </a:ext>
            </a:extLst>
          </p:cNvPr>
          <p:cNvSpPr txBox="1"/>
          <p:nvPr/>
        </p:nvSpPr>
        <p:spPr>
          <a:xfrm>
            <a:off x="2188502" y="899803"/>
            <a:ext cx="19262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/>
              <a:t>Культура</a:t>
            </a:r>
            <a:endParaRPr lang="ru-UA" sz="28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39454C6-1B76-474A-97B4-2F6C39472DFC}"/>
              </a:ext>
            </a:extLst>
          </p:cNvPr>
          <p:cNvSpPr txBox="1"/>
          <p:nvPr/>
        </p:nvSpPr>
        <p:spPr>
          <a:xfrm>
            <a:off x="5668262" y="4095821"/>
            <a:ext cx="16338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Видение </a:t>
            </a:r>
            <a:endParaRPr lang="ru-UA" sz="2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7C92B82-20DF-40F4-9F0C-19C253B66C8F}"/>
              </a:ext>
            </a:extLst>
          </p:cNvPr>
          <p:cNvSpPr txBox="1"/>
          <p:nvPr/>
        </p:nvSpPr>
        <p:spPr>
          <a:xfrm>
            <a:off x="7462631" y="4151133"/>
            <a:ext cx="134166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</a:rPr>
              <a:t>Молитва и планирование  </a:t>
            </a:r>
            <a:endParaRPr lang="ru-UA" sz="1400" dirty="0">
              <a:solidFill>
                <a:schemeClr val="bg1"/>
              </a:solidFill>
            </a:endParaRPr>
          </a:p>
          <a:p>
            <a:endParaRPr lang="ru-UA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28943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1500" y="335845"/>
            <a:ext cx="800100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" sz="3600" dirty="0">
                <a:solidFill>
                  <a:srgbClr val="FFFF00"/>
                </a:solidFill>
              </a:rPr>
              <a:t>Лидер, со всеми его плюсами и минусами, сильными и слабыми сторонами, взаимодействует с группой людей, чтобы определить культуру (то, как здесь все делается), чтобы разработать видение предпочтительного будущего, а затем дает импульс к действию. действия, необходимые для достижения этого будущего с помощью планов и молитвы.</a:t>
            </a:r>
            <a:endParaRPr lang="en-US" sz="36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27228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381000"/>
            <a:ext cx="4234557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Ваша личная миссия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Изучение Библии</a:t>
            </a:r>
          </a:p>
          <a:p>
            <a:endParaRPr lang="en-US" sz="3600" b="1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FD1EA49-E0F1-4B8F-B08E-5C4E193F2E23}"/>
              </a:ext>
            </a:extLst>
          </p:cNvPr>
          <p:cNvSpPr txBox="1"/>
          <p:nvPr/>
        </p:nvSpPr>
        <p:spPr>
          <a:xfrm>
            <a:off x="838200" y="1447800"/>
            <a:ext cx="5334000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Иеремия 1:5</a:t>
            </a:r>
          </a:p>
          <a:p>
            <a:r>
              <a:rPr lang="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Деяния 13:36-41</a:t>
            </a:r>
          </a:p>
          <a:p>
            <a:r>
              <a:rPr lang="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Ефесянам 2:10</a:t>
            </a:r>
          </a:p>
          <a:p>
            <a:r>
              <a:rPr lang="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Филиппийцам 3:8-14</a:t>
            </a:r>
          </a:p>
          <a:p>
            <a:r>
              <a:rPr lang="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Матфея 28:19-20</a:t>
            </a:r>
          </a:p>
          <a:p>
            <a:r>
              <a:rPr lang="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Матфея 25:26-28</a:t>
            </a:r>
          </a:p>
          <a:p>
            <a:r>
              <a:rPr lang="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Матфея 23:37-40</a:t>
            </a:r>
          </a:p>
          <a:p>
            <a:r>
              <a:rPr lang="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Иоанна 13:34-45</a:t>
            </a:r>
          </a:p>
          <a:p>
            <a:r>
              <a:rPr lang="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Иоанна 17:20-23</a:t>
            </a:r>
          </a:p>
          <a:p>
            <a:r>
              <a:rPr lang="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Римлянам 15:6-7</a:t>
            </a:r>
          </a:p>
          <a:p>
            <a:r>
              <a:rPr lang="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 Тимофе</a:t>
            </a:r>
            <a:r>
              <a:rPr lang="uk-UA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</a:t>
            </a:r>
            <a:r>
              <a:rPr lang="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1:9</a:t>
            </a:r>
          </a:p>
          <a:p>
            <a:r>
              <a:rPr lang="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 Петра 2:1-5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uk-UA" sz="2800" dirty="0"/>
          </a:p>
        </p:txBody>
      </p:sp>
    </p:spTree>
    <p:extLst>
      <p:ext uri="{BB962C8B-B14F-4D97-AF65-F5344CB8AC3E}">
        <p14:creationId xmlns:p14="http://schemas.microsoft.com/office/powerpoint/2010/main" val="18258880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381000"/>
            <a:ext cx="845820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Ваша личная миссия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Изучение Библии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Ценности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9FF4F11-0973-44DF-81D1-9915AC3B668B}"/>
              </a:ext>
            </a:extLst>
          </p:cNvPr>
          <p:cNvSpPr txBox="1"/>
          <p:nvPr/>
        </p:nvSpPr>
        <p:spPr>
          <a:xfrm>
            <a:off x="990600" y="1889105"/>
            <a:ext cx="76962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Ценности – это то, что мы считаем важным. </a:t>
            </a:r>
            <a:r>
              <a:rPr lang="ru-RU" sz="2800" dirty="0"/>
              <a:t>Когда вы думаете и молитесь о том, какими Бог создал вас, составьте списки ценностей, которые жизненно важны для вас и формируют ваши решения.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4507748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152400"/>
            <a:ext cx="8610600" cy="7417415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dirty="0"/>
              <a:t>здоровье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dirty="0"/>
              <a:t>финансовая безопасность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dirty="0"/>
              <a:t>имущество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dirty="0"/>
              <a:t>свободное время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dirty="0"/>
              <a:t>семья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dirty="0"/>
              <a:t>друзья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dirty="0"/>
              <a:t>бережливость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dirty="0"/>
              <a:t>щедрость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dirty="0"/>
              <a:t>справедливость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dirty="0"/>
              <a:t>порядок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dirty="0"/>
              <a:t>образование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dirty="0"/>
              <a:t>счастье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dirty="0"/>
              <a:t>взаимоотношения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dirty="0"/>
              <a:t>личный рост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ru-RU" sz="2800" dirty="0"/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ru-RU" sz="2800" dirty="0"/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dirty="0"/>
              <a:t>истина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dirty="0"/>
              <a:t>Благосостояние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dirty="0"/>
              <a:t>церковь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dirty="0"/>
              <a:t>мир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dirty="0"/>
              <a:t>спокойствие души и духа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dirty="0"/>
              <a:t>безопасность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dirty="0"/>
              <a:t>уважение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dirty="0"/>
              <a:t>искренность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dirty="0"/>
              <a:t>усердная работа</a:t>
            </a:r>
            <a:endParaRPr lang="uk-UA" sz="2800" dirty="0"/>
          </a:p>
        </p:txBody>
      </p:sp>
    </p:spTree>
    <p:extLst>
      <p:ext uri="{BB962C8B-B14F-4D97-AF65-F5344CB8AC3E}">
        <p14:creationId xmlns:p14="http://schemas.microsoft.com/office/powerpoint/2010/main" val="28306455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381000"/>
            <a:ext cx="8458200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Ваша личная миссия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Изучение Библии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Ценности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Люди, которыми вы восхищаетесь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A2836A0-4412-4268-AD02-D28E3EE73DFC}"/>
              </a:ext>
            </a:extLst>
          </p:cNvPr>
          <p:cNvSpPr txBox="1"/>
          <p:nvPr/>
        </p:nvSpPr>
        <p:spPr>
          <a:xfrm>
            <a:off x="990600" y="2362200"/>
            <a:ext cx="76962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Теперь подумайте о двух людях, которыми вы восхищаетесь. Чем конкретнее будет описание, тем лучше.</a:t>
            </a:r>
          </a:p>
        </p:txBody>
      </p:sp>
    </p:spTree>
    <p:extLst>
      <p:ext uri="{BB962C8B-B14F-4D97-AF65-F5344CB8AC3E}">
        <p14:creationId xmlns:p14="http://schemas.microsoft.com/office/powerpoint/2010/main" val="40160475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2717" y="381000"/>
            <a:ext cx="8458200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Ваша личная миссия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Изучение Библии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Ценности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Люди, которыми вы восхищаетесь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Личные сильные стороны и дары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721165E-E3B6-441D-B2EE-16BB81BF18D6}"/>
              </a:ext>
            </a:extLst>
          </p:cNvPr>
          <p:cNvSpPr txBox="1"/>
          <p:nvPr/>
        </p:nvSpPr>
        <p:spPr>
          <a:xfrm>
            <a:off x="995083" y="2819400"/>
            <a:ext cx="7696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Ваши дары и таланты позволяют вам внести   уникальный вклад в </a:t>
            </a:r>
            <a:r>
              <a:rPr lang="uk-UA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Царство </a:t>
            </a:r>
            <a:r>
              <a:rPr lang="uk-UA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Божие</a:t>
            </a:r>
            <a:r>
              <a:rPr lang="uk-UA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408932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173871"/>
            <a:ext cx="8839200" cy="670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/>
              <a:t>Из данного списка выберите шесть сильных сторон личности, присущих вам: </a:t>
            </a:r>
          </a:p>
          <a:p>
            <a:endParaRPr lang="uk-UA" sz="22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200" dirty="0"/>
              <a:t>У вас есть способность адаптироваться и приспособиться к обстоятельствам, выразительность речи, артистичность, мудрость в принятии решений, коммуникабельность, красноречивость, уверенность, дипломатичность, энергичность, умение общаться. </a:t>
            </a:r>
            <a:endParaRPr lang="uk-UA" sz="2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200" dirty="0"/>
              <a:t>Вы умный человек, вы щедры, благодарны, усердно работаете, у вас развито воображение, есть глубокие и интересные мысли, хорошие советы.</a:t>
            </a:r>
            <a:endParaRPr lang="uk-UA" sz="2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200" dirty="0"/>
              <a:t>Вы интеллигентны, добры, у вас есть лидерские способности, открыты для новых идей, оптимистичны, надёжны, вам можно доверять. С вами интересно беседовать и проводить время. </a:t>
            </a:r>
            <a:endParaRPr lang="uk-UA" sz="2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200" dirty="0"/>
              <a:t>У вас есть способность вдохновлять, философский склад ума, поэтичность, искренность, духовность.</a:t>
            </a:r>
            <a:endParaRPr lang="uk-UA" sz="2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200" dirty="0"/>
              <a:t>Вы способны учиться, понимать глубокие истины. Сами способны учить и наставлять.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200" dirty="0"/>
              <a:t>Вы имеете правильное видение будущего.  </a:t>
            </a:r>
            <a:endParaRPr lang="uk-UA" sz="2200" dirty="0"/>
          </a:p>
          <a:p>
            <a:endParaRPr lang="en-US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715680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20184</TotalTime>
  <Words>635</Words>
  <Application>Microsoft Office PowerPoint</Application>
  <PresentationFormat>Экран (4:3)</PresentationFormat>
  <Paragraphs>99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Calibri</vt:lpstr>
      <vt:lpstr>Wingdings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Bruce Ballast</dc:creator>
  <cp:lastModifiedBy>Video Komp</cp:lastModifiedBy>
  <cp:revision>26</cp:revision>
  <cp:lastPrinted>2016-07-01T14:59:35Z</cp:lastPrinted>
  <dcterms:created xsi:type="dcterms:W3CDTF">2016-06-02T20:10:49Z</dcterms:created>
  <dcterms:modified xsi:type="dcterms:W3CDTF">2023-03-10T20:38:31Z</dcterms:modified>
</cp:coreProperties>
</file>