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14"/>
  </p:notesMasterIdLst>
  <p:sldIdLst>
    <p:sldId id="372" r:id="rId2"/>
    <p:sldId id="263" r:id="rId3"/>
    <p:sldId id="373" r:id="rId4"/>
    <p:sldId id="365" r:id="rId5"/>
    <p:sldId id="350" r:id="rId6"/>
    <p:sldId id="352" r:id="rId7"/>
    <p:sldId id="366" r:id="rId8"/>
    <p:sldId id="368" r:id="rId9"/>
    <p:sldId id="369" r:id="rId10"/>
    <p:sldId id="370" r:id="rId11"/>
    <p:sldId id="367" r:id="rId12"/>
    <p:sldId id="371" r:id="rId1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Franklin Gothic Book" pitchFamily="34"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Franklin Gothic Book" pitchFamily="34"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Franklin Gothic Book" pitchFamily="34"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Franklin Gothic Book" pitchFamily="34"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Franklin Gothic Book" pitchFamily="34"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Franklin Gothic Book" pitchFamily="34"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Franklin Gothic Book" pitchFamily="34"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Franklin Gothic Book" pitchFamily="34"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Franklin Gothic Book" pitchFamily="34"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117" d="100"/>
          <a:sy n="117" d="100"/>
        </p:scale>
        <p:origin x="-62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D741CDEE-D093-3449-BA2B-DDF9F70E8961}" type="datetime1">
              <a:rPr lang="en-US"/>
              <a:pPr>
                <a:defRPr/>
              </a:pPr>
              <a:t>10/5/15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C30A5D1D-1501-E549-95C1-93C45256515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ヒラギノ角ゴ Pro W3" pitchFamily="4" charset="-128"/>
        <a:cs typeface="ヒラギノ角ゴ Pro W3" pitchFamily="4" charset="-128"/>
      </a:defRPr>
    </a:lvl3pPr>
    <a:lvl4pPr marL="1371600" algn="l" defTabSz="457200" rtl="0" eaLnBrk="0" fontAlgn="base" hangingPunct="0">
      <a:spcBef>
        <a:spcPct val="30000"/>
      </a:spcBef>
      <a:spcAft>
        <a:spcPct val="0"/>
      </a:spcAft>
      <a:defRPr sz="1200" kern="1200">
        <a:solidFill>
          <a:schemeClr val="tx1"/>
        </a:solidFill>
        <a:latin typeface="+mn-lt"/>
        <a:ea typeface="ヒラギノ角ゴ Pro W3" pitchFamily="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ヒラギノ角ゴ Pro W3" pitchFamily="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vert="horz"/>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a:spcBef>
          <a:spcPct val="0"/>
        </a:spcBef>
        <a:spcAft>
          <a:spcPct val="0"/>
        </a:spcAft>
        <a:defRPr sz="4400" kern="1200">
          <a:solidFill>
            <a:schemeClr val="tx1"/>
          </a:solidFill>
          <a:latin typeface="+mj-lt"/>
          <a:ea typeface="ヒラギノ角ゴ Pro W3" pitchFamily="4" charset="-128"/>
          <a:cs typeface="ヒラギノ角ゴ Pro W3" pitchFamily="4" charset="-128"/>
        </a:defRPr>
      </a:lvl1pPr>
      <a:lvl2pPr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2pPr>
      <a:lvl3pPr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3pPr>
      <a:lvl4pPr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4pPr>
      <a:lvl5pPr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5pPr>
      <a:lvl6pPr marL="457200"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6pPr>
      <a:lvl7pPr marL="914400"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7pPr>
      <a:lvl8pPr marL="1371600"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8pPr>
      <a:lvl9pPr marL="1828800" algn="ctr" defTabSz="457200" rtl="0" fontAlgn="base">
        <a:spcBef>
          <a:spcPct val="0"/>
        </a:spcBef>
        <a:spcAft>
          <a:spcPct val="0"/>
        </a:spcAft>
        <a:defRPr sz="4400">
          <a:solidFill>
            <a:schemeClr val="tx1"/>
          </a:solidFill>
          <a:latin typeface="Calibri" pitchFamily="34" charset="0"/>
          <a:ea typeface="ヒラギノ角ゴ Pro W3" pitchFamily="4" charset="-128"/>
          <a:cs typeface="ヒラギノ角ゴ Pro W3" pitchFamily="4" charset="-128"/>
        </a:defRPr>
      </a:lvl9pPr>
    </p:titleStyle>
    <p:bodyStyle>
      <a:lvl1pPr marL="342900" indent="-342900" algn="l" defTabSz="457200" rtl="0" fontAlgn="base">
        <a:spcBef>
          <a:spcPct val="20000"/>
        </a:spcBef>
        <a:spcAft>
          <a:spcPct val="0"/>
        </a:spcAft>
        <a:buFont typeface="Arial" pitchFamily="4" charset="0"/>
        <a:buChar char="•"/>
        <a:defRPr sz="3200" kern="1200">
          <a:solidFill>
            <a:schemeClr val="tx1"/>
          </a:solidFill>
          <a:latin typeface="+mn-lt"/>
          <a:ea typeface="ヒラギノ角ゴ Pro W3" pitchFamily="4" charset="-128"/>
          <a:cs typeface="ヒラギノ角ゴ Pro W3" pitchFamily="4" charset="-128"/>
        </a:defRPr>
      </a:lvl1pPr>
      <a:lvl2pPr marL="742950" indent="-285750" algn="l" defTabSz="457200" rtl="0" fontAlgn="base">
        <a:spcBef>
          <a:spcPct val="20000"/>
        </a:spcBef>
        <a:spcAft>
          <a:spcPct val="0"/>
        </a:spcAft>
        <a:buFont typeface="Arial" pitchFamily="4" charset="0"/>
        <a:buChar char="–"/>
        <a:defRPr sz="2800" kern="1200">
          <a:solidFill>
            <a:schemeClr val="tx1"/>
          </a:solidFill>
          <a:latin typeface="+mn-lt"/>
          <a:ea typeface="ヒラギノ角ゴ Pro W3" pitchFamily="4" charset="-128"/>
          <a:cs typeface="+mn-cs"/>
        </a:defRPr>
      </a:lvl2pPr>
      <a:lvl3pPr marL="1143000" indent="-228600" algn="l" defTabSz="457200" rtl="0" fontAlgn="base">
        <a:spcBef>
          <a:spcPct val="20000"/>
        </a:spcBef>
        <a:spcAft>
          <a:spcPct val="0"/>
        </a:spcAft>
        <a:buFont typeface="Arial" pitchFamily="4" charset="0"/>
        <a:buChar char="•"/>
        <a:defRPr sz="2400" kern="1200">
          <a:solidFill>
            <a:schemeClr val="tx1"/>
          </a:solidFill>
          <a:latin typeface="+mn-lt"/>
          <a:ea typeface="ヒラギノ角ゴ Pro W3" pitchFamily="4" charset="-128"/>
          <a:cs typeface="+mn-cs"/>
        </a:defRPr>
      </a:lvl3pPr>
      <a:lvl4pPr marL="1600200" indent="-228600" algn="l" defTabSz="457200" rtl="0" fontAlgn="base">
        <a:spcBef>
          <a:spcPct val="20000"/>
        </a:spcBef>
        <a:spcAft>
          <a:spcPct val="0"/>
        </a:spcAft>
        <a:buFont typeface="Arial" pitchFamily="4" charset="0"/>
        <a:buChar char="–"/>
        <a:defRPr sz="2000" kern="1200">
          <a:solidFill>
            <a:schemeClr val="tx1"/>
          </a:solidFill>
          <a:latin typeface="+mn-lt"/>
          <a:ea typeface="ヒラギノ角ゴ Pro W3" pitchFamily="4" charset="-128"/>
          <a:cs typeface="+mn-cs"/>
        </a:defRPr>
      </a:lvl4pPr>
      <a:lvl5pPr marL="2057400" indent="-228600" algn="l" defTabSz="457200" rtl="0" fontAlgn="base">
        <a:spcBef>
          <a:spcPct val="20000"/>
        </a:spcBef>
        <a:spcAft>
          <a:spcPct val="0"/>
        </a:spcAft>
        <a:buFont typeface="Arial" pitchFamily="4" charset="0"/>
        <a:buChar char="»"/>
        <a:defRPr sz="2000" kern="1200">
          <a:solidFill>
            <a:schemeClr val="tx1"/>
          </a:solidFill>
          <a:latin typeface="+mn-lt"/>
          <a:ea typeface="ヒラギノ角ゴ Pro W3" pitchFamily="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Title 1"/>
          <p:cNvSpPr>
            <a:spLocks noGrp="1"/>
          </p:cNvSpPr>
          <p:nvPr>
            <p:ph type="title"/>
          </p:nvPr>
        </p:nvSpPr>
        <p:spPr bwMode="auto">
          <a:noFill/>
          <a:ln>
            <a:miter lim="800000"/>
            <a:headEnd/>
            <a:tailEnd/>
          </a:ln>
        </p:spPr>
        <p:txBody>
          <a:bodyPr wrap="square" lIns="91440" tIns="45720" rIns="91440" bIns="45720" numCol="1" anchor="t" anchorCtr="0" compatLnSpc="1">
            <a:prstTxWarp prst="textNoShape">
              <a:avLst/>
            </a:prstTxWarp>
          </a:bodyPr>
          <a:lstStyle/>
          <a:p>
            <a:pPr eaLnBrk="1" hangingPunct="1"/>
            <a:r>
              <a:rPr lang="en-US" b="1" dirty="0" smtClean="0">
                <a:latin typeface="Arial" pitchFamily="4" charset="0"/>
                <a:ea typeface="Arial" pitchFamily="4" charset="0"/>
                <a:cs typeface="Arial" pitchFamily="4" charset="0"/>
              </a:rPr>
              <a:t>Sound</a:t>
            </a:r>
            <a:endParaRPr lang="en-US" dirty="0" smtClean="0"/>
          </a:p>
        </p:txBody>
      </p:sp>
      <p:sp>
        <p:nvSpPr>
          <p:cNvPr id="3" name="Content Placeholder 2"/>
          <p:cNvSpPr>
            <a:spLocks noGrp="1"/>
          </p:cNvSpPr>
          <p:nvPr>
            <p:ph idx="1"/>
          </p:nvPr>
        </p:nvSpPr>
        <p:spPr>
          <a:xfrm>
            <a:off x="457200" y="1652588"/>
            <a:ext cx="8229600" cy="4525962"/>
          </a:xfrm>
        </p:spPr>
        <p:txBody>
          <a:bodyPr/>
          <a:lstStyle/>
          <a:p>
            <a:pPr marL="514350" indent="-514350" algn="ctr">
              <a:buNone/>
              <a:defRPr/>
            </a:pPr>
            <a:r>
              <a:rPr lang="en-US" b="1" dirty="0" smtClean="0">
                <a:solidFill>
                  <a:srgbClr val="7F7F7F"/>
                </a:solidFill>
                <a:latin typeface="Arial" pitchFamily="4" charset="0"/>
                <a:ea typeface="Arial" pitchFamily="4" charset="0"/>
                <a:cs typeface="Arial" pitchFamily="4" charset="0"/>
              </a:rPr>
              <a:t>Ho</a:t>
            </a:r>
            <a:r>
              <a:rPr lang="en-US" b="1" dirty="0" smtClean="0">
                <a:solidFill>
                  <a:schemeClr val="bg1">
                    <a:lumMod val="50000"/>
                  </a:schemeClr>
                </a:solidFill>
                <a:latin typeface="Arial" pitchFamily="4" charset="0"/>
                <a:ea typeface="Arial" pitchFamily="4" charset="0"/>
                <a:cs typeface="Arial" pitchFamily="4" charset="0"/>
              </a:rPr>
              <a:t>w to have a successful relationship with the sound board director/operator</a:t>
            </a:r>
          </a:p>
          <a:p>
            <a:pPr marL="514350" indent="-514350" algn="ctr">
              <a:buNone/>
              <a:defRPr/>
            </a:pPr>
            <a:r>
              <a:rPr lang="en-US" sz="2000" dirty="0" smtClean="0">
                <a:solidFill>
                  <a:schemeClr val="tx1">
                    <a:lumMod val="50000"/>
                    <a:lumOff val="50000"/>
                  </a:schemeClr>
                </a:solidFill>
              </a:rPr>
              <a:t>Steve </a:t>
            </a:r>
            <a:r>
              <a:rPr lang="en-US" sz="2000" dirty="0" err="1" smtClean="0">
                <a:solidFill>
                  <a:schemeClr val="tx1">
                    <a:lumMod val="50000"/>
                    <a:lumOff val="50000"/>
                  </a:schemeClr>
                </a:solidFill>
              </a:rPr>
              <a:t>Elzinga</a:t>
            </a:r>
            <a:endParaRPr lang="en-US" sz="2000" dirty="0" smtClean="0">
              <a:solidFill>
                <a:schemeClr val="tx1">
                  <a:lumMod val="50000"/>
                  <a:lumOff val="50000"/>
                </a:schemeClr>
              </a:solidFill>
            </a:endParaRPr>
          </a:p>
          <a:p>
            <a:pPr eaLnBrk="1" hangingPunct="1">
              <a:defRPr/>
            </a:pP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Box 4"/>
          <p:cNvSpPr txBox="1"/>
          <p:nvPr/>
        </p:nvSpPr>
        <p:spPr>
          <a:xfrm>
            <a:off x="1033951" y="595613"/>
            <a:ext cx="7248892" cy="3970318"/>
          </a:xfrm>
          <a:prstGeom prst="rect">
            <a:avLst/>
          </a:prstGeom>
          <a:noFill/>
        </p:spPr>
        <p:txBody>
          <a:bodyPr wrap="square" rtlCol="0">
            <a:spAutoFit/>
          </a:bodyPr>
          <a:lstStyle/>
          <a:p>
            <a:pPr marL="914400" lvl="1"/>
            <a:r>
              <a:rPr lang="en-US" sz="2800" dirty="0" smtClean="0"/>
              <a:t>… To help you I will provide the lead sheets for each song so you can have your own song book. I will also get you the recorded tapes that I give the worship team so you can become familiar with any new songs we plan on doing. And </a:t>
            </a:r>
            <a:r>
              <a:rPr lang="en-US" sz="2800" dirty="0" smtClean="0"/>
              <a:t>remember, </a:t>
            </a:r>
            <a:r>
              <a:rPr lang="en-US" sz="2800" dirty="0" smtClean="0"/>
              <a:t>your input is always welcome as you are part of the team.”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4. Learn the basics of sound and test yourself</a:t>
            </a:r>
          </a:p>
          <a:p>
            <a:endParaRPr lang="en-US" sz="3200" b="1" dirty="0">
              <a:latin typeface="Arial" pitchFamily="4" charset="0"/>
            </a:endParaRPr>
          </a:p>
        </p:txBody>
      </p:sp>
      <p:sp>
        <p:nvSpPr>
          <p:cNvPr id="5" name="TextBox 4"/>
          <p:cNvSpPr txBox="1"/>
          <p:nvPr/>
        </p:nvSpPr>
        <p:spPr>
          <a:xfrm>
            <a:off x="1033951" y="1640751"/>
            <a:ext cx="7248892" cy="2554545"/>
          </a:xfrm>
          <a:prstGeom prst="rect">
            <a:avLst/>
          </a:prstGeom>
          <a:noFill/>
        </p:spPr>
        <p:txBody>
          <a:bodyPr wrap="square" rtlCol="0">
            <a:spAutoFit/>
          </a:bodyPr>
          <a:lstStyle/>
          <a:p>
            <a:pPr marL="457200" indent="-457200">
              <a:buFont typeface="+mj-lt"/>
              <a:buAutoNum type="alphaLcParenR"/>
            </a:pPr>
            <a:r>
              <a:rPr lang="en-US" sz="3200" dirty="0" smtClean="0"/>
              <a:t>Hearing</a:t>
            </a:r>
          </a:p>
          <a:p>
            <a:pPr marL="457200" indent="-457200">
              <a:buFont typeface="+mj-lt"/>
              <a:buAutoNum type="alphaLcParenR"/>
            </a:pPr>
            <a:r>
              <a:rPr lang="en-US" sz="3200" dirty="0" smtClean="0"/>
              <a:t>EQ</a:t>
            </a:r>
          </a:p>
          <a:p>
            <a:pPr marL="457200" indent="-457200">
              <a:buFont typeface="+mj-lt"/>
              <a:buAutoNum type="alphaLcParenR"/>
            </a:pPr>
            <a:r>
              <a:rPr lang="en-US" sz="3200" dirty="0" smtClean="0"/>
              <a:t>Reverb</a:t>
            </a:r>
          </a:p>
          <a:p>
            <a:pPr marL="457200" indent="-457200">
              <a:buFont typeface="+mj-lt"/>
              <a:buAutoNum type="alphaLcParenR"/>
            </a:pPr>
            <a:r>
              <a:rPr lang="en-US" sz="3200" dirty="0" smtClean="0"/>
              <a:t>Parts</a:t>
            </a:r>
          </a:p>
          <a:p>
            <a:pPr marL="457200" indent="-457200">
              <a:buFont typeface="+mj-lt"/>
              <a:buAutoNum type="alphaLcParenR"/>
            </a:pPr>
            <a:r>
              <a:rPr lang="en-US" sz="3200" dirty="0" smtClean="0"/>
              <a:t>Decibels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1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10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1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5. Test your sound operator on the basics of sound</a:t>
            </a:r>
          </a:p>
          <a:p>
            <a:endParaRPr lang="en-US" sz="3200" b="1" dirty="0">
              <a:latin typeface="Arial" pitchFamily="4" charset="0"/>
            </a:endParaRPr>
          </a:p>
        </p:txBody>
      </p:sp>
      <p:sp>
        <p:nvSpPr>
          <p:cNvPr id="5" name="TextBox 4"/>
          <p:cNvSpPr txBox="1"/>
          <p:nvPr/>
        </p:nvSpPr>
        <p:spPr>
          <a:xfrm>
            <a:off x="1033951" y="1640751"/>
            <a:ext cx="7248892" cy="2554545"/>
          </a:xfrm>
          <a:prstGeom prst="rect">
            <a:avLst/>
          </a:prstGeom>
          <a:noFill/>
        </p:spPr>
        <p:txBody>
          <a:bodyPr wrap="square" rtlCol="0">
            <a:spAutoFit/>
          </a:bodyPr>
          <a:lstStyle/>
          <a:p>
            <a:pPr marL="457200" indent="-457200">
              <a:buFont typeface="+mj-lt"/>
              <a:buAutoNum type="alphaLcParenR"/>
            </a:pPr>
            <a:r>
              <a:rPr lang="en-US" sz="3200" dirty="0" smtClean="0"/>
              <a:t>Hearing</a:t>
            </a:r>
          </a:p>
          <a:p>
            <a:pPr marL="457200" indent="-457200">
              <a:buFont typeface="+mj-lt"/>
              <a:buAutoNum type="alphaLcParenR"/>
            </a:pPr>
            <a:r>
              <a:rPr lang="en-US" sz="3200" dirty="0" smtClean="0"/>
              <a:t>EQ</a:t>
            </a:r>
          </a:p>
          <a:p>
            <a:pPr marL="457200" indent="-457200">
              <a:buFont typeface="+mj-lt"/>
              <a:buAutoNum type="alphaLcParenR"/>
            </a:pPr>
            <a:r>
              <a:rPr lang="en-US" sz="3200" dirty="0" smtClean="0"/>
              <a:t>Reverb</a:t>
            </a:r>
          </a:p>
          <a:p>
            <a:pPr marL="457200" indent="-457200">
              <a:buFont typeface="+mj-lt"/>
              <a:buAutoNum type="alphaLcParenR"/>
            </a:pPr>
            <a:r>
              <a:rPr lang="en-US" sz="3200" dirty="0" smtClean="0"/>
              <a:t>Parts</a:t>
            </a:r>
          </a:p>
          <a:p>
            <a:pPr marL="457200" indent="-457200">
              <a:buFont typeface="+mj-lt"/>
              <a:buAutoNum type="alphaLcParenR"/>
            </a:pPr>
            <a:r>
              <a:rPr lang="en-US" sz="3200" dirty="0" smtClean="0"/>
              <a:t>Decibels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1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10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1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r>
              <a:rPr lang="en-US" sz="3200" b="1" dirty="0" smtClean="0">
                <a:latin typeface="Arial" pitchFamily="4" charset="0"/>
              </a:rPr>
              <a:t>1. If you get to choose your own sound director, establish ground rules</a:t>
            </a:r>
          </a:p>
          <a:p>
            <a:endParaRPr lang="en-US" sz="3200" b="1" dirty="0">
              <a:latin typeface="Arial" pitchFamily="4" charset="0"/>
            </a:endParaRPr>
          </a:p>
        </p:txBody>
      </p:sp>
      <p:sp>
        <p:nvSpPr>
          <p:cNvPr id="5" name="TextBox 4"/>
          <p:cNvSpPr txBox="1"/>
          <p:nvPr/>
        </p:nvSpPr>
        <p:spPr>
          <a:xfrm>
            <a:off x="1033951" y="1719222"/>
            <a:ext cx="7248892" cy="2246769"/>
          </a:xfrm>
          <a:prstGeom prst="rect">
            <a:avLst/>
          </a:prstGeom>
          <a:noFill/>
        </p:spPr>
        <p:txBody>
          <a:bodyPr wrap="square" rtlCol="0">
            <a:spAutoFit/>
          </a:bodyPr>
          <a:lstStyle/>
          <a:p>
            <a:pPr marL="457200" indent="-457200">
              <a:buFont typeface="+mj-lt"/>
              <a:buAutoNum type="alphaLcParenR"/>
            </a:pPr>
            <a:r>
              <a:rPr lang="en-US" sz="2800" dirty="0" smtClean="0"/>
              <a:t>The sound board operator works for the music director.</a:t>
            </a:r>
          </a:p>
          <a:p>
            <a:pPr marL="457200" indent="-457200">
              <a:buFont typeface="+mj-lt"/>
              <a:buAutoNum type="alphaLcParenR"/>
            </a:pPr>
            <a:r>
              <a:rPr lang="en-US" sz="2800" dirty="0" smtClean="0"/>
              <a:t>The sound board operator uses all his or her skills and tech </a:t>
            </a:r>
            <a:r>
              <a:rPr lang="en-US" sz="2800" dirty="0" smtClean="0"/>
              <a:t>know-how </a:t>
            </a:r>
            <a:r>
              <a:rPr lang="en-US" sz="2800" dirty="0" smtClean="0"/>
              <a:t>to deliver the sound that the music director wants.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r>
              <a:rPr lang="en-US" sz="3200" b="1" dirty="0" smtClean="0">
                <a:latin typeface="Arial" pitchFamily="4" charset="0"/>
              </a:rPr>
              <a:t>1. If you get to choose your own sound director, establish ground rules</a:t>
            </a:r>
          </a:p>
          <a:p>
            <a:endParaRPr lang="en-US" sz="3200" b="1" dirty="0">
              <a:latin typeface="Arial" pitchFamily="4" charset="0"/>
            </a:endParaRPr>
          </a:p>
        </p:txBody>
      </p:sp>
      <p:sp>
        <p:nvSpPr>
          <p:cNvPr id="5" name="TextBox 4"/>
          <p:cNvSpPr txBox="1"/>
          <p:nvPr/>
        </p:nvSpPr>
        <p:spPr>
          <a:xfrm>
            <a:off x="1033951" y="1719222"/>
            <a:ext cx="7248892" cy="3970318"/>
          </a:xfrm>
          <a:prstGeom prst="rect">
            <a:avLst/>
          </a:prstGeom>
          <a:noFill/>
        </p:spPr>
        <p:txBody>
          <a:bodyPr wrap="square" rtlCol="0">
            <a:spAutoFit/>
          </a:bodyPr>
          <a:lstStyle/>
          <a:p>
            <a:pPr marL="457200" indent="-457200">
              <a:buFont typeface="+mj-lt"/>
              <a:buAutoNum type="alphaLcParenR" startAt="3"/>
            </a:pPr>
            <a:r>
              <a:rPr lang="en-US" sz="2800" dirty="0" smtClean="0"/>
              <a:t>The sound board operator is expected to ask, at least 10 times every practice, if the music director is happy with the sound, the guitar solo, the piano volume, etc.</a:t>
            </a:r>
          </a:p>
          <a:p>
            <a:pPr marL="457200" indent="-457200">
              <a:buFont typeface="+mj-lt"/>
              <a:buAutoNum type="alphaLcParenR" startAt="3"/>
            </a:pPr>
            <a:r>
              <a:rPr lang="en-US" sz="2800" dirty="0" smtClean="0"/>
              <a:t>The sound board operator is expected to keep his or her own song book with notes so that he or she knows the songs </a:t>
            </a:r>
            <a:r>
              <a:rPr lang="en-US" sz="2800" dirty="0" smtClean="0"/>
              <a:t>(when </a:t>
            </a:r>
            <a:r>
              <a:rPr lang="en-US" sz="2800" dirty="0" smtClean="0"/>
              <a:t>the solo happens, when things are loud or soft, the parts etc.).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r>
              <a:rPr lang="en-US" sz="3200" b="1" dirty="0" smtClean="0">
                <a:latin typeface="Arial" pitchFamily="4" charset="0"/>
              </a:rPr>
              <a:t>1. If you get to choose your own sound director, establish ground rules</a:t>
            </a:r>
          </a:p>
          <a:p>
            <a:endParaRPr lang="en-US" sz="3200" b="1" dirty="0">
              <a:latin typeface="Arial" pitchFamily="4" charset="0"/>
            </a:endParaRPr>
          </a:p>
        </p:txBody>
      </p:sp>
      <p:sp>
        <p:nvSpPr>
          <p:cNvPr id="5" name="TextBox 4"/>
          <p:cNvSpPr txBox="1"/>
          <p:nvPr/>
        </p:nvSpPr>
        <p:spPr>
          <a:xfrm>
            <a:off x="1033951" y="1719222"/>
            <a:ext cx="7248892" cy="4401205"/>
          </a:xfrm>
          <a:prstGeom prst="rect">
            <a:avLst/>
          </a:prstGeom>
          <a:noFill/>
        </p:spPr>
        <p:txBody>
          <a:bodyPr wrap="square" rtlCol="0">
            <a:spAutoFit/>
          </a:bodyPr>
          <a:lstStyle/>
          <a:p>
            <a:pPr marL="457200" indent="-457200">
              <a:buFont typeface="+mj-lt"/>
              <a:buAutoNum type="alphaLcPeriod" startAt="5"/>
            </a:pPr>
            <a:r>
              <a:rPr lang="en-US" sz="2800" dirty="0" smtClean="0"/>
              <a:t>The sound board operator is </a:t>
            </a:r>
            <a:r>
              <a:rPr lang="en-US" sz="2800" dirty="0" smtClean="0"/>
              <a:t>expected to </a:t>
            </a:r>
            <a:r>
              <a:rPr lang="en-US" sz="2800" dirty="0" smtClean="0"/>
              <a:t>listen to all</a:t>
            </a:r>
            <a:r>
              <a:rPr lang="en-US" sz="2800" dirty="0" smtClean="0"/>
              <a:t> the CD’s </a:t>
            </a:r>
            <a:r>
              <a:rPr lang="en-US" sz="2800" dirty="0" smtClean="0"/>
              <a:t>of </a:t>
            </a:r>
            <a:r>
              <a:rPr lang="en-US" sz="2800" dirty="0" smtClean="0"/>
              <a:t>the </a:t>
            </a:r>
            <a:r>
              <a:rPr lang="en-US" sz="2800" dirty="0" smtClean="0"/>
              <a:t>music the</a:t>
            </a:r>
            <a:r>
              <a:rPr lang="en-US" sz="2800" dirty="0" smtClean="0"/>
              <a:t> Worship Team </a:t>
            </a:r>
            <a:r>
              <a:rPr lang="en-US" sz="2800" dirty="0" smtClean="0"/>
              <a:t>plans on using.</a:t>
            </a:r>
          </a:p>
          <a:p>
            <a:pPr marL="457200" indent="-457200">
              <a:buFont typeface="+mj-lt"/>
              <a:buAutoNum type="alphaLcPeriod" startAt="5"/>
            </a:pPr>
            <a:r>
              <a:rPr lang="en-US" sz="2800" dirty="0" smtClean="0"/>
              <a:t>The sound board operator is expected to be at practice so they can learn their part in the songs that will be sung at the worship service.</a:t>
            </a:r>
          </a:p>
          <a:p>
            <a:pPr marL="457200" indent="-457200">
              <a:buFont typeface="+mj-lt"/>
              <a:buAutoNum type="alphaLcPeriod" startAt="5"/>
            </a:pPr>
            <a:r>
              <a:rPr lang="en-US" sz="2800" dirty="0" smtClean="0"/>
              <a:t>The</a:t>
            </a:r>
            <a:r>
              <a:rPr lang="en-US" sz="2800" dirty="0" smtClean="0"/>
              <a:t> sound board </a:t>
            </a:r>
            <a:r>
              <a:rPr lang="en-US" sz="2800" dirty="0" smtClean="0"/>
              <a:t>operator can voice any concern he or </a:t>
            </a:r>
            <a:r>
              <a:rPr lang="en-US" sz="2800" dirty="0" smtClean="0"/>
              <a:t>she has, </a:t>
            </a:r>
            <a:r>
              <a:rPr lang="en-US" sz="2800" dirty="0" smtClean="0"/>
              <a:t>but the music director has the </a:t>
            </a:r>
            <a:r>
              <a:rPr lang="en-US" sz="2800" dirty="0" smtClean="0"/>
              <a:t>final </a:t>
            </a:r>
            <a:r>
              <a:rPr lang="en-US" sz="2800" dirty="0" smtClean="0"/>
              <a:t>say.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1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117465"/>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2. What to look for in a sound operator</a:t>
            </a:r>
            <a:endParaRPr lang="en-US" sz="3200" b="1" dirty="0">
              <a:latin typeface="Arial" pitchFamily="4" charset="0"/>
            </a:endParaRPr>
          </a:p>
        </p:txBody>
      </p:sp>
      <p:sp>
        <p:nvSpPr>
          <p:cNvPr id="5" name="TextBox 4"/>
          <p:cNvSpPr txBox="1"/>
          <p:nvPr/>
        </p:nvSpPr>
        <p:spPr>
          <a:xfrm>
            <a:off x="1033951" y="794801"/>
            <a:ext cx="7248892" cy="6063199"/>
          </a:xfrm>
          <a:prstGeom prst="rect">
            <a:avLst/>
          </a:prstGeom>
          <a:noFill/>
        </p:spPr>
        <p:txBody>
          <a:bodyPr wrap="square" rtlCol="0">
            <a:spAutoFit/>
          </a:bodyPr>
          <a:lstStyle/>
          <a:p>
            <a:pPr marL="457200" indent="-457200">
              <a:buFont typeface="+mj-lt"/>
              <a:buAutoNum type="arabicPeriod"/>
            </a:pPr>
            <a:endParaRPr lang="en-US" dirty="0" smtClean="0"/>
          </a:p>
          <a:p>
            <a:pPr marL="457200" indent="-457200">
              <a:buFont typeface="+mj-lt"/>
              <a:buAutoNum type="alphaLcParenR"/>
            </a:pPr>
            <a:r>
              <a:rPr lang="en-US" sz="2800" dirty="0" smtClean="0"/>
              <a:t>Walk </a:t>
            </a:r>
            <a:r>
              <a:rPr lang="en-US" sz="2800" dirty="0" smtClean="0"/>
              <a:t>with God</a:t>
            </a:r>
          </a:p>
          <a:p>
            <a:pPr marL="457200" indent="-457200">
              <a:buFont typeface="+mj-lt"/>
              <a:buAutoNum type="alphaLcParenR"/>
            </a:pPr>
            <a:r>
              <a:rPr lang="en-US" sz="2800" dirty="0" smtClean="0"/>
              <a:t>Patience</a:t>
            </a:r>
          </a:p>
          <a:p>
            <a:pPr marL="457200" indent="-457200">
              <a:buFont typeface="+mj-lt"/>
              <a:buAutoNum type="alphaLcParenR"/>
            </a:pPr>
            <a:r>
              <a:rPr lang="en-US" sz="2800" dirty="0" smtClean="0"/>
              <a:t>Positive</a:t>
            </a:r>
          </a:p>
          <a:p>
            <a:pPr marL="457200" indent="-457200">
              <a:buFont typeface="+mj-lt"/>
              <a:buAutoNum type="alphaLcParenR"/>
            </a:pPr>
            <a:r>
              <a:rPr lang="en-US" sz="2800" dirty="0" smtClean="0"/>
              <a:t>Encouraging</a:t>
            </a:r>
          </a:p>
          <a:p>
            <a:pPr marL="457200" indent="-457200">
              <a:buFont typeface="+mj-lt"/>
              <a:buAutoNum type="alphaLcParenR"/>
            </a:pPr>
            <a:r>
              <a:rPr lang="en-US" sz="2800" dirty="0" smtClean="0"/>
              <a:t>Servant</a:t>
            </a:r>
          </a:p>
          <a:p>
            <a:pPr marL="457200" indent="-457200">
              <a:buFont typeface="+mj-lt"/>
              <a:buAutoNum type="alphaLcParenR"/>
            </a:pPr>
            <a:r>
              <a:rPr lang="en-US" sz="2800" dirty="0" smtClean="0"/>
              <a:t>Knows the equipment</a:t>
            </a:r>
          </a:p>
          <a:p>
            <a:pPr marL="457200" indent="-457200">
              <a:buFont typeface="+mj-lt"/>
              <a:buAutoNum type="alphaLcParenR"/>
            </a:pPr>
            <a:r>
              <a:rPr lang="en-US" sz="2800" dirty="0" smtClean="0"/>
              <a:t>Keeps up to date on the sound world</a:t>
            </a:r>
          </a:p>
          <a:p>
            <a:pPr marL="457200" indent="-457200">
              <a:buFont typeface="+mj-lt"/>
              <a:buAutoNum type="alphaLcParenR"/>
            </a:pPr>
            <a:r>
              <a:rPr lang="en-US" sz="2800" dirty="0" smtClean="0"/>
              <a:t>Loves music</a:t>
            </a:r>
          </a:p>
          <a:p>
            <a:pPr marL="457200" indent="-457200">
              <a:buFont typeface="+mj-lt"/>
              <a:buAutoNum type="alphaLcParenR"/>
            </a:pPr>
            <a:r>
              <a:rPr lang="en-US" sz="2800" dirty="0" smtClean="0"/>
              <a:t>Knows and can hear the parts of a song</a:t>
            </a:r>
          </a:p>
          <a:p>
            <a:pPr marL="457200" indent="-457200">
              <a:buFont typeface="+mj-lt"/>
              <a:buAutoNum type="alphaLcParenR"/>
            </a:pPr>
            <a:r>
              <a:rPr lang="en-US" sz="2800" dirty="0" smtClean="0"/>
              <a:t>Organized</a:t>
            </a:r>
          </a:p>
          <a:p>
            <a:pPr marL="457200" indent="-457200">
              <a:buFont typeface="+mj-lt"/>
              <a:buAutoNum type="alphaLcParenR"/>
            </a:pPr>
            <a:r>
              <a:rPr lang="en-US" sz="2800" dirty="0" smtClean="0"/>
              <a:t>Good music ears</a:t>
            </a:r>
          </a:p>
          <a:p>
            <a:pPr marL="457200" indent="-457200">
              <a:buFont typeface="+mj-lt"/>
              <a:buAutoNum type="alphaLcParenR"/>
            </a:pPr>
            <a:r>
              <a:rPr lang="en-US" sz="2800" dirty="0" smtClean="0"/>
              <a:t>Keeps the equipment working and looking nice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10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10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10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10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fade">
                                      <p:cBhvr>
                                        <p:cTn id="32" dur="10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fade">
                                      <p:cBhvr>
                                        <p:cTn id="37" dur="10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fade">
                                      <p:cBhvr>
                                        <p:cTn id="42" dur="1000"/>
                                        <p:tgtEl>
                                          <p:spTgt spid="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fade">
                                      <p:cBhvr>
                                        <p:cTn id="47" dur="1000"/>
                                        <p:tgtEl>
                                          <p:spTgt spid="5">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5">
                                            <p:txEl>
                                              <p:pRg st="10" end="10"/>
                                            </p:txEl>
                                          </p:spTgt>
                                        </p:tgtEl>
                                        <p:attrNameLst>
                                          <p:attrName>style.visibility</p:attrName>
                                        </p:attrNameLst>
                                      </p:cBhvr>
                                      <p:to>
                                        <p:strVal val="visible"/>
                                      </p:to>
                                    </p:set>
                                    <p:animEffect transition="in" filter="fade">
                                      <p:cBhvr>
                                        <p:cTn id="52" dur="1000"/>
                                        <p:tgtEl>
                                          <p:spTgt spid="5">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5">
                                            <p:txEl>
                                              <p:pRg st="11" end="11"/>
                                            </p:txEl>
                                          </p:spTgt>
                                        </p:tgtEl>
                                        <p:attrNameLst>
                                          <p:attrName>style.visibility</p:attrName>
                                        </p:attrNameLst>
                                      </p:cBhvr>
                                      <p:to>
                                        <p:strVal val="visible"/>
                                      </p:to>
                                    </p:set>
                                    <p:animEffect transition="in" filter="fade">
                                      <p:cBhvr>
                                        <p:cTn id="57" dur="1000"/>
                                        <p:tgtEl>
                                          <p:spTgt spid="5">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5">
                                            <p:txEl>
                                              <p:pRg st="12" end="12"/>
                                            </p:txEl>
                                          </p:spTgt>
                                        </p:tgtEl>
                                        <p:attrNameLst>
                                          <p:attrName>style.visibility</p:attrName>
                                        </p:attrNameLst>
                                      </p:cBhvr>
                                      <p:to>
                                        <p:strVal val="visible"/>
                                      </p:to>
                                    </p:set>
                                    <p:animEffect transition="in" filter="fade">
                                      <p:cBhvr>
                                        <p:cTn id="62" dur="10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3. If you inherit a sound operator</a:t>
            </a:r>
          </a:p>
          <a:p>
            <a:endParaRPr lang="en-US" sz="3200" b="1" dirty="0">
              <a:latin typeface="Arial" pitchFamily="4" charset="0"/>
            </a:endParaRPr>
          </a:p>
        </p:txBody>
      </p:sp>
      <p:sp>
        <p:nvSpPr>
          <p:cNvPr id="5" name="TextBox 4"/>
          <p:cNvSpPr txBox="1"/>
          <p:nvPr/>
        </p:nvSpPr>
        <p:spPr>
          <a:xfrm>
            <a:off x="1033951" y="2379495"/>
            <a:ext cx="7248892" cy="4401205"/>
          </a:xfrm>
          <a:prstGeom prst="rect">
            <a:avLst/>
          </a:prstGeom>
          <a:noFill/>
        </p:spPr>
        <p:txBody>
          <a:bodyPr wrap="square" rtlCol="0">
            <a:spAutoFit/>
          </a:bodyPr>
          <a:lstStyle/>
          <a:p>
            <a:pPr marL="457200" indent="-457200">
              <a:buFont typeface="+mj-lt"/>
              <a:buAutoNum type="alphaLcParenR"/>
            </a:pPr>
            <a:r>
              <a:rPr lang="en-US" sz="2800" dirty="0" smtClean="0"/>
              <a:t>Realize the sound operator is threatened by you as the new music director</a:t>
            </a:r>
          </a:p>
          <a:p>
            <a:pPr marL="457200" indent="-457200">
              <a:buFont typeface="+mj-lt"/>
              <a:buAutoNum type="alphaLcParenR"/>
            </a:pPr>
            <a:r>
              <a:rPr lang="en-US" sz="2800" dirty="0" smtClean="0"/>
              <a:t>Realize the sound operator may have been in total control of the sound under the direction of the old music director</a:t>
            </a:r>
          </a:p>
          <a:p>
            <a:pPr marL="457200" indent="-457200">
              <a:buFont typeface="+mj-lt"/>
              <a:buAutoNum type="alphaLcParenR"/>
            </a:pPr>
            <a:r>
              <a:rPr lang="en-US" sz="2800" dirty="0" smtClean="0"/>
              <a:t>Realize people are often set in their </a:t>
            </a:r>
            <a:r>
              <a:rPr lang="en-US" sz="2800" dirty="0" smtClean="0"/>
              <a:t>ways</a:t>
            </a:r>
          </a:p>
          <a:p>
            <a:pPr marL="457200" indent="-457200">
              <a:buFont typeface="+mj-lt"/>
              <a:buAutoNum type="alphaLcParenR"/>
            </a:pPr>
            <a:r>
              <a:rPr lang="en-US" sz="2800" dirty="0" smtClean="0"/>
              <a:t>Realize that some sound operators are really good at the tech </a:t>
            </a:r>
            <a:r>
              <a:rPr lang="en-US" sz="2800" dirty="0" smtClean="0"/>
              <a:t>side, </a:t>
            </a:r>
            <a:r>
              <a:rPr lang="en-US" sz="2800" dirty="0" smtClean="0"/>
              <a:t>but not that great on the music side because they don’t know </a:t>
            </a:r>
            <a:r>
              <a:rPr lang="en-US" sz="2800" dirty="0" smtClean="0"/>
              <a:t>it</a:t>
            </a:r>
            <a:endParaRPr lang="en-US" sz="2800" dirty="0" smtClean="0"/>
          </a:p>
        </p:txBody>
      </p:sp>
      <p:sp>
        <p:nvSpPr>
          <p:cNvPr id="6" name="TextBox 5"/>
          <p:cNvSpPr txBox="1"/>
          <p:nvPr/>
        </p:nvSpPr>
        <p:spPr>
          <a:xfrm>
            <a:off x="752111" y="1640751"/>
            <a:ext cx="2959123" cy="523220"/>
          </a:xfrm>
          <a:prstGeom prst="rect">
            <a:avLst/>
          </a:prstGeom>
          <a:noFill/>
        </p:spPr>
        <p:txBody>
          <a:bodyPr wrap="square" rtlCol="0">
            <a:spAutoFit/>
          </a:bodyPr>
          <a:lstStyle/>
          <a:p>
            <a:r>
              <a:rPr lang="en-US" sz="2800" dirty="0" smtClean="0"/>
              <a:t>First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1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10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10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439014"/>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3. If you inherit a sound operator</a:t>
            </a:r>
          </a:p>
          <a:p>
            <a:endParaRPr lang="en-US" sz="3200" b="1" dirty="0">
              <a:latin typeface="Arial" pitchFamily="4" charset="0"/>
            </a:endParaRPr>
          </a:p>
        </p:txBody>
      </p:sp>
      <p:sp>
        <p:nvSpPr>
          <p:cNvPr id="5" name="TextBox 4"/>
          <p:cNvSpPr txBox="1"/>
          <p:nvPr/>
        </p:nvSpPr>
        <p:spPr>
          <a:xfrm>
            <a:off x="1033951" y="2379495"/>
            <a:ext cx="7248892" cy="4401205"/>
          </a:xfrm>
          <a:prstGeom prst="rect">
            <a:avLst/>
          </a:prstGeom>
          <a:noFill/>
        </p:spPr>
        <p:txBody>
          <a:bodyPr wrap="square" rtlCol="0">
            <a:spAutoFit/>
          </a:bodyPr>
          <a:lstStyle/>
          <a:p>
            <a:pPr marL="457200" indent="-457200">
              <a:buFont typeface="+mj-lt"/>
              <a:buAutoNum type="alphaLcParenR"/>
            </a:pPr>
            <a:r>
              <a:rPr lang="en-US" sz="2800" dirty="0" smtClean="0"/>
              <a:t>Ask the sound operator to tell you as much as they can about the history of the music and sound of the church</a:t>
            </a:r>
          </a:p>
          <a:p>
            <a:pPr marL="457200" indent="-457200">
              <a:buFont typeface="+mj-lt"/>
              <a:buAutoNum type="alphaLcParenR"/>
            </a:pPr>
            <a:r>
              <a:rPr lang="en-US" sz="2800" dirty="0" smtClean="0"/>
              <a:t>Thank him or her for all they have done during this history and express appreciation for their willingness to keep working on it</a:t>
            </a:r>
          </a:p>
          <a:p>
            <a:pPr marL="457200" indent="-457200">
              <a:buFont typeface="+mj-lt"/>
              <a:buAutoNum type="alphaLcParenR"/>
            </a:pPr>
            <a:r>
              <a:rPr lang="en-US" sz="2800" dirty="0" smtClean="0"/>
              <a:t>Ask him or her if they have any concerns or things they want you to know about as you begin leading the music.</a:t>
            </a:r>
          </a:p>
        </p:txBody>
      </p:sp>
      <p:sp>
        <p:nvSpPr>
          <p:cNvPr id="6" name="TextBox 5"/>
          <p:cNvSpPr txBox="1"/>
          <p:nvPr/>
        </p:nvSpPr>
        <p:spPr>
          <a:xfrm>
            <a:off x="752111" y="1640751"/>
            <a:ext cx="4833470" cy="523220"/>
          </a:xfrm>
          <a:prstGeom prst="rect">
            <a:avLst/>
          </a:prstGeom>
          <a:noFill/>
        </p:spPr>
        <p:txBody>
          <a:bodyPr wrap="square" rtlCol="0">
            <a:spAutoFit/>
          </a:bodyPr>
          <a:lstStyle/>
          <a:p>
            <a:r>
              <a:rPr lang="en-US" sz="2800" dirty="0" smtClean="0"/>
              <a:t>Second – Have a meeting</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1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10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1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P spid="6"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3"/>
          <p:cNvSpPr txBox="1">
            <a:spLocks/>
          </p:cNvSpPr>
          <p:nvPr/>
        </p:nvSpPr>
        <p:spPr bwMode="auto">
          <a:xfrm>
            <a:off x="458788" y="157332"/>
            <a:ext cx="8078787" cy="1201737"/>
          </a:xfrm>
          <a:prstGeom prst="rect">
            <a:avLst/>
          </a:prstGeom>
          <a:noFill/>
          <a:ln w="9525">
            <a:noFill/>
            <a:miter lim="800000"/>
            <a:headEnd/>
            <a:tailEnd/>
          </a:ln>
        </p:spPr>
        <p:txBody>
          <a:bodyPr anchor="ctr">
            <a:prstTxWarp prst="textNoShape">
              <a:avLst/>
            </a:prstTxWarp>
          </a:bodyPr>
          <a:lstStyle/>
          <a:p>
            <a:pPr marL="514350" indent="-514350"/>
            <a:r>
              <a:rPr lang="en-US" sz="3200" b="1" dirty="0" smtClean="0">
                <a:latin typeface="Arial" pitchFamily="4" charset="0"/>
              </a:rPr>
              <a:t>3. If you inherit a sound operator</a:t>
            </a:r>
          </a:p>
          <a:p>
            <a:endParaRPr lang="en-US" sz="3200" b="1" dirty="0">
              <a:latin typeface="Arial" pitchFamily="4" charset="0"/>
            </a:endParaRPr>
          </a:p>
        </p:txBody>
      </p:sp>
      <p:sp>
        <p:nvSpPr>
          <p:cNvPr id="5" name="TextBox 4"/>
          <p:cNvSpPr txBox="1"/>
          <p:nvPr/>
        </p:nvSpPr>
        <p:spPr>
          <a:xfrm>
            <a:off x="1033951" y="1620679"/>
            <a:ext cx="7855776" cy="4832093"/>
          </a:xfrm>
          <a:prstGeom prst="rect">
            <a:avLst/>
          </a:prstGeom>
          <a:noFill/>
        </p:spPr>
        <p:txBody>
          <a:bodyPr wrap="square" rtlCol="0">
            <a:spAutoFit/>
          </a:bodyPr>
          <a:lstStyle/>
          <a:p>
            <a:pPr marL="457200" indent="-457200">
              <a:buFont typeface="+mj-lt"/>
              <a:buAutoNum type="alphaLcParenR" startAt="4"/>
            </a:pPr>
            <a:r>
              <a:rPr lang="en-US" sz="2800" dirty="0" smtClean="0"/>
              <a:t>Have a frank discussion of your expectations (all the things you would want if you were in charge of finding a new sound operator).</a:t>
            </a:r>
          </a:p>
          <a:p>
            <a:pPr marL="914400" lvl="1" indent="-457200"/>
            <a:r>
              <a:rPr lang="en-US" sz="2800" dirty="0" smtClean="0"/>
              <a:t>i.e. “I welcome and will appreciate any thoughts you have on anything related to the sound of the </a:t>
            </a:r>
            <a:r>
              <a:rPr lang="en-US" sz="2800" dirty="0" smtClean="0"/>
              <a:t>music, </a:t>
            </a:r>
            <a:r>
              <a:rPr lang="en-US" sz="2800" dirty="0" smtClean="0"/>
              <a:t>but I have been hired to lead the music and am responsible for </a:t>
            </a:r>
            <a:r>
              <a:rPr lang="en-US" sz="2800" dirty="0" smtClean="0"/>
              <a:t>it, </a:t>
            </a:r>
            <a:r>
              <a:rPr lang="en-US" sz="2800" dirty="0" smtClean="0"/>
              <a:t>and I hope you don’t mind me asking you to try to give me the sound I am looking for. I know what I </a:t>
            </a:r>
            <a:r>
              <a:rPr lang="en-US" sz="2800" dirty="0" smtClean="0"/>
              <a:t>want, </a:t>
            </a:r>
            <a:r>
              <a:rPr lang="en-US" sz="2800" dirty="0" smtClean="0"/>
              <a:t>but I am not able to do it. You have the …  </a:t>
            </a:r>
          </a:p>
        </p:txBody>
      </p:sp>
      <p:sp>
        <p:nvSpPr>
          <p:cNvPr id="6" name="TextBox 5"/>
          <p:cNvSpPr txBox="1"/>
          <p:nvPr/>
        </p:nvSpPr>
        <p:spPr>
          <a:xfrm>
            <a:off x="752111" y="1097459"/>
            <a:ext cx="4530028" cy="523220"/>
          </a:xfrm>
          <a:prstGeom prst="rect">
            <a:avLst/>
          </a:prstGeom>
          <a:noFill/>
        </p:spPr>
        <p:txBody>
          <a:bodyPr wrap="square" rtlCol="0">
            <a:spAutoFit/>
          </a:bodyPr>
          <a:lstStyle/>
          <a:p>
            <a:r>
              <a:rPr lang="en-US" sz="2800" dirty="0" smtClean="0"/>
              <a:t>Second – Have a meeting</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1000"/>
                                        <p:tgtEl>
                                          <p:spTgt spid="5">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1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Box 4"/>
          <p:cNvSpPr txBox="1"/>
          <p:nvPr/>
        </p:nvSpPr>
        <p:spPr>
          <a:xfrm>
            <a:off x="1033951" y="146094"/>
            <a:ext cx="7248892" cy="6124754"/>
          </a:xfrm>
          <a:prstGeom prst="rect">
            <a:avLst/>
          </a:prstGeom>
          <a:noFill/>
        </p:spPr>
        <p:txBody>
          <a:bodyPr wrap="square" rtlCol="0">
            <a:spAutoFit/>
          </a:bodyPr>
          <a:lstStyle/>
          <a:p>
            <a:pPr marL="914400" lvl="1"/>
            <a:r>
              <a:rPr lang="en-US" sz="2800" dirty="0" smtClean="0"/>
              <a:t>…technical gifts and </a:t>
            </a:r>
            <a:r>
              <a:rPr lang="en-US" sz="2800" dirty="0" smtClean="0"/>
              <a:t>know-how </a:t>
            </a:r>
            <a:r>
              <a:rPr lang="en-US" sz="2800" dirty="0" smtClean="0"/>
              <a:t>to make happen what I can only envision.”</a:t>
            </a:r>
          </a:p>
          <a:p>
            <a:pPr marL="914400" lvl="1"/>
            <a:endParaRPr lang="en-US" sz="2800" dirty="0" smtClean="0"/>
          </a:p>
          <a:p>
            <a:pPr marL="914400" lvl="1"/>
            <a:r>
              <a:rPr lang="en-US" sz="2800" dirty="0" smtClean="0"/>
              <a:t>i.e. I know this might be more than you have done in the past and maybe you will not be able to give the time my request is going to cost you, but I really would like you to be at our practices. I see you as one of the most important players we have on the worship team. The sound board is like the most important instrument. And we really need you to know the music as much as anyone else..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5356</TotalTime>
  <Words>778</Words>
  <Application>Microsoft Macintosh PowerPoint</Application>
  <PresentationFormat>On-screen Show (4:3)</PresentationFormat>
  <Paragraphs>58</Paragraphs>
  <Slides>12</Slides>
  <Notes>0</Notes>
  <HiddenSlides>0</HiddenSlides>
  <MMClips>0</MMClips>
  <ScaleCrop>false</ScaleCrop>
  <HeadingPairs>
    <vt:vector size="4" baseType="variant">
      <vt:variant>
        <vt:lpstr>Design Template</vt:lpstr>
      </vt:variant>
      <vt:variant>
        <vt:i4>1</vt:i4>
      </vt:variant>
      <vt:variant>
        <vt:lpstr>Slide Titles</vt:lpstr>
      </vt:variant>
      <vt:variant>
        <vt:i4>12</vt:i4>
      </vt:variant>
    </vt:vector>
  </HeadingPairs>
  <TitlesOfParts>
    <vt:vector size="13" baseType="lpstr">
      <vt:lpstr>Office Theme</vt:lpstr>
      <vt:lpstr>Sound</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Christian Leaders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Hello </dc:title>
  <dc:creator>David Feddes</dc:creator>
  <cp:lastModifiedBy>Brianna Prince</cp:lastModifiedBy>
  <cp:revision>186</cp:revision>
  <dcterms:created xsi:type="dcterms:W3CDTF">2015-10-05T15:34:21Z</dcterms:created>
  <dcterms:modified xsi:type="dcterms:W3CDTF">2015-10-06T00:36:18Z</dcterms:modified>
</cp:coreProperties>
</file>