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44"/>
  </p:notes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 id="277" r:id="rId22"/>
    <p:sldId id="278" r:id="rId23"/>
    <p:sldId id="279" r:id="rId24"/>
    <p:sldId id="280" r:id="rId25"/>
    <p:sldId id="281" r:id="rId26"/>
    <p:sldId id="282" r:id="rId27"/>
    <p:sldId id="283" r:id="rId28"/>
    <p:sldId id="284" r:id="rId29"/>
    <p:sldId id="285" r:id="rId30"/>
    <p:sldId id="286" r:id="rId31"/>
    <p:sldId id="287" r:id="rId32"/>
    <p:sldId id="288" r:id="rId33"/>
    <p:sldId id="289" r:id="rId34"/>
    <p:sldId id="290" r:id="rId35"/>
    <p:sldId id="291" r:id="rId36"/>
    <p:sldId id="292" r:id="rId37"/>
    <p:sldId id="293" r:id="rId38"/>
    <p:sldId id="295" r:id="rId39"/>
    <p:sldId id="296" r:id="rId40"/>
    <p:sldId id="297" r:id="rId41"/>
    <p:sldId id="298" r:id="rId42"/>
    <p:sldId id="299" r:id="rId4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4" d="100"/>
          <a:sy n="64" d="100"/>
        </p:scale>
        <p:origin x="1482" y="7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ableStyles" Target="tableStyle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viewProps" Target="viewProps.xml"/><Relationship Id="rId20" Type="http://schemas.openxmlformats.org/officeDocument/2006/relationships/slide" Target="slides/slide19.xml"/><Relationship Id="rId41" Type="http://schemas.openxmlformats.org/officeDocument/2006/relationships/slide" Target="slides/slide40.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A3C49F3-B5F8-4D64-B373-F55C21E2887D}" type="datetimeFigureOut">
              <a:rPr lang="en-US" smtClean="0"/>
              <a:t>2/6/2021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2C758A5-5882-4F57-B57A-1B4C7502743F}" type="slidenum">
              <a:rPr lang="en-US" smtClean="0"/>
              <a:t>‹#›</a:t>
            </a:fld>
            <a:endParaRPr lang="en-US"/>
          </a:p>
        </p:txBody>
      </p:sp>
    </p:spTree>
    <p:extLst>
      <p:ext uri="{BB962C8B-B14F-4D97-AF65-F5344CB8AC3E}">
        <p14:creationId xmlns:p14="http://schemas.microsoft.com/office/powerpoint/2010/main" val="55281718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4376E08-325D-47B8-8AB8-0AA2D8B58D1D}" type="slidenum">
              <a:rPr lang="en-US" smtClean="0">
                <a:solidFill>
                  <a:prstClr val="black"/>
                </a:solidFill>
              </a:rPr>
              <a:pPr/>
              <a:t>6</a:t>
            </a:fld>
            <a:endParaRPr lang="en-US">
              <a:solidFill>
                <a:prstClr val="black"/>
              </a:solidFill>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CC4579EC-21F5-4531-A2A9-BB0C7160FFB2}" type="datetimeFigureOut">
              <a:rPr lang="en-US" smtClean="0">
                <a:solidFill>
                  <a:prstClr val="white">
                    <a:tint val="75000"/>
                  </a:prstClr>
                </a:solidFill>
              </a:rPr>
              <a:pPr/>
              <a:t>2/6/2021</a:t>
            </a:fld>
            <a:endParaRPr lang="en-US">
              <a:solidFill>
                <a:prstClr val="white">
                  <a:tint val="75000"/>
                </a:prstClr>
              </a:solidFill>
            </a:endParaRPr>
          </a:p>
        </p:txBody>
      </p:sp>
      <p:sp>
        <p:nvSpPr>
          <p:cNvPr id="5" name="Footer Placeholder 4"/>
          <p:cNvSpPr>
            <a:spLocks noGrp="1"/>
          </p:cNvSpPr>
          <p:nvPr>
            <p:ph type="ftr" sz="quarter" idx="11"/>
          </p:nvPr>
        </p:nvSpPr>
        <p:spPr/>
        <p:txBody>
          <a:bodyPr/>
          <a:lstStyle/>
          <a:p>
            <a:endParaRPr lang="en-US">
              <a:solidFill>
                <a:prstClr val="white">
                  <a:tint val="75000"/>
                </a:prstClr>
              </a:solidFill>
            </a:endParaRPr>
          </a:p>
        </p:txBody>
      </p:sp>
      <p:sp>
        <p:nvSpPr>
          <p:cNvPr id="6" name="Slide Number Placeholder 5"/>
          <p:cNvSpPr>
            <a:spLocks noGrp="1"/>
          </p:cNvSpPr>
          <p:nvPr>
            <p:ph type="sldNum" sz="quarter" idx="12"/>
          </p:nvPr>
        </p:nvSpPr>
        <p:spPr/>
        <p:txBody>
          <a:bodyPr/>
          <a:lstStyle/>
          <a:p>
            <a:fld id="{0FE634FC-0FD4-486E-AE8E-C0E764AA4013}" type="slidenum">
              <a:rPr lang="en-US" smtClean="0">
                <a:solidFill>
                  <a:prstClr val="white">
                    <a:tint val="75000"/>
                  </a:prstClr>
                </a:solidFill>
              </a:rPr>
              <a:pPr/>
              <a:t>‹#›</a:t>
            </a:fld>
            <a:endParaRPr lang="en-US">
              <a:solidFill>
                <a:prstClr val="white">
                  <a:tint val="75000"/>
                </a:prstClr>
              </a:solidFill>
            </a:endParaRPr>
          </a:p>
        </p:txBody>
      </p:sp>
    </p:spTree>
    <p:extLst>
      <p:ext uri="{BB962C8B-B14F-4D97-AF65-F5344CB8AC3E}">
        <p14:creationId xmlns:p14="http://schemas.microsoft.com/office/powerpoint/2010/main" val="54168967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C4579EC-21F5-4531-A2A9-BB0C7160FFB2}" type="datetimeFigureOut">
              <a:rPr lang="en-US" smtClean="0">
                <a:solidFill>
                  <a:prstClr val="white">
                    <a:tint val="75000"/>
                  </a:prstClr>
                </a:solidFill>
              </a:rPr>
              <a:pPr/>
              <a:t>2/6/2021</a:t>
            </a:fld>
            <a:endParaRPr lang="en-US">
              <a:solidFill>
                <a:prstClr val="white">
                  <a:tint val="75000"/>
                </a:prstClr>
              </a:solidFill>
            </a:endParaRPr>
          </a:p>
        </p:txBody>
      </p:sp>
      <p:sp>
        <p:nvSpPr>
          <p:cNvPr id="5" name="Footer Placeholder 4"/>
          <p:cNvSpPr>
            <a:spLocks noGrp="1"/>
          </p:cNvSpPr>
          <p:nvPr>
            <p:ph type="ftr" sz="quarter" idx="11"/>
          </p:nvPr>
        </p:nvSpPr>
        <p:spPr/>
        <p:txBody>
          <a:bodyPr/>
          <a:lstStyle/>
          <a:p>
            <a:endParaRPr lang="en-US">
              <a:solidFill>
                <a:prstClr val="white">
                  <a:tint val="75000"/>
                </a:prstClr>
              </a:solidFill>
            </a:endParaRPr>
          </a:p>
        </p:txBody>
      </p:sp>
      <p:sp>
        <p:nvSpPr>
          <p:cNvPr id="6" name="Slide Number Placeholder 5"/>
          <p:cNvSpPr>
            <a:spLocks noGrp="1"/>
          </p:cNvSpPr>
          <p:nvPr>
            <p:ph type="sldNum" sz="quarter" idx="12"/>
          </p:nvPr>
        </p:nvSpPr>
        <p:spPr/>
        <p:txBody>
          <a:bodyPr/>
          <a:lstStyle/>
          <a:p>
            <a:fld id="{0FE634FC-0FD4-486E-AE8E-C0E764AA4013}" type="slidenum">
              <a:rPr lang="en-US" smtClean="0">
                <a:solidFill>
                  <a:prstClr val="white">
                    <a:tint val="75000"/>
                  </a:prstClr>
                </a:solidFill>
              </a:rPr>
              <a:pPr/>
              <a:t>‹#›</a:t>
            </a:fld>
            <a:endParaRPr lang="en-US">
              <a:solidFill>
                <a:prstClr val="white">
                  <a:tint val="75000"/>
                </a:prstClr>
              </a:solidFill>
            </a:endParaRPr>
          </a:p>
        </p:txBody>
      </p:sp>
    </p:spTree>
    <p:extLst>
      <p:ext uri="{BB962C8B-B14F-4D97-AF65-F5344CB8AC3E}">
        <p14:creationId xmlns:p14="http://schemas.microsoft.com/office/powerpoint/2010/main" val="421667249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C4579EC-21F5-4531-A2A9-BB0C7160FFB2}" type="datetimeFigureOut">
              <a:rPr lang="en-US" smtClean="0">
                <a:solidFill>
                  <a:prstClr val="white">
                    <a:tint val="75000"/>
                  </a:prstClr>
                </a:solidFill>
              </a:rPr>
              <a:pPr/>
              <a:t>2/6/2021</a:t>
            </a:fld>
            <a:endParaRPr lang="en-US">
              <a:solidFill>
                <a:prstClr val="white">
                  <a:tint val="75000"/>
                </a:prstClr>
              </a:solidFill>
            </a:endParaRPr>
          </a:p>
        </p:txBody>
      </p:sp>
      <p:sp>
        <p:nvSpPr>
          <p:cNvPr id="5" name="Footer Placeholder 4"/>
          <p:cNvSpPr>
            <a:spLocks noGrp="1"/>
          </p:cNvSpPr>
          <p:nvPr>
            <p:ph type="ftr" sz="quarter" idx="11"/>
          </p:nvPr>
        </p:nvSpPr>
        <p:spPr/>
        <p:txBody>
          <a:bodyPr/>
          <a:lstStyle/>
          <a:p>
            <a:endParaRPr lang="en-US">
              <a:solidFill>
                <a:prstClr val="white">
                  <a:tint val="75000"/>
                </a:prstClr>
              </a:solidFill>
            </a:endParaRPr>
          </a:p>
        </p:txBody>
      </p:sp>
      <p:sp>
        <p:nvSpPr>
          <p:cNvPr id="6" name="Slide Number Placeholder 5"/>
          <p:cNvSpPr>
            <a:spLocks noGrp="1"/>
          </p:cNvSpPr>
          <p:nvPr>
            <p:ph type="sldNum" sz="quarter" idx="12"/>
          </p:nvPr>
        </p:nvSpPr>
        <p:spPr/>
        <p:txBody>
          <a:bodyPr/>
          <a:lstStyle/>
          <a:p>
            <a:fld id="{0FE634FC-0FD4-486E-AE8E-C0E764AA4013}" type="slidenum">
              <a:rPr lang="en-US" smtClean="0">
                <a:solidFill>
                  <a:prstClr val="white">
                    <a:tint val="75000"/>
                  </a:prstClr>
                </a:solidFill>
              </a:rPr>
              <a:pPr/>
              <a:t>‹#›</a:t>
            </a:fld>
            <a:endParaRPr lang="en-US">
              <a:solidFill>
                <a:prstClr val="white">
                  <a:tint val="75000"/>
                </a:prstClr>
              </a:solidFill>
            </a:endParaRPr>
          </a:p>
        </p:txBody>
      </p:sp>
    </p:spTree>
    <p:extLst>
      <p:ext uri="{BB962C8B-B14F-4D97-AF65-F5344CB8AC3E}">
        <p14:creationId xmlns:p14="http://schemas.microsoft.com/office/powerpoint/2010/main" val="44214023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C4579EC-21F5-4531-A2A9-BB0C7160FFB2}" type="datetimeFigureOut">
              <a:rPr lang="en-US" smtClean="0">
                <a:solidFill>
                  <a:prstClr val="white">
                    <a:tint val="75000"/>
                  </a:prstClr>
                </a:solidFill>
              </a:rPr>
              <a:pPr/>
              <a:t>2/6/2021</a:t>
            </a:fld>
            <a:endParaRPr lang="en-US">
              <a:solidFill>
                <a:prstClr val="white">
                  <a:tint val="75000"/>
                </a:prstClr>
              </a:solidFill>
            </a:endParaRPr>
          </a:p>
        </p:txBody>
      </p:sp>
      <p:sp>
        <p:nvSpPr>
          <p:cNvPr id="5" name="Footer Placeholder 4"/>
          <p:cNvSpPr>
            <a:spLocks noGrp="1"/>
          </p:cNvSpPr>
          <p:nvPr>
            <p:ph type="ftr" sz="quarter" idx="11"/>
          </p:nvPr>
        </p:nvSpPr>
        <p:spPr/>
        <p:txBody>
          <a:bodyPr/>
          <a:lstStyle/>
          <a:p>
            <a:endParaRPr lang="en-US">
              <a:solidFill>
                <a:prstClr val="white">
                  <a:tint val="75000"/>
                </a:prstClr>
              </a:solidFill>
            </a:endParaRPr>
          </a:p>
        </p:txBody>
      </p:sp>
      <p:sp>
        <p:nvSpPr>
          <p:cNvPr id="6" name="Slide Number Placeholder 5"/>
          <p:cNvSpPr>
            <a:spLocks noGrp="1"/>
          </p:cNvSpPr>
          <p:nvPr>
            <p:ph type="sldNum" sz="quarter" idx="12"/>
          </p:nvPr>
        </p:nvSpPr>
        <p:spPr/>
        <p:txBody>
          <a:bodyPr/>
          <a:lstStyle/>
          <a:p>
            <a:fld id="{0FE634FC-0FD4-486E-AE8E-C0E764AA4013}" type="slidenum">
              <a:rPr lang="en-US" smtClean="0">
                <a:solidFill>
                  <a:prstClr val="white">
                    <a:tint val="75000"/>
                  </a:prstClr>
                </a:solidFill>
              </a:rPr>
              <a:pPr/>
              <a:t>‹#›</a:t>
            </a:fld>
            <a:endParaRPr lang="en-US">
              <a:solidFill>
                <a:prstClr val="white">
                  <a:tint val="75000"/>
                </a:prstClr>
              </a:solidFill>
            </a:endParaRPr>
          </a:p>
        </p:txBody>
      </p:sp>
    </p:spTree>
    <p:extLst>
      <p:ext uri="{BB962C8B-B14F-4D97-AF65-F5344CB8AC3E}">
        <p14:creationId xmlns:p14="http://schemas.microsoft.com/office/powerpoint/2010/main" val="8613401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C4579EC-21F5-4531-A2A9-BB0C7160FFB2}" type="datetimeFigureOut">
              <a:rPr lang="en-US" smtClean="0">
                <a:solidFill>
                  <a:prstClr val="white">
                    <a:tint val="75000"/>
                  </a:prstClr>
                </a:solidFill>
              </a:rPr>
              <a:pPr/>
              <a:t>2/6/2021</a:t>
            </a:fld>
            <a:endParaRPr lang="en-US">
              <a:solidFill>
                <a:prstClr val="white">
                  <a:tint val="75000"/>
                </a:prstClr>
              </a:solidFill>
            </a:endParaRPr>
          </a:p>
        </p:txBody>
      </p:sp>
      <p:sp>
        <p:nvSpPr>
          <p:cNvPr id="5" name="Footer Placeholder 4"/>
          <p:cNvSpPr>
            <a:spLocks noGrp="1"/>
          </p:cNvSpPr>
          <p:nvPr>
            <p:ph type="ftr" sz="quarter" idx="11"/>
          </p:nvPr>
        </p:nvSpPr>
        <p:spPr/>
        <p:txBody>
          <a:bodyPr/>
          <a:lstStyle/>
          <a:p>
            <a:endParaRPr lang="en-US">
              <a:solidFill>
                <a:prstClr val="white">
                  <a:tint val="75000"/>
                </a:prstClr>
              </a:solidFill>
            </a:endParaRPr>
          </a:p>
        </p:txBody>
      </p:sp>
      <p:sp>
        <p:nvSpPr>
          <p:cNvPr id="6" name="Slide Number Placeholder 5"/>
          <p:cNvSpPr>
            <a:spLocks noGrp="1"/>
          </p:cNvSpPr>
          <p:nvPr>
            <p:ph type="sldNum" sz="quarter" idx="12"/>
          </p:nvPr>
        </p:nvSpPr>
        <p:spPr/>
        <p:txBody>
          <a:bodyPr/>
          <a:lstStyle/>
          <a:p>
            <a:fld id="{0FE634FC-0FD4-486E-AE8E-C0E764AA4013}" type="slidenum">
              <a:rPr lang="en-US" smtClean="0">
                <a:solidFill>
                  <a:prstClr val="white">
                    <a:tint val="75000"/>
                  </a:prstClr>
                </a:solidFill>
              </a:rPr>
              <a:pPr/>
              <a:t>‹#›</a:t>
            </a:fld>
            <a:endParaRPr lang="en-US">
              <a:solidFill>
                <a:prstClr val="white">
                  <a:tint val="75000"/>
                </a:prstClr>
              </a:solidFill>
            </a:endParaRPr>
          </a:p>
        </p:txBody>
      </p:sp>
    </p:spTree>
    <p:extLst>
      <p:ext uri="{BB962C8B-B14F-4D97-AF65-F5344CB8AC3E}">
        <p14:creationId xmlns:p14="http://schemas.microsoft.com/office/powerpoint/2010/main" val="5839183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CC4579EC-21F5-4531-A2A9-BB0C7160FFB2}" type="datetimeFigureOut">
              <a:rPr lang="en-US" smtClean="0">
                <a:solidFill>
                  <a:prstClr val="white">
                    <a:tint val="75000"/>
                  </a:prstClr>
                </a:solidFill>
              </a:rPr>
              <a:pPr/>
              <a:t>2/6/2021</a:t>
            </a:fld>
            <a:endParaRPr lang="en-US">
              <a:solidFill>
                <a:prstClr val="white">
                  <a:tint val="75000"/>
                </a:prstClr>
              </a:solidFill>
            </a:endParaRPr>
          </a:p>
        </p:txBody>
      </p:sp>
      <p:sp>
        <p:nvSpPr>
          <p:cNvPr id="6" name="Footer Placeholder 5"/>
          <p:cNvSpPr>
            <a:spLocks noGrp="1"/>
          </p:cNvSpPr>
          <p:nvPr>
            <p:ph type="ftr" sz="quarter" idx="11"/>
          </p:nvPr>
        </p:nvSpPr>
        <p:spPr/>
        <p:txBody>
          <a:bodyPr/>
          <a:lstStyle/>
          <a:p>
            <a:endParaRPr lang="en-US">
              <a:solidFill>
                <a:prstClr val="white">
                  <a:tint val="75000"/>
                </a:prstClr>
              </a:solidFill>
            </a:endParaRPr>
          </a:p>
        </p:txBody>
      </p:sp>
      <p:sp>
        <p:nvSpPr>
          <p:cNvPr id="7" name="Slide Number Placeholder 6"/>
          <p:cNvSpPr>
            <a:spLocks noGrp="1"/>
          </p:cNvSpPr>
          <p:nvPr>
            <p:ph type="sldNum" sz="quarter" idx="12"/>
          </p:nvPr>
        </p:nvSpPr>
        <p:spPr/>
        <p:txBody>
          <a:bodyPr/>
          <a:lstStyle/>
          <a:p>
            <a:fld id="{0FE634FC-0FD4-486E-AE8E-C0E764AA4013}" type="slidenum">
              <a:rPr lang="en-US" smtClean="0">
                <a:solidFill>
                  <a:prstClr val="white">
                    <a:tint val="75000"/>
                  </a:prstClr>
                </a:solidFill>
              </a:rPr>
              <a:pPr/>
              <a:t>‹#›</a:t>
            </a:fld>
            <a:endParaRPr lang="en-US">
              <a:solidFill>
                <a:prstClr val="white">
                  <a:tint val="75000"/>
                </a:prstClr>
              </a:solidFill>
            </a:endParaRPr>
          </a:p>
        </p:txBody>
      </p:sp>
    </p:spTree>
    <p:extLst>
      <p:ext uri="{BB962C8B-B14F-4D97-AF65-F5344CB8AC3E}">
        <p14:creationId xmlns:p14="http://schemas.microsoft.com/office/powerpoint/2010/main" val="128171088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CC4579EC-21F5-4531-A2A9-BB0C7160FFB2}" type="datetimeFigureOut">
              <a:rPr lang="en-US" smtClean="0">
                <a:solidFill>
                  <a:prstClr val="white">
                    <a:tint val="75000"/>
                  </a:prstClr>
                </a:solidFill>
              </a:rPr>
              <a:pPr/>
              <a:t>2/6/2021</a:t>
            </a:fld>
            <a:endParaRPr lang="en-US">
              <a:solidFill>
                <a:prstClr val="white">
                  <a:tint val="75000"/>
                </a:prstClr>
              </a:solidFill>
            </a:endParaRPr>
          </a:p>
        </p:txBody>
      </p:sp>
      <p:sp>
        <p:nvSpPr>
          <p:cNvPr id="8" name="Footer Placeholder 7"/>
          <p:cNvSpPr>
            <a:spLocks noGrp="1"/>
          </p:cNvSpPr>
          <p:nvPr>
            <p:ph type="ftr" sz="quarter" idx="11"/>
          </p:nvPr>
        </p:nvSpPr>
        <p:spPr/>
        <p:txBody>
          <a:bodyPr/>
          <a:lstStyle/>
          <a:p>
            <a:endParaRPr lang="en-US">
              <a:solidFill>
                <a:prstClr val="white">
                  <a:tint val="75000"/>
                </a:prstClr>
              </a:solidFill>
            </a:endParaRPr>
          </a:p>
        </p:txBody>
      </p:sp>
      <p:sp>
        <p:nvSpPr>
          <p:cNvPr id="9" name="Slide Number Placeholder 8"/>
          <p:cNvSpPr>
            <a:spLocks noGrp="1"/>
          </p:cNvSpPr>
          <p:nvPr>
            <p:ph type="sldNum" sz="quarter" idx="12"/>
          </p:nvPr>
        </p:nvSpPr>
        <p:spPr/>
        <p:txBody>
          <a:bodyPr/>
          <a:lstStyle/>
          <a:p>
            <a:fld id="{0FE634FC-0FD4-486E-AE8E-C0E764AA4013}" type="slidenum">
              <a:rPr lang="en-US" smtClean="0">
                <a:solidFill>
                  <a:prstClr val="white">
                    <a:tint val="75000"/>
                  </a:prstClr>
                </a:solidFill>
              </a:rPr>
              <a:pPr/>
              <a:t>‹#›</a:t>
            </a:fld>
            <a:endParaRPr lang="en-US">
              <a:solidFill>
                <a:prstClr val="white">
                  <a:tint val="75000"/>
                </a:prstClr>
              </a:solidFill>
            </a:endParaRPr>
          </a:p>
        </p:txBody>
      </p:sp>
    </p:spTree>
    <p:extLst>
      <p:ext uri="{BB962C8B-B14F-4D97-AF65-F5344CB8AC3E}">
        <p14:creationId xmlns:p14="http://schemas.microsoft.com/office/powerpoint/2010/main" val="70573085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CC4579EC-21F5-4531-A2A9-BB0C7160FFB2}" type="datetimeFigureOut">
              <a:rPr lang="en-US" smtClean="0">
                <a:solidFill>
                  <a:prstClr val="white">
                    <a:tint val="75000"/>
                  </a:prstClr>
                </a:solidFill>
              </a:rPr>
              <a:pPr/>
              <a:t>2/6/2021</a:t>
            </a:fld>
            <a:endParaRPr lang="en-US">
              <a:solidFill>
                <a:prstClr val="white">
                  <a:tint val="75000"/>
                </a:prstClr>
              </a:solidFill>
            </a:endParaRPr>
          </a:p>
        </p:txBody>
      </p:sp>
      <p:sp>
        <p:nvSpPr>
          <p:cNvPr id="4" name="Footer Placeholder 3"/>
          <p:cNvSpPr>
            <a:spLocks noGrp="1"/>
          </p:cNvSpPr>
          <p:nvPr>
            <p:ph type="ftr" sz="quarter" idx="11"/>
          </p:nvPr>
        </p:nvSpPr>
        <p:spPr/>
        <p:txBody>
          <a:bodyPr/>
          <a:lstStyle/>
          <a:p>
            <a:endParaRPr lang="en-US">
              <a:solidFill>
                <a:prstClr val="white">
                  <a:tint val="75000"/>
                </a:prstClr>
              </a:solidFill>
            </a:endParaRPr>
          </a:p>
        </p:txBody>
      </p:sp>
      <p:sp>
        <p:nvSpPr>
          <p:cNvPr id="5" name="Slide Number Placeholder 4"/>
          <p:cNvSpPr>
            <a:spLocks noGrp="1"/>
          </p:cNvSpPr>
          <p:nvPr>
            <p:ph type="sldNum" sz="quarter" idx="12"/>
          </p:nvPr>
        </p:nvSpPr>
        <p:spPr/>
        <p:txBody>
          <a:bodyPr/>
          <a:lstStyle/>
          <a:p>
            <a:fld id="{0FE634FC-0FD4-486E-AE8E-C0E764AA4013}" type="slidenum">
              <a:rPr lang="en-US" smtClean="0">
                <a:solidFill>
                  <a:prstClr val="white">
                    <a:tint val="75000"/>
                  </a:prstClr>
                </a:solidFill>
              </a:rPr>
              <a:pPr/>
              <a:t>‹#›</a:t>
            </a:fld>
            <a:endParaRPr lang="en-US">
              <a:solidFill>
                <a:prstClr val="white">
                  <a:tint val="75000"/>
                </a:prstClr>
              </a:solidFill>
            </a:endParaRPr>
          </a:p>
        </p:txBody>
      </p:sp>
    </p:spTree>
    <p:extLst>
      <p:ext uri="{BB962C8B-B14F-4D97-AF65-F5344CB8AC3E}">
        <p14:creationId xmlns:p14="http://schemas.microsoft.com/office/powerpoint/2010/main" val="354802098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C4579EC-21F5-4531-A2A9-BB0C7160FFB2}" type="datetimeFigureOut">
              <a:rPr lang="en-US" smtClean="0">
                <a:solidFill>
                  <a:prstClr val="white">
                    <a:tint val="75000"/>
                  </a:prstClr>
                </a:solidFill>
              </a:rPr>
              <a:pPr/>
              <a:t>2/6/2021</a:t>
            </a:fld>
            <a:endParaRPr lang="en-US">
              <a:solidFill>
                <a:prstClr val="white">
                  <a:tint val="75000"/>
                </a:prstClr>
              </a:solidFill>
            </a:endParaRPr>
          </a:p>
        </p:txBody>
      </p:sp>
      <p:sp>
        <p:nvSpPr>
          <p:cNvPr id="3" name="Footer Placeholder 2"/>
          <p:cNvSpPr>
            <a:spLocks noGrp="1"/>
          </p:cNvSpPr>
          <p:nvPr>
            <p:ph type="ftr" sz="quarter" idx="11"/>
          </p:nvPr>
        </p:nvSpPr>
        <p:spPr/>
        <p:txBody>
          <a:bodyPr/>
          <a:lstStyle/>
          <a:p>
            <a:endParaRPr lang="en-US">
              <a:solidFill>
                <a:prstClr val="white">
                  <a:tint val="75000"/>
                </a:prstClr>
              </a:solidFill>
            </a:endParaRPr>
          </a:p>
        </p:txBody>
      </p:sp>
      <p:sp>
        <p:nvSpPr>
          <p:cNvPr id="4" name="Slide Number Placeholder 3"/>
          <p:cNvSpPr>
            <a:spLocks noGrp="1"/>
          </p:cNvSpPr>
          <p:nvPr>
            <p:ph type="sldNum" sz="quarter" idx="12"/>
          </p:nvPr>
        </p:nvSpPr>
        <p:spPr/>
        <p:txBody>
          <a:bodyPr/>
          <a:lstStyle/>
          <a:p>
            <a:fld id="{0FE634FC-0FD4-486E-AE8E-C0E764AA4013}" type="slidenum">
              <a:rPr lang="en-US" smtClean="0">
                <a:solidFill>
                  <a:prstClr val="white">
                    <a:tint val="75000"/>
                  </a:prstClr>
                </a:solidFill>
              </a:rPr>
              <a:pPr/>
              <a:t>‹#›</a:t>
            </a:fld>
            <a:endParaRPr lang="en-US">
              <a:solidFill>
                <a:prstClr val="white">
                  <a:tint val="75000"/>
                </a:prstClr>
              </a:solidFill>
            </a:endParaRPr>
          </a:p>
        </p:txBody>
      </p:sp>
    </p:spTree>
    <p:extLst>
      <p:ext uri="{BB962C8B-B14F-4D97-AF65-F5344CB8AC3E}">
        <p14:creationId xmlns:p14="http://schemas.microsoft.com/office/powerpoint/2010/main" val="42142324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CC4579EC-21F5-4531-A2A9-BB0C7160FFB2}" type="datetimeFigureOut">
              <a:rPr lang="en-US" smtClean="0">
                <a:solidFill>
                  <a:prstClr val="white">
                    <a:tint val="75000"/>
                  </a:prstClr>
                </a:solidFill>
              </a:rPr>
              <a:pPr/>
              <a:t>2/6/2021</a:t>
            </a:fld>
            <a:endParaRPr lang="en-US">
              <a:solidFill>
                <a:prstClr val="white">
                  <a:tint val="75000"/>
                </a:prstClr>
              </a:solidFill>
            </a:endParaRPr>
          </a:p>
        </p:txBody>
      </p:sp>
      <p:sp>
        <p:nvSpPr>
          <p:cNvPr id="6" name="Footer Placeholder 5"/>
          <p:cNvSpPr>
            <a:spLocks noGrp="1"/>
          </p:cNvSpPr>
          <p:nvPr>
            <p:ph type="ftr" sz="quarter" idx="11"/>
          </p:nvPr>
        </p:nvSpPr>
        <p:spPr/>
        <p:txBody>
          <a:bodyPr/>
          <a:lstStyle/>
          <a:p>
            <a:endParaRPr lang="en-US">
              <a:solidFill>
                <a:prstClr val="white">
                  <a:tint val="75000"/>
                </a:prstClr>
              </a:solidFill>
            </a:endParaRPr>
          </a:p>
        </p:txBody>
      </p:sp>
      <p:sp>
        <p:nvSpPr>
          <p:cNvPr id="7" name="Slide Number Placeholder 6"/>
          <p:cNvSpPr>
            <a:spLocks noGrp="1"/>
          </p:cNvSpPr>
          <p:nvPr>
            <p:ph type="sldNum" sz="quarter" idx="12"/>
          </p:nvPr>
        </p:nvSpPr>
        <p:spPr/>
        <p:txBody>
          <a:bodyPr/>
          <a:lstStyle/>
          <a:p>
            <a:fld id="{0FE634FC-0FD4-486E-AE8E-C0E764AA4013}" type="slidenum">
              <a:rPr lang="en-US" smtClean="0">
                <a:solidFill>
                  <a:prstClr val="white">
                    <a:tint val="75000"/>
                  </a:prstClr>
                </a:solidFill>
              </a:rPr>
              <a:pPr/>
              <a:t>‹#›</a:t>
            </a:fld>
            <a:endParaRPr lang="en-US">
              <a:solidFill>
                <a:prstClr val="white">
                  <a:tint val="75000"/>
                </a:prstClr>
              </a:solidFill>
            </a:endParaRPr>
          </a:p>
        </p:txBody>
      </p:sp>
    </p:spTree>
    <p:extLst>
      <p:ext uri="{BB962C8B-B14F-4D97-AF65-F5344CB8AC3E}">
        <p14:creationId xmlns:p14="http://schemas.microsoft.com/office/powerpoint/2010/main" val="427338637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Drag picture to placeholder or click icon to add</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CC4579EC-21F5-4531-A2A9-BB0C7160FFB2}" type="datetimeFigureOut">
              <a:rPr lang="en-US" smtClean="0">
                <a:solidFill>
                  <a:prstClr val="white">
                    <a:tint val="75000"/>
                  </a:prstClr>
                </a:solidFill>
              </a:rPr>
              <a:pPr/>
              <a:t>2/6/2021</a:t>
            </a:fld>
            <a:endParaRPr lang="en-US">
              <a:solidFill>
                <a:prstClr val="white">
                  <a:tint val="75000"/>
                </a:prstClr>
              </a:solidFill>
            </a:endParaRPr>
          </a:p>
        </p:txBody>
      </p:sp>
      <p:sp>
        <p:nvSpPr>
          <p:cNvPr id="6" name="Footer Placeholder 5"/>
          <p:cNvSpPr>
            <a:spLocks noGrp="1"/>
          </p:cNvSpPr>
          <p:nvPr>
            <p:ph type="ftr" sz="quarter" idx="11"/>
          </p:nvPr>
        </p:nvSpPr>
        <p:spPr/>
        <p:txBody>
          <a:bodyPr/>
          <a:lstStyle/>
          <a:p>
            <a:endParaRPr lang="en-US">
              <a:solidFill>
                <a:prstClr val="white">
                  <a:tint val="75000"/>
                </a:prstClr>
              </a:solidFill>
            </a:endParaRPr>
          </a:p>
        </p:txBody>
      </p:sp>
      <p:sp>
        <p:nvSpPr>
          <p:cNvPr id="7" name="Slide Number Placeholder 6"/>
          <p:cNvSpPr>
            <a:spLocks noGrp="1"/>
          </p:cNvSpPr>
          <p:nvPr>
            <p:ph type="sldNum" sz="quarter" idx="12"/>
          </p:nvPr>
        </p:nvSpPr>
        <p:spPr/>
        <p:txBody>
          <a:bodyPr/>
          <a:lstStyle/>
          <a:p>
            <a:fld id="{0FE634FC-0FD4-486E-AE8E-C0E764AA4013}" type="slidenum">
              <a:rPr lang="en-US" smtClean="0">
                <a:solidFill>
                  <a:prstClr val="white">
                    <a:tint val="75000"/>
                  </a:prstClr>
                </a:solidFill>
              </a:rPr>
              <a:pPr/>
              <a:t>‹#›</a:t>
            </a:fld>
            <a:endParaRPr lang="en-US">
              <a:solidFill>
                <a:prstClr val="white">
                  <a:tint val="75000"/>
                </a:prstClr>
              </a:solidFill>
            </a:endParaRPr>
          </a:p>
        </p:txBody>
      </p:sp>
    </p:spTree>
    <p:extLst>
      <p:ext uri="{BB962C8B-B14F-4D97-AF65-F5344CB8AC3E}">
        <p14:creationId xmlns:p14="http://schemas.microsoft.com/office/powerpoint/2010/main" val="19774165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C4579EC-21F5-4531-A2A9-BB0C7160FFB2}" type="datetimeFigureOut">
              <a:rPr lang="en-US" smtClean="0">
                <a:solidFill>
                  <a:prstClr val="white">
                    <a:tint val="75000"/>
                  </a:prstClr>
                </a:solidFill>
              </a:rPr>
              <a:pPr/>
              <a:t>2/6/2021</a:t>
            </a:fld>
            <a:endParaRPr lang="en-US">
              <a:solidFill>
                <a:prstClr val="white">
                  <a:tint val="75000"/>
                </a:prstClr>
              </a:solidFill>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solidFill>
                <a:prstClr val="white">
                  <a:tint val="75000"/>
                </a:prstClr>
              </a:solidFill>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FE634FC-0FD4-486E-AE8E-C0E764AA4013}" type="slidenum">
              <a:rPr lang="en-US" smtClean="0">
                <a:solidFill>
                  <a:prstClr val="white">
                    <a:tint val="75000"/>
                  </a:prstClr>
                </a:solidFill>
              </a:rPr>
              <a:pPr/>
              <a:t>‹#›</a:t>
            </a:fld>
            <a:endParaRPr lang="en-US">
              <a:solidFill>
                <a:prstClr val="white">
                  <a:tint val="75000"/>
                </a:prstClr>
              </a:solidFill>
            </a:endParaRPr>
          </a:p>
        </p:txBody>
      </p:sp>
    </p:spTree>
    <p:extLst>
      <p:ext uri="{BB962C8B-B14F-4D97-AF65-F5344CB8AC3E}">
        <p14:creationId xmlns:p14="http://schemas.microsoft.com/office/powerpoint/2010/main" val="3685780795"/>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hyperlink" Target="http://www.ancient.eu/Siddhartha_Gautama/" TargetMode="Externa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hyperlink" Target="https://en.wikipedia.org/wiki/Warring_States_period" TargetMode="External"/><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hyperlink" Target="https://en.wikipedia.org/wiki/Warring_States_period" TargetMode="External"/><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endParaRPr lang="en-US" dirty="0"/>
          </a:p>
        </p:txBody>
      </p:sp>
      <p:sp>
        <p:nvSpPr>
          <p:cNvPr id="4" name="Title 1"/>
          <p:cNvSpPr txBox="1">
            <a:spLocks/>
          </p:cNvSpPr>
          <p:nvPr/>
        </p:nvSpPr>
        <p:spPr>
          <a:xfrm>
            <a:off x="685800" y="2130425"/>
            <a:ext cx="7772400" cy="1470025"/>
          </a:xfrm>
          <a:prstGeom prst="rect">
            <a:avLst/>
          </a:prstGeom>
        </p:spPr>
        <p:txBody>
          <a:bodyPr vert="horz" lIns="91440" tIns="45720" rIns="91440" bIns="45720" rtlCol="0" anchor="ctr">
            <a:normAutofit fontScale="75000" lnSpcReduction="20000"/>
          </a:bodyPr>
          <a:lstStyle/>
          <a:p>
            <a:pPr algn="ctr">
              <a:spcBef>
                <a:spcPct val="0"/>
              </a:spcBef>
              <a:defRPr/>
            </a:pPr>
            <a:r>
              <a:rPr lang="en-US" sz="4400" dirty="0">
                <a:solidFill>
                  <a:prstClr val="white"/>
                </a:solidFill>
              </a:rPr>
              <a:t>Christian Leader’s Institute:</a:t>
            </a:r>
            <a:br>
              <a:rPr lang="en-US" sz="4400" dirty="0">
                <a:solidFill>
                  <a:prstClr val="white"/>
                </a:solidFill>
              </a:rPr>
            </a:br>
            <a:r>
              <a:rPr lang="en-US" sz="4400" dirty="0">
                <a:solidFill>
                  <a:prstClr val="white"/>
                </a:solidFill>
              </a:rPr>
              <a:t>World History 101</a:t>
            </a:r>
            <a:br>
              <a:rPr lang="en-US" sz="4400" dirty="0">
                <a:solidFill>
                  <a:prstClr val="white"/>
                </a:solidFill>
              </a:rPr>
            </a:br>
            <a:r>
              <a:rPr lang="en-US" sz="4400" dirty="0">
                <a:solidFill>
                  <a:prstClr val="white"/>
                </a:solidFill>
              </a:rPr>
              <a:t>The Beginnings of “Civilization” to 1500 A.D.</a:t>
            </a:r>
          </a:p>
        </p:txBody>
      </p:sp>
      <p:sp>
        <p:nvSpPr>
          <p:cNvPr id="5" name="Subtitle 2"/>
          <p:cNvSpPr txBox="1">
            <a:spLocks/>
          </p:cNvSpPr>
          <p:nvPr/>
        </p:nvSpPr>
        <p:spPr>
          <a:xfrm>
            <a:off x="1371600" y="3886200"/>
            <a:ext cx="6400800" cy="1752600"/>
          </a:xfrm>
          <a:prstGeom prst="rect">
            <a:avLst/>
          </a:prstGeom>
        </p:spPr>
        <p:txBody>
          <a:bodyPr vert="horz" lIns="91440" tIns="45720" rIns="91440" bIns="45720" rtlCol="0">
            <a:normAutofit/>
          </a:bodyPr>
          <a:lstStyle/>
          <a:p>
            <a:pPr marL="342900" indent="-342900">
              <a:spcBef>
                <a:spcPct val="20000"/>
              </a:spcBef>
              <a:buFont typeface="Arial" pitchFamily="34" charset="0"/>
              <a:buChar char="•"/>
              <a:defRPr/>
            </a:pPr>
            <a:endParaRPr lang="en-US" sz="3200" dirty="0">
              <a:solidFill>
                <a:prstClr val="white"/>
              </a:solidFill>
            </a:endParaRPr>
          </a:p>
          <a:p>
            <a:pPr marL="342900" indent="-342900">
              <a:spcBef>
                <a:spcPct val="20000"/>
              </a:spcBef>
              <a:defRPr/>
            </a:pPr>
            <a:r>
              <a:rPr lang="en-US" sz="3200" dirty="0">
                <a:solidFill>
                  <a:prstClr val="white"/>
                </a:solidFill>
              </a:rPr>
              <a:t>Rev. Richard Hamstra</a:t>
            </a:r>
          </a:p>
        </p:txBody>
      </p:sp>
    </p:spTree>
    <p:extLst>
      <p:ext uri="{BB962C8B-B14F-4D97-AF65-F5344CB8AC3E}">
        <p14:creationId xmlns:p14="http://schemas.microsoft.com/office/powerpoint/2010/main" val="426486442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Hinduism</a:t>
            </a:r>
          </a:p>
        </p:txBody>
      </p:sp>
      <p:sp>
        <p:nvSpPr>
          <p:cNvPr id="3" name="Content Placeholder 2"/>
          <p:cNvSpPr>
            <a:spLocks noGrp="1"/>
          </p:cNvSpPr>
          <p:nvPr>
            <p:ph idx="1"/>
          </p:nvPr>
        </p:nvSpPr>
        <p:spPr/>
        <p:txBody>
          <a:bodyPr>
            <a:normAutofit/>
          </a:bodyPr>
          <a:lstStyle/>
          <a:p>
            <a:r>
              <a:rPr lang="en-US" dirty="0"/>
              <a:t>The religion of Hinduism passes along the </a:t>
            </a:r>
            <a:r>
              <a:rPr lang="en-US" dirty="0" err="1"/>
              <a:t>Verdic</a:t>
            </a:r>
            <a:r>
              <a:rPr lang="en-US" dirty="0"/>
              <a:t> beliefs; stresses the virtue of a simple lifestyle practices and the sacred nature of all life.  A form of animism, the divine is found in all life and must be treated with great respect. </a:t>
            </a:r>
          </a:p>
          <a:p>
            <a:endParaRPr lang="en-US" dirty="0"/>
          </a:p>
        </p:txBody>
      </p:sp>
    </p:spTree>
    <p:extLst>
      <p:ext uri="{BB962C8B-B14F-4D97-AF65-F5344CB8AC3E}">
        <p14:creationId xmlns:p14="http://schemas.microsoft.com/office/powerpoint/2010/main" val="186967598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t>Hindus have many gods---but all are considered as basically different manifestations of Brahma---the primary god.  Keeping the gods well supplied, and therefore content, is a primary goal of worship.</a:t>
            </a:r>
          </a:p>
        </p:txBody>
      </p:sp>
    </p:spTree>
    <p:extLst>
      <p:ext uri="{BB962C8B-B14F-4D97-AF65-F5344CB8AC3E}">
        <p14:creationId xmlns:p14="http://schemas.microsoft.com/office/powerpoint/2010/main" val="100912007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1981200" y="5867400"/>
            <a:ext cx="5029200" cy="990600"/>
          </a:xfrm>
        </p:spPr>
        <p:txBody>
          <a:bodyPr>
            <a:normAutofit/>
          </a:bodyPr>
          <a:lstStyle/>
          <a:p>
            <a:endParaRPr lang="en-US" sz="1400" dirty="0"/>
          </a:p>
          <a:p>
            <a:r>
              <a:rPr lang="en-US" sz="1400" dirty="0"/>
              <a:t>Kali</a:t>
            </a:r>
          </a:p>
          <a:p>
            <a:r>
              <a:rPr lang="en-US" sz="1400" dirty="0"/>
              <a:t>https://i.vimeocdn.com/video/518286599_1280x720.jpg</a:t>
            </a:r>
          </a:p>
        </p:txBody>
      </p:sp>
      <p:pic>
        <p:nvPicPr>
          <p:cNvPr id="189442" name="Picture 2" descr="Image result for hindu gods images"/>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67733" y="0"/>
            <a:ext cx="9211733" cy="5791200"/>
          </a:xfrm>
          <a:prstGeom prst="rect">
            <a:avLst/>
          </a:prstGeom>
          <a:noFill/>
        </p:spPr>
      </p:pic>
    </p:spTree>
    <p:extLst>
      <p:ext uri="{BB962C8B-B14F-4D97-AF65-F5344CB8AC3E}">
        <p14:creationId xmlns:p14="http://schemas.microsoft.com/office/powerpoint/2010/main" val="143629245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Reincarnation</a:t>
            </a:r>
          </a:p>
        </p:txBody>
      </p:sp>
      <p:sp>
        <p:nvSpPr>
          <p:cNvPr id="3" name="Content Placeholder 2"/>
          <p:cNvSpPr>
            <a:spLocks noGrp="1"/>
          </p:cNvSpPr>
          <p:nvPr>
            <p:ph idx="1"/>
          </p:nvPr>
        </p:nvSpPr>
        <p:spPr/>
        <p:txBody>
          <a:bodyPr/>
          <a:lstStyle/>
          <a:p>
            <a:r>
              <a:rPr lang="en-US" dirty="0"/>
              <a:t>Seems not to have been a teaching of the early Vedic tradition, but enters with 9</a:t>
            </a:r>
            <a:r>
              <a:rPr lang="en-US" baseline="30000" dirty="0"/>
              <a:t>th</a:t>
            </a:r>
            <a:r>
              <a:rPr lang="en-US" dirty="0"/>
              <a:t> Cent (ca. 1000-900) B.C. reforms of the </a:t>
            </a:r>
            <a:r>
              <a:rPr lang="en-US" dirty="0" err="1"/>
              <a:t>Brahmanaic</a:t>
            </a:r>
            <a:r>
              <a:rPr lang="en-US" dirty="0"/>
              <a:t> writings, later detailed in Upanishad writings.  Accounts for how karma works—do good get good, do bad get bad…  </a:t>
            </a:r>
          </a:p>
        </p:txBody>
      </p:sp>
    </p:spTree>
    <p:extLst>
      <p:ext uri="{BB962C8B-B14F-4D97-AF65-F5344CB8AC3E}">
        <p14:creationId xmlns:p14="http://schemas.microsoft.com/office/powerpoint/2010/main" val="135788546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err="1"/>
              <a:t>Buddaism</a:t>
            </a:r>
            <a:endParaRPr lang="en-US" dirty="0"/>
          </a:p>
        </p:txBody>
      </p:sp>
      <p:sp>
        <p:nvSpPr>
          <p:cNvPr id="3" name="Subtitle 2"/>
          <p:cNvSpPr>
            <a:spLocks noGrp="1"/>
          </p:cNvSpPr>
          <p:nvPr>
            <p:ph type="subTitle" idx="1"/>
          </p:nvPr>
        </p:nvSpPr>
        <p:spPr/>
        <p:txBody>
          <a:bodyPr>
            <a:normAutofit/>
          </a:bodyPr>
          <a:lstStyle/>
          <a:p>
            <a:pPr algn="l"/>
            <a:r>
              <a:rPr lang="en-US" dirty="0"/>
              <a:t>Middle of 6</a:t>
            </a:r>
            <a:r>
              <a:rPr lang="en-US" baseline="30000" dirty="0"/>
              <a:t>th</a:t>
            </a:r>
            <a:r>
              <a:rPr lang="en-US" dirty="0"/>
              <a:t> Cent B.C.  Reform of Hinduism.  </a:t>
            </a:r>
          </a:p>
          <a:p>
            <a:pPr algn="l"/>
            <a:endParaRPr lang="en-US" dirty="0"/>
          </a:p>
          <a:p>
            <a:pPr algn="l"/>
            <a:endParaRPr lang="en-US" dirty="0"/>
          </a:p>
          <a:p>
            <a:pPr algn="l"/>
            <a:endParaRPr lang="en-US" dirty="0"/>
          </a:p>
          <a:p>
            <a:pPr algn="l"/>
            <a:endParaRPr lang="en-US" dirty="0"/>
          </a:p>
        </p:txBody>
      </p:sp>
    </p:spTree>
    <p:extLst>
      <p:ext uri="{BB962C8B-B14F-4D97-AF65-F5344CB8AC3E}">
        <p14:creationId xmlns:p14="http://schemas.microsoft.com/office/powerpoint/2010/main" val="275867764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u="sng" dirty="0">
                <a:hlinkClick r:id="rId2"/>
              </a:rPr>
              <a:t>Siddhartha Gautama</a:t>
            </a:r>
            <a:r>
              <a:rPr lang="en-US" dirty="0"/>
              <a:t> (563-483 BCE)</a:t>
            </a:r>
          </a:p>
        </p:txBody>
      </p:sp>
      <p:sp>
        <p:nvSpPr>
          <p:cNvPr id="3" name="Content Placeholder 2"/>
          <p:cNvSpPr>
            <a:spLocks noGrp="1"/>
          </p:cNvSpPr>
          <p:nvPr>
            <p:ph idx="1"/>
          </p:nvPr>
        </p:nvSpPr>
        <p:spPr/>
        <p:txBody>
          <a:bodyPr/>
          <a:lstStyle/>
          <a:p>
            <a:r>
              <a:rPr lang="en-US" dirty="0"/>
              <a:t>Legends of his life generally say he was born in</a:t>
            </a:r>
          </a:p>
          <a:p>
            <a:r>
              <a:rPr lang="en-US" dirty="0"/>
              <a:t>Nepal, and raised as a privileged prince in a royal court.  Around age 30, decided to give up his privileges and began to wander in search of enlightenment. He discovered through intense mediation he could attain Enlightenment.  He began to teach his new faith to others.</a:t>
            </a:r>
          </a:p>
        </p:txBody>
      </p:sp>
    </p:spTree>
    <p:extLst>
      <p:ext uri="{BB962C8B-B14F-4D97-AF65-F5344CB8AC3E}">
        <p14:creationId xmlns:p14="http://schemas.microsoft.com/office/powerpoint/2010/main" val="274050614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2286000" y="6096000"/>
            <a:ext cx="4495800" cy="533400"/>
          </a:xfrm>
        </p:spPr>
        <p:txBody>
          <a:bodyPr>
            <a:normAutofit fontScale="55000" lnSpcReduction="20000"/>
          </a:bodyPr>
          <a:lstStyle/>
          <a:p>
            <a:r>
              <a:rPr lang="en-US" dirty="0"/>
              <a:t>http://farm6.staticflickr.com/5505/9702711544_c843a49e1b.jpg</a:t>
            </a:r>
          </a:p>
        </p:txBody>
      </p:sp>
      <p:pic>
        <p:nvPicPr>
          <p:cNvPr id="192514" name="Picture 2" descr="Image result for images of buddha"/>
          <p:cNvPicPr>
            <a:picLocks noChangeAspect="1" noChangeArrowheads="1"/>
          </p:cNvPicPr>
          <p:nvPr/>
        </p:nvPicPr>
        <p:blipFill>
          <a:blip r:embed="rId2" cstate="print"/>
          <a:srcRect/>
          <a:stretch>
            <a:fillRect/>
          </a:stretch>
        </p:blipFill>
        <p:spPr bwMode="auto">
          <a:xfrm>
            <a:off x="0" y="0"/>
            <a:ext cx="9144000" cy="6083341"/>
          </a:xfrm>
          <a:prstGeom prst="rect">
            <a:avLst/>
          </a:prstGeom>
          <a:noFill/>
        </p:spPr>
      </p:pic>
    </p:spTree>
    <p:extLst>
      <p:ext uri="{BB962C8B-B14F-4D97-AF65-F5344CB8AC3E}">
        <p14:creationId xmlns:p14="http://schemas.microsoft.com/office/powerpoint/2010/main" val="353511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0"/>
            <a:ext cx="8229600" cy="2057400"/>
          </a:xfrm>
        </p:spPr>
        <p:txBody>
          <a:bodyPr>
            <a:normAutofit fontScale="90000"/>
          </a:bodyPr>
          <a:lstStyle/>
          <a:p>
            <a:br>
              <a:rPr lang="en-US" dirty="0"/>
            </a:br>
            <a:br>
              <a:rPr lang="en-US" dirty="0"/>
            </a:br>
            <a:br>
              <a:rPr lang="en-US" dirty="0"/>
            </a:br>
            <a:br>
              <a:rPr lang="en-US" dirty="0"/>
            </a:br>
            <a:br>
              <a:rPr lang="en-US" dirty="0"/>
            </a:br>
            <a:br>
              <a:rPr lang="en-US" dirty="0"/>
            </a:br>
            <a:r>
              <a:rPr lang="en-US" dirty="0"/>
              <a:t>Main Buddhist teaching: The Middle Way---middle between self denial and </a:t>
            </a:r>
            <a:br>
              <a:rPr lang="en-US" dirty="0"/>
            </a:br>
            <a:r>
              <a:rPr lang="en-US" dirty="0"/>
              <a:t>self-indulgence</a:t>
            </a:r>
            <a:br>
              <a:rPr lang="en-US" dirty="0"/>
            </a:br>
            <a:endParaRPr lang="en-US" dirty="0"/>
          </a:p>
        </p:txBody>
      </p:sp>
      <p:sp>
        <p:nvSpPr>
          <p:cNvPr id="3" name="Content Placeholder 2"/>
          <p:cNvSpPr>
            <a:spLocks noGrp="1"/>
          </p:cNvSpPr>
          <p:nvPr>
            <p:ph idx="1"/>
          </p:nvPr>
        </p:nvSpPr>
        <p:spPr>
          <a:xfrm>
            <a:off x="533400" y="3200400"/>
            <a:ext cx="8229600" cy="4525963"/>
          </a:xfrm>
        </p:spPr>
        <p:txBody>
          <a:bodyPr>
            <a:normAutofit/>
          </a:bodyPr>
          <a:lstStyle/>
          <a:p>
            <a:pPr>
              <a:buNone/>
            </a:pPr>
            <a:endParaRPr lang="en-US" dirty="0"/>
          </a:p>
          <a:p>
            <a:endParaRPr lang="en-US" dirty="0"/>
          </a:p>
        </p:txBody>
      </p:sp>
    </p:spTree>
    <p:extLst>
      <p:ext uri="{BB962C8B-B14F-4D97-AF65-F5344CB8AC3E}">
        <p14:creationId xmlns:p14="http://schemas.microsoft.com/office/powerpoint/2010/main" val="357736297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dirty="0"/>
          </a:p>
        </p:txBody>
      </p:sp>
      <p:sp>
        <p:nvSpPr>
          <p:cNvPr id="4" name="Rectangle 3"/>
          <p:cNvSpPr/>
          <p:nvPr/>
        </p:nvSpPr>
        <p:spPr>
          <a:xfrm>
            <a:off x="457200" y="228600"/>
            <a:ext cx="8305800" cy="4524315"/>
          </a:xfrm>
          <a:prstGeom prst="rect">
            <a:avLst/>
          </a:prstGeom>
        </p:spPr>
        <p:txBody>
          <a:bodyPr wrap="square">
            <a:spAutoFit/>
          </a:bodyPr>
          <a:lstStyle/>
          <a:p>
            <a:endParaRPr lang="en-US" sz="3600" dirty="0">
              <a:solidFill>
                <a:prstClr val="white"/>
              </a:solidFill>
            </a:endParaRPr>
          </a:p>
          <a:p>
            <a:endParaRPr lang="en-US" sz="3600" dirty="0">
              <a:solidFill>
                <a:prstClr val="white"/>
              </a:solidFill>
            </a:endParaRPr>
          </a:p>
          <a:p>
            <a:endParaRPr lang="en-US" sz="3600" dirty="0">
              <a:solidFill>
                <a:prstClr val="white"/>
              </a:solidFill>
            </a:endParaRPr>
          </a:p>
          <a:p>
            <a:endParaRPr lang="en-US" sz="3600" dirty="0">
              <a:solidFill>
                <a:prstClr val="white"/>
              </a:solidFill>
            </a:endParaRPr>
          </a:p>
          <a:p>
            <a:r>
              <a:rPr lang="en-US" sz="3600" dirty="0">
                <a:solidFill>
                  <a:prstClr val="white"/>
                </a:solidFill>
              </a:rPr>
              <a:t>Meditation is the way to achieve Enlightenment, and the goal of mediation is to find release from desire or craving for impermanent things (</a:t>
            </a:r>
            <a:r>
              <a:rPr lang="en-US" sz="3600" dirty="0" err="1">
                <a:solidFill>
                  <a:prstClr val="white"/>
                </a:solidFill>
              </a:rPr>
              <a:t>dukkha</a:t>
            </a:r>
            <a:r>
              <a:rPr lang="en-US" sz="3600" dirty="0">
                <a:solidFill>
                  <a:prstClr val="white"/>
                </a:solidFill>
              </a:rPr>
              <a:t>).  </a:t>
            </a:r>
          </a:p>
        </p:txBody>
      </p:sp>
    </p:spTree>
    <p:extLst>
      <p:ext uri="{BB962C8B-B14F-4D97-AF65-F5344CB8AC3E}">
        <p14:creationId xmlns:p14="http://schemas.microsoft.com/office/powerpoint/2010/main" val="30902098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t>Four Noble Truths are way to escape endless cycles of reincarnation: The truths are </a:t>
            </a:r>
            <a:r>
              <a:rPr lang="en-US" i="1" dirty="0" err="1"/>
              <a:t>dukkha</a:t>
            </a:r>
            <a:r>
              <a:rPr lang="en-US" dirty="0"/>
              <a:t>, the arising of </a:t>
            </a:r>
            <a:r>
              <a:rPr lang="en-US" i="1" dirty="0" err="1"/>
              <a:t>dukkha</a:t>
            </a:r>
            <a:r>
              <a:rPr lang="en-US" dirty="0"/>
              <a:t>, the cessation of </a:t>
            </a:r>
            <a:r>
              <a:rPr lang="en-US" i="1" dirty="0" err="1"/>
              <a:t>dukkha</a:t>
            </a:r>
            <a:r>
              <a:rPr lang="en-US" dirty="0"/>
              <a:t>, and the path leading to the cessation of </a:t>
            </a:r>
            <a:r>
              <a:rPr lang="en-US" i="1" dirty="0" err="1"/>
              <a:t>dukkha</a:t>
            </a:r>
            <a:r>
              <a:rPr lang="en-US" dirty="0"/>
              <a:t>.</a:t>
            </a:r>
          </a:p>
          <a:p>
            <a:endParaRPr lang="en-US" dirty="0"/>
          </a:p>
        </p:txBody>
      </p:sp>
    </p:spTree>
    <p:extLst>
      <p:ext uri="{BB962C8B-B14F-4D97-AF65-F5344CB8AC3E}">
        <p14:creationId xmlns:p14="http://schemas.microsoft.com/office/powerpoint/2010/main" val="293077194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Session Four </a:t>
            </a:r>
          </a:p>
        </p:txBody>
      </p:sp>
      <p:sp>
        <p:nvSpPr>
          <p:cNvPr id="3" name="Content Placeholder 2"/>
          <p:cNvSpPr>
            <a:spLocks noGrp="1"/>
          </p:cNvSpPr>
          <p:nvPr>
            <p:ph idx="1"/>
          </p:nvPr>
        </p:nvSpPr>
        <p:spPr/>
        <p:txBody>
          <a:bodyPr/>
          <a:lstStyle/>
          <a:p>
            <a:r>
              <a:rPr lang="en-US" dirty="0"/>
              <a:t>Early India</a:t>
            </a:r>
          </a:p>
          <a:p>
            <a:r>
              <a:rPr lang="en-US" dirty="0"/>
              <a:t>Early China</a:t>
            </a:r>
          </a:p>
          <a:p>
            <a:endParaRPr lang="en-US" dirty="0"/>
          </a:p>
        </p:txBody>
      </p:sp>
    </p:spTree>
    <p:extLst>
      <p:ext uri="{BB962C8B-B14F-4D97-AF65-F5344CB8AC3E}">
        <p14:creationId xmlns:p14="http://schemas.microsoft.com/office/powerpoint/2010/main" val="261397873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OTHER KEY TERMS</a:t>
            </a:r>
          </a:p>
        </p:txBody>
      </p:sp>
      <p:sp>
        <p:nvSpPr>
          <p:cNvPr id="3" name="Content Placeholder 2"/>
          <p:cNvSpPr>
            <a:spLocks noGrp="1"/>
          </p:cNvSpPr>
          <p:nvPr>
            <p:ph idx="1"/>
          </p:nvPr>
        </p:nvSpPr>
        <p:spPr/>
        <p:txBody>
          <a:bodyPr/>
          <a:lstStyle/>
          <a:p>
            <a:r>
              <a:rPr lang="en-US" dirty="0"/>
              <a:t>Dharma:  the cosmic order---a cycle of births, deaths, and re-incarnations </a:t>
            </a:r>
          </a:p>
          <a:p>
            <a:r>
              <a:rPr lang="en-US" dirty="0"/>
              <a:t>Karma:  the tally of deeds by which one either achieves a better re-incarnation or loses it.   E.g. kindness to others is good Karma</a:t>
            </a:r>
          </a:p>
        </p:txBody>
      </p:sp>
    </p:spTree>
    <p:extLst>
      <p:ext uri="{BB962C8B-B14F-4D97-AF65-F5344CB8AC3E}">
        <p14:creationId xmlns:p14="http://schemas.microsoft.com/office/powerpoint/2010/main" val="244100271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Jainism</a:t>
            </a:r>
          </a:p>
        </p:txBody>
      </p:sp>
      <p:sp>
        <p:nvSpPr>
          <p:cNvPr id="3" name="Content Placeholder 2"/>
          <p:cNvSpPr>
            <a:spLocks noGrp="1"/>
          </p:cNvSpPr>
          <p:nvPr>
            <p:ph idx="1"/>
          </p:nvPr>
        </p:nvSpPr>
        <p:spPr/>
        <p:txBody>
          <a:bodyPr/>
          <a:lstStyle/>
          <a:p>
            <a:r>
              <a:rPr lang="en-US" dirty="0"/>
              <a:t>A 7</a:t>
            </a:r>
            <a:r>
              <a:rPr lang="en-US" baseline="30000" dirty="0"/>
              <a:t>th</a:t>
            </a:r>
            <a:r>
              <a:rPr lang="en-US" dirty="0"/>
              <a:t> Cent. B.C. (from the Ganges River region) reform of the Vedic teachings, but directed more toward non-violence and respect for all living beings---ascetic practices and radical self-denial are the ideal.</a:t>
            </a:r>
          </a:p>
        </p:txBody>
      </p:sp>
    </p:spTree>
    <p:extLst>
      <p:ext uri="{BB962C8B-B14F-4D97-AF65-F5344CB8AC3E}">
        <p14:creationId xmlns:p14="http://schemas.microsoft.com/office/powerpoint/2010/main" val="226534721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a:xfrm>
            <a:off x="457200" y="5562600"/>
            <a:ext cx="8229600" cy="563563"/>
          </a:xfrm>
        </p:spPr>
        <p:txBody>
          <a:bodyPr>
            <a:normAutofit fontScale="55000" lnSpcReduction="20000"/>
          </a:bodyPr>
          <a:lstStyle/>
          <a:p>
            <a:r>
              <a:rPr lang="en-US" dirty="0"/>
              <a:t>https://upload.wikimedia.org/wikipedia/commons/4/46/Jain_Prateek_Chihna.jpg</a:t>
            </a:r>
          </a:p>
        </p:txBody>
      </p:sp>
      <p:pic>
        <p:nvPicPr>
          <p:cNvPr id="67586" name="Picture 2" descr="Image result for images of jainism"/>
          <p:cNvPicPr>
            <a:picLocks noChangeAspect="1" noChangeArrowheads="1"/>
          </p:cNvPicPr>
          <p:nvPr/>
        </p:nvPicPr>
        <p:blipFill>
          <a:blip r:embed="rId2" cstate="print"/>
          <a:srcRect/>
          <a:stretch>
            <a:fillRect/>
          </a:stretch>
        </p:blipFill>
        <p:spPr bwMode="auto">
          <a:xfrm>
            <a:off x="2627290" y="304800"/>
            <a:ext cx="3373460" cy="4838700"/>
          </a:xfrm>
          <a:prstGeom prst="rect">
            <a:avLst/>
          </a:prstGeom>
          <a:noFill/>
        </p:spPr>
      </p:pic>
    </p:spTree>
    <p:extLst>
      <p:ext uri="{BB962C8B-B14F-4D97-AF65-F5344CB8AC3E}">
        <p14:creationId xmlns:p14="http://schemas.microsoft.com/office/powerpoint/2010/main" val="143750549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t>The swastika in Jainism symbolizes the four realms of existence: heavenly beings, human beings, hellish beings, and sub-human beings</a:t>
            </a:r>
          </a:p>
          <a:p>
            <a:r>
              <a:rPr lang="en-US" dirty="0"/>
              <a:t>The hand includes symbols of  Jainism teachings, with the basic concept of pursing “non-injury” to all living things.</a:t>
            </a:r>
          </a:p>
        </p:txBody>
      </p:sp>
    </p:spTree>
    <p:extLst>
      <p:ext uri="{BB962C8B-B14F-4D97-AF65-F5344CB8AC3E}">
        <p14:creationId xmlns:p14="http://schemas.microsoft.com/office/powerpoint/2010/main" val="366483800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CHINA</a:t>
            </a:r>
          </a:p>
        </p:txBody>
      </p:sp>
      <p:sp>
        <p:nvSpPr>
          <p:cNvPr id="3" name="Content Placeholder 2"/>
          <p:cNvSpPr>
            <a:spLocks noGrp="1"/>
          </p:cNvSpPr>
          <p:nvPr>
            <p:ph idx="1"/>
          </p:nvPr>
        </p:nvSpPr>
        <p:spPr/>
        <p:txBody>
          <a:bodyPr>
            <a:normAutofit fontScale="85000" lnSpcReduction="10000"/>
          </a:bodyPr>
          <a:lstStyle/>
          <a:p>
            <a:r>
              <a:rPr lang="en-US" dirty="0"/>
              <a:t>Assigned Reading: Article by Joshua J. Mark : Ancient China.   Sections—Definition, Pre-History, The First Dynasties, The Zhou Dynasty, The Spring and Autumn Period and the Warring States, Qin Dynasty, The Chu-Han Contention:   http://www.ancient.eu/china/</a:t>
            </a:r>
          </a:p>
          <a:p>
            <a:pPr>
              <a:buNone/>
            </a:pPr>
            <a:endParaRPr lang="en-US" dirty="0"/>
          </a:p>
          <a:p>
            <a:r>
              <a:rPr lang="en-US" dirty="0"/>
              <a:t>Recommended viewing: Lost Civilizations History of Ancient China Documentary: https//www.youtube.com/watch?v=yzW3lXbcXwo</a:t>
            </a:r>
          </a:p>
          <a:p>
            <a:r>
              <a:rPr lang="en-US" b="1" dirty="0"/>
              <a:t>Length  first 30 minutes</a:t>
            </a:r>
          </a:p>
          <a:p>
            <a:endParaRPr lang="en-US" dirty="0"/>
          </a:p>
          <a:p>
            <a:endParaRPr lang="en-US" dirty="0"/>
          </a:p>
          <a:p>
            <a:endParaRPr lang="en-US" dirty="0"/>
          </a:p>
          <a:p>
            <a:endParaRPr lang="en-US" dirty="0"/>
          </a:p>
        </p:txBody>
      </p:sp>
    </p:spTree>
    <p:extLst>
      <p:ext uri="{BB962C8B-B14F-4D97-AF65-F5344CB8AC3E}">
        <p14:creationId xmlns:p14="http://schemas.microsoft.com/office/powerpoint/2010/main" val="329235825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Picture 2" descr="Image result for map of world"/>
          <p:cNvPicPr>
            <a:picLocks noGrp="1" noChangeAspect="1" noChangeArrowheads="1"/>
          </p:cNvPicPr>
          <p:nvPr>
            <p:ph idx="1"/>
          </p:nvPr>
        </p:nvPicPr>
        <p:blipFill>
          <a:blip r:embed="rId2" cstate="email">
            <a:extLst>
              <a:ext uri="{28A0092B-C50C-407E-A947-70E740481C1C}">
                <a14:useLocalDpi xmlns:a14="http://schemas.microsoft.com/office/drawing/2010/main"/>
              </a:ext>
            </a:extLst>
          </a:blip>
          <a:srcRect/>
          <a:stretch>
            <a:fillRect/>
          </a:stretch>
        </p:blipFill>
        <p:spPr bwMode="auto">
          <a:prstGeom prst="ellipse">
            <a:avLst/>
          </a:prstGeom>
          <a:noFill/>
        </p:spPr>
      </p:pic>
      <p:sp>
        <p:nvSpPr>
          <p:cNvPr id="5" name="Rectangle 4"/>
          <p:cNvSpPr/>
          <p:nvPr/>
        </p:nvSpPr>
        <p:spPr>
          <a:xfrm>
            <a:off x="6400800" y="3505200"/>
            <a:ext cx="457200" cy="304800"/>
          </a:xfrm>
          <a:prstGeom prst="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Tree>
    <p:extLst>
      <p:ext uri="{BB962C8B-B14F-4D97-AF65-F5344CB8AC3E}">
        <p14:creationId xmlns:p14="http://schemas.microsoft.com/office/powerpoint/2010/main" val="378613820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79874" name="AutoShape 2" descr="Image result for ancient china map"/>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US">
              <a:solidFill>
                <a:prstClr val="white"/>
              </a:solidFill>
            </a:endParaRPr>
          </a:p>
        </p:txBody>
      </p:sp>
      <p:sp>
        <p:nvSpPr>
          <p:cNvPr id="79876" name="AutoShape 4" descr="Image result for ancient china map"/>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US">
              <a:solidFill>
                <a:prstClr val="white"/>
              </a:solidFill>
            </a:endParaRPr>
          </a:p>
        </p:txBody>
      </p:sp>
      <p:sp>
        <p:nvSpPr>
          <p:cNvPr id="79878" name="AutoShape 6" descr="Image result for ancient china map"/>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US">
              <a:solidFill>
                <a:prstClr val="white"/>
              </a:solidFill>
            </a:endParaRPr>
          </a:p>
        </p:txBody>
      </p:sp>
      <p:sp>
        <p:nvSpPr>
          <p:cNvPr id="79880" name="AutoShape 8" descr="Image result for ancient china map"/>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US">
              <a:solidFill>
                <a:prstClr val="white"/>
              </a:solidFill>
            </a:endParaRPr>
          </a:p>
        </p:txBody>
      </p:sp>
      <p:pic>
        <p:nvPicPr>
          <p:cNvPr id="8" name="Picture 7" descr="download.jpg"/>
          <p:cNvPicPr>
            <a:picLocks noChangeAspect="1"/>
          </p:cNvPicPr>
          <p:nvPr/>
        </p:nvPicPr>
        <p:blipFill>
          <a:blip r:embed="rId2" cstate="print"/>
          <a:stretch>
            <a:fillRect/>
          </a:stretch>
        </p:blipFill>
        <p:spPr>
          <a:xfrm>
            <a:off x="720813" y="0"/>
            <a:ext cx="6975387" cy="6145020"/>
          </a:xfrm>
          <a:prstGeom prst="rect">
            <a:avLst/>
          </a:prstGeom>
        </p:spPr>
      </p:pic>
      <p:sp>
        <p:nvSpPr>
          <p:cNvPr id="9" name="TextBox 8"/>
          <p:cNvSpPr txBox="1"/>
          <p:nvPr/>
        </p:nvSpPr>
        <p:spPr>
          <a:xfrm>
            <a:off x="1143000" y="6172200"/>
            <a:ext cx="7010400" cy="369332"/>
          </a:xfrm>
          <a:prstGeom prst="rect">
            <a:avLst/>
          </a:prstGeom>
          <a:noFill/>
        </p:spPr>
        <p:txBody>
          <a:bodyPr wrap="square" rtlCol="0">
            <a:spAutoFit/>
          </a:bodyPr>
          <a:lstStyle/>
          <a:p>
            <a:r>
              <a:rPr lang="en-US" dirty="0">
                <a:solidFill>
                  <a:prstClr val="white"/>
                </a:solidFill>
                <a:hlinkClick r:id="rId3"/>
              </a:rPr>
              <a:t>en.wikipedia.org</a:t>
            </a:r>
            <a:r>
              <a:rPr lang="en-US" dirty="0">
                <a:solidFill>
                  <a:prstClr val="white"/>
                </a:solidFill>
              </a:rPr>
              <a:t>    Qin </a:t>
            </a:r>
            <a:r>
              <a:rPr lang="en-US" dirty="0" err="1">
                <a:solidFill>
                  <a:prstClr val="white"/>
                </a:solidFill>
              </a:rPr>
              <a:t>vs</a:t>
            </a:r>
            <a:r>
              <a:rPr lang="en-US" dirty="0">
                <a:solidFill>
                  <a:prstClr val="white"/>
                </a:solidFill>
              </a:rPr>
              <a:t> Zhao (278–260 BC)</a:t>
            </a:r>
          </a:p>
        </p:txBody>
      </p:sp>
    </p:spTree>
    <p:extLst>
      <p:ext uri="{BB962C8B-B14F-4D97-AF65-F5344CB8AC3E}">
        <p14:creationId xmlns:p14="http://schemas.microsoft.com/office/powerpoint/2010/main" val="280510446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Early China</a:t>
            </a:r>
          </a:p>
        </p:txBody>
      </p:sp>
      <p:sp>
        <p:nvSpPr>
          <p:cNvPr id="3" name="Content Placeholder 2"/>
          <p:cNvSpPr>
            <a:spLocks noGrp="1"/>
          </p:cNvSpPr>
          <p:nvPr>
            <p:ph idx="1"/>
          </p:nvPr>
        </p:nvSpPr>
        <p:spPr/>
        <p:txBody>
          <a:bodyPr>
            <a:normAutofit fontScale="92500"/>
          </a:bodyPr>
          <a:lstStyle/>
          <a:p>
            <a:r>
              <a:rPr lang="en-US" dirty="0"/>
              <a:t>One of oldest “civilizations”, increased concentration along the Yellow River basin.  Settled maybe by 5000 B.C.</a:t>
            </a:r>
          </a:p>
          <a:p>
            <a:r>
              <a:rPr lang="en-US" dirty="0"/>
              <a:t>Dynastic—family-rulers begin with the Xia (CHIA) Dynasty 2700-1600 B.C.  Early leader: Yu the Great.  Control of the flooding Yellow River a key to successful leadership. The family is thought to have become opulent in the dynasty’s closing years and was resented by the people</a:t>
            </a:r>
          </a:p>
        </p:txBody>
      </p:sp>
    </p:spTree>
    <p:extLst>
      <p:ext uri="{BB962C8B-B14F-4D97-AF65-F5344CB8AC3E}">
        <p14:creationId xmlns:p14="http://schemas.microsoft.com/office/powerpoint/2010/main" val="166258509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US" dirty="0" err="1"/>
              <a:t>Shangti</a:t>
            </a:r>
            <a:r>
              <a:rPr lang="en-US" dirty="0"/>
              <a:t> was god of nature and political order, war, and tradition…people’s ancestors were identified as having </a:t>
            </a:r>
            <a:r>
              <a:rPr lang="en-US" dirty="0" err="1"/>
              <a:t>mediatorial</a:t>
            </a:r>
            <a:r>
              <a:rPr lang="en-US" dirty="0"/>
              <a:t>, godlike powers and a religion of keeping one’s dead ancestors content and honored after death developed---sacrifices, grand tombs-prayers.  In return the ancestors helped their loyal family members achieve blessings.</a:t>
            </a:r>
          </a:p>
        </p:txBody>
      </p:sp>
    </p:spTree>
    <p:extLst>
      <p:ext uri="{BB962C8B-B14F-4D97-AF65-F5344CB8AC3E}">
        <p14:creationId xmlns:p14="http://schemas.microsoft.com/office/powerpoint/2010/main" val="408738311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Shang (</a:t>
            </a:r>
            <a:r>
              <a:rPr lang="en-US" dirty="0" err="1"/>
              <a:t>Shahng</a:t>
            </a:r>
            <a:r>
              <a:rPr lang="en-US" dirty="0"/>
              <a:t>) Dynasty  1600-1046 B.C.</a:t>
            </a:r>
          </a:p>
        </p:txBody>
      </p:sp>
      <p:sp>
        <p:nvSpPr>
          <p:cNvPr id="3" name="Content Placeholder 2"/>
          <p:cNvSpPr>
            <a:spLocks noGrp="1"/>
          </p:cNvSpPr>
          <p:nvPr>
            <p:ph idx="1"/>
          </p:nvPr>
        </p:nvSpPr>
        <p:spPr/>
        <p:txBody>
          <a:bodyPr>
            <a:normAutofit/>
          </a:bodyPr>
          <a:lstStyle/>
          <a:p>
            <a:r>
              <a:rPr lang="en-US" dirty="0"/>
              <a:t>Likely begun as a revolt movement against the Xia family, lead by a warrior, Tang</a:t>
            </a:r>
          </a:p>
          <a:p>
            <a:r>
              <a:rPr lang="en-US" dirty="0"/>
              <a:t>Tang reduced taxation, and the culture grew</a:t>
            </a:r>
          </a:p>
          <a:p>
            <a:r>
              <a:rPr lang="en-US" dirty="0"/>
              <a:t>cut extravagances.   </a:t>
            </a:r>
          </a:p>
          <a:p>
            <a:r>
              <a:rPr lang="en-US" dirty="0"/>
              <a:t>A system of writing began as well as entry into the bronze age ( years after other places).</a:t>
            </a:r>
          </a:p>
          <a:p>
            <a:r>
              <a:rPr lang="en-US" dirty="0"/>
              <a:t>Pantheistic religion with supreme god, </a:t>
            </a:r>
            <a:r>
              <a:rPr lang="en-US" dirty="0" err="1"/>
              <a:t>Shanti</a:t>
            </a:r>
            <a:endParaRPr lang="en-US" dirty="0"/>
          </a:p>
          <a:p>
            <a:endParaRPr lang="en-US" dirty="0"/>
          </a:p>
        </p:txBody>
      </p:sp>
    </p:spTree>
    <p:extLst>
      <p:ext uri="{BB962C8B-B14F-4D97-AF65-F5344CB8AC3E}">
        <p14:creationId xmlns:p14="http://schemas.microsoft.com/office/powerpoint/2010/main" val="315361255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India </a:t>
            </a:r>
          </a:p>
        </p:txBody>
      </p:sp>
      <p:sp>
        <p:nvSpPr>
          <p:cNvPr id="3" name="Content Placeholder 2"/>
          <p:cNvSpPr>
            <a:spLocks noGrp="1"/>
          </p:cNvSpPr>
          <p:nvPr>
            <p:ph idx="1"/>
          </p:nvPr>
        </p:nvSpPr>
        <p:spPr/>
        <p:txBody>
          <a:bodyPr/>
          <a:lstStyle/>
          <a:p>
            <a:endParaRPr lang="en-US" dirty="0"/>
          </a:p>
        </p:txBody>
      </p:sp>
      <p:pic>
        <p:nvPicPr>
          <p:cNvPr id="4" name="Picture 2" descr="Image result for map of world"/>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152400" y="0"/>
            <a:ext cx="9144000" cy="5943600"/>
          </a:xfrm>
          <a:prstGeom prst="ellipse">
            <a:avLst/>
          </a:prstGeom>
          <a:noFill/>
        </p:spPr>
      </p:pic>
      <p:sp>
        <p:nvSpPr>
          <p:cNvPr id="5" name="Rectangle 4"/>
          <p:cNvSpPr/>
          <p:nvPr/>
        </p:nvSpPr>
        <p:spPr>
          <a:xfrm>
            <a:off x="6019800" y="3124200"/>
            <a:ext cx="381000" cy="304800"/>
          </a:xfrm>
          <a:prstGeom prst="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Tree>
    <p:extLst>
      <p:ext uri="{BB962C8B-B14F-4D97-AF65-F5344CB8AC3E}">
        <p14:creationId xmlns:p14="http://schemas.microsoft.com/office/powerpoint/2010/main" val="271835736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457200" y="5715000"/>
            <a:ext cx="8229600" cy="411163"/>
          </a:xfrm>
        </p:spPr>
        <p:txBody>
          <a:bodyPr>
            <a:normAutofit fontScale="40000" lnSpcReduction="20000"/>
          </a:bodyPr>
          <a:lstStyle/>
          <a:p>
            <a:r>
              <a:rPr lang="en-US" dirty="0"/>
              <a:t>https://upload.wikimedia.org/wikipedia/commons/0/04/CMOC_Treasures_of_Ancient_China_exhibit_-_bronze_battle_axe.jpg</a:t>
            </a:r>
          </a:p>
        </p:txBody>
      </p:sp>
      <p:pic>
        <p:nvPicPr>
          <p:cNvPr id="201730" name="Picture 2" descr="Image result for shang dynasty art"/>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838199" y="0"/>
            <a:ext cx="7459643" cy="5562600"/>
          </a:xfrm>
          <a:prstGeom prst="rect">
            <a:avLst/>
          </a:prstGeom>
          <a:noFill/>
        </p:spPr>
      </p:pic>
    </p:spTree>
    <p:extLst>
      <p:ext uri="{BB962C8B-B14F-4D97-AF65-F5344CB8AC3E}">
        <p14:creationId xmlns:p14="http://schemas.microsoft.com/office/powerpoint/2010/main" val="104299972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457200" y="5791200"/>
            <a:ext cx="8229600" cy="715963"/>
          </a:xfrm>
        </p:spPr>
        <p:txBody>
          <a:bodyPr>
            <a:normAutofit fontScale="77500" lnSpcReduction="20000"/>
          </a:bodyPr>
          <a:lstStyle/>
          <a:p>
            <a:r>
              <a:rPr lang="en-US" dirty="0"/>
              <a:t>https://media1.britannica.com/eb-media/61/10361-004-15AECA1A.jpg</a:t>
            </a:r>
          </a:p>
        </p:txBody>
      </p:sp>
      <p:pic>
        <p:nvPicPr>
          <p:cNvPr id="203778" name="Picture 2" descr="Image result for shang dynasty art"/>
          <p:cNvPicPr>
            <a:picLocks noChangeAspect="1" noChangeArrowheads="1"/>
          </p:cNvPicPr>
          <p:nvPr/>
        </p:nvPicPr>
        <p:blipFill>
          <a:blip r:embed="rId2" cstate="print"/>
          <a:srcRect/>
          <a:stretch>
            <a:fillRect/>
          </a:stretch>
        </p:blipFill>
        <p:spPr bwMode="auto">
          <a:xfrm>
            <a:off x="1524000" y="0"/>
            <a:ext cx="6023864" cy="5562600"/>
          </a:xfrm>
          <a:prstGeom prst="rect">
            <a:avLst/>
          </a:prstGeom>
          <a:noFill/>
        </p:spPr>
      </p:pic>
    </p:spTree>
    <p:extLst>
      <p:ext uri="{BB962C8B-B14F-4D97-AF65-F5344CB8AC3E}">
        <p14:creationId xmlns:p14="http://schemas.microsoft.com/office/powerpoint/2010/main" val="15772602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t>The political ruler was also a priestly mediator between the dead and the living:  the beginnings of Mandate from Heaven concept.</a:t>
            </a:r>
          </a:p>
          <a:p>
            <a:r>
              <a:rPr lang="en-US" dirty="0"/>
              <a:t>Decisions of importance were made by divination, particularly oracle bones.  By reading the cracks in the bones and shells, the leader would decide what to do.</a:t>
            </a:r>
          </a:p>
          <a:p>
            <a:endParaRPr lang="en-US" dirty="0"/>
          </a:p>
        </p:txBody>
      </p:sp>
    </p:spTree>
    <p:extLst>
      <p:ext uri="{BB962C8B-B14F-4D97-AF65-F5344CB8AC3E}">
        <p14:creationId xmlns:p14="http://schemas.microsoft.com/office/powerpoint/2010/main" val="426922102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457200" y="5334000"/>
            <a:ext cx="8153400" cy="792163"/>
          </a:xfrm>
        </p:spPr>
        <p:txBody>
          <a:bodyPr>
            <a:normAutofit fontScale="85000" lnSpcReduction="20000"/>
          </a:bodyPr>
          <a:lstStyle/>
          <a:p>
            <a:r>
              <a:rPr lang="en-US" dirty="0"/>
              <a:t>http://arts.cultural-china.com/chinaWH/upload/1(814).jpg</a:t>
            </a:r>
          </a:p>
        </p:txBody>
      </p:sp>
      <p:sp>
        <p:nvSpPr>
          <p:cNvPr id="1026" name="AutoShape 2" descr="Image result for shang divination shells"/>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US">
              <a:solidFill>
                <a:prstClr val="white"/>
              </a:solidFill>
            </a:endParaRPr>
          </a:p>
        </p:txBody>
      </p:sp>
      <p:sp>
        <p:nvSpPr>
          <p:cNvPr id="1028" name="AutoShape 4" descr="Image result for shang divination shells"/>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US">
              <a:solidFill>
                <a:prstClr val="white"/>
              </a:solidFill>
            </a:endParaRPr>
          </a:p>
        </p:txBody>
      </p:sp>
      <p:pic>
        <p:nvPicPr>
          <p:cNvPr id="1030" name="Picture 6" descr="Image result for shang divination shells"/>
          <p:cNvPicPr>
            <a:picLocks noChangeAspect="1" noChangeArrowheads="1"/>
          </p:cNvPicPr>
          <p:nvPr/>
        </p:nvPicPr>
        <p:blipFill>
          <a:blip r:embed="rId2" cstate="print"/>
          <a:srcRect/>
          <a:stretch>
            <a:fillRect/>
          </a:stretch>
        </p:blipFill>
        <p:spPr bwMode="auto">
          <a:xfrm>
            <a:off x="1371600" y="171450"/>
            <a:ext cx="6324600" cy="5195207"/>
          </a:xfrm>
          <a:prstGeom prst="rect">
            <a:avLst/>
          </a:prstGeom>
          <a:noFill/>
        </p:spPr>
      </p:pic>
    </p:spTree>
    <p:extLst>
      <p:ext uri="{BB962C8B-B14F-4D97-AF65-F5344CB8AC3E}">
        <p14:creationId xmlns:p14="http://schemas.microsoft.com/office/powerpoint/2010/main" val="1911796187"/>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Zhou (JOE) Dynasty 1046-771 B.C.</a:t>
            </a:r>
          </a:p>
        </p:txBody>
      </p:sp>
      <p:sp>
        <p:nvSpPr>
          <p:cNvPr id="3" name="Content Placeholder 2"/>
          <p:cNvSpPr>
            <a:spLocks noGrp="1"/>
          </p:cNvSpPr>
          <p:nvPr>
            <p:ph idx="1"/>
          </p:nvPr>
        </p:nvSpPr>
        <p:spPr/>
        <p:txBody>
          <a:bodyPr/>
          <a:lstStyle/>
          <a:p>
            <a:r>
              <a:rPr lang="en-US" dirty="0"/>
              <a:t>The Zhou family replaced the Shang after a revolt.</a:t>
            </a:r>
          </a:p>
          <a:p>
            <a:r>
              <a:rPr lang="en-US" dirty="0"/>
              <a:t>The Zhou family justified the revolt by claiming the Shang family was no longer ruling for the good of the people.  The Zhou claimed that the good of the people was a Mandate from Heaven, that is the basis on which a government must be founded</a:t>
            </a:r>
          </a:p>
        </p:txBody>
      </p:sp>
    </p:spTree>
    <p:extLst>
      <p:ext uri="{BB962C8B-B14F-4D97-AF65-F5344CB8AC3E}">
        <p14:creationId xmlns:p14="http://schemas.microsoft.com/office/powerpoint/2010/main" val="241191953"/>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t>Zhou, remembered of as one China’s greatest dynasties, setting the cultural standards for 1000’s years.</a:t>
            </a:r>
          </a:p>
          <a:p>
            <a:r>
              <a:rPr lang="en-US" dirty="0"/>
              <a:t>Mandate of Heaven solidified during </a:t>
            </a:r>
            <a:r>
              <a:rPr lang="en-US"/>
              <a:t>Zhou rule.</a:t>
            </a:r>
            <a:endParaRPr lang="en-US" dirty="0"/>
          </a:p>
        </p:txBody>
      </p:sp>
    </p:spTree>
    <p:extLst>
      <p:ext uri="{BB962C8B-B14F-4D97-AF65-F5344CB8AC3E}">
        <p14:creationId xmlns:p14="http://schemas.microsoft.com/office/powerpoint/2010/main" val="4293069910"/>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79874" name="AutoShape 2" descr="Image result for ancient china map"/>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US">
              <a:solidFill>
                <a:prstClr val="white"/>
              </a:solidFill>
            </a:endParaRPr>
          </a:p>
        </p:txBody>
      </p:sp>
      <p:sp>
        <p:nvSpPr>
          <p:cNvPr id="79876" name="AutoShape 4" descr="Image result for ancient china map"/>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US">
              <a:solidFill>
                <a:prstClr val="white"/>
              </a:solidFill>
            </a:endParaRPr>
          </a:p>
        </p:txBody>
      </p:sp>
      <p:sp>
        <p:nvSpPr>
          <p:cNvPr id="79878" name="AutoShape 6" descr="Image result for ancient china map"/>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US">
              <a:solidFill>
                <a:prstClr val="white"/>
              </a:solidFill>
            </a:endParaRPr>
          </a:p>
        </p:txBody>
      </p:sp>
      <p:sp>
        <p:nvSpPr>
          <p:cNvPr id="79880" name="AutoShape 8" descr="Image result for ancient china map"/>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US">
              <a:solidFill>
                <a:prstClr val="white"/>
              </a:solidFill>
            </a:endParaRPr>
          </a:p>
        </p:txBody>
      </p:sp>
      <p:pic>
        <p:nvPicPr>
          <p:cNvPr id="8" name="Picture 7" descr="download.jpg"/>
          <p:cNvPicPr>
            <a:picLocks noChangeAspect="1"/>
          </p:cNvPicPr>
          <p:nvPr/>
        </p:nvPicPr>
        <p:blipFill>
          <a:blip r:embed="rId2" cstate="print"/>
          <a:stretch>
            <a:fillRect/>
          </a:stretch>
        </p:blipFill>
        <p:spPr>
          <a:xfrm>
            <a:off x="720813" y="0"/>
            <a:ext cx="6975387" cy="6145020"/>
          </a:xfrm>
          <a:prstGeom prst="rect">
            <a:avLst/>
          </a:prstGeom>
        </p:spPr>
      </p:pic>
      <p:sp>
        <p:nvSpPr>
          <p:cNvPr id="9" name="TextBox 8"/>
          <p:cNvSpPr txBox="1"/>
          <p:nvPr/>
        </p:nvSpPr>
        <p:spPr>
          <a:xfrm>
            <a:off x="1143000" y="6172200"/>
            <a:ext cx="7010400" cy="369332"/>
          </a:xfrm>
          <a:prstGeom prst="rect">
            <a:avLst/>
          </a:prstGeom>
          <a:noFill/>
        </p:spPr>
        <p:txBody>
          <a:bodyPr wrap="square" rtlCol="0">
            <a:spAutoFit/>
          </a:bodyPr>
          <a:lstStyle/>
          <a:p>
            <a:r>
              <a:rPr lang="en-US" dirty="0">
                <a:solidFill>
                  <a:prstClr val="white"/>
                </a:solidFill>
                <a:hlinkClick r:id="rId3"/>
              </a:rPr>
              <a:t>en.wikipedia.org</a:t>
            </a:r>
            <a:r>
              <a:rPr lang="en-US" dirty="0">
                <a:solidFill>
                  <a:prstClr val="white"/>
                </a:solidFill>
              </a:rPr>
              <a:t>    Qin </a:t>
            </a:r>
            <a:r>
              <a:rPr lang="en-US" dirty="0" err="1">
                <a:solidFill>
                  <a:prstClr val="white"/>
                </a:solidFill>
              </a:rPr>
              <a:t>vs</a:t>
            </a:r>
            <a:r>
              <a:rPr lang="en-US" dirty="0">
                <a:solidFill>
                  <a:prstClr val="white"/>
                </a:solidFill>
              </a:rPr>
              <a:t> Zhao (278–260 BC)</a:t>
            </a:r>
          </a:p>
        </p:txBody>
      </p:sp>
    </p:spTree>
    <p:extLst>
      <p:ext uri="{BB962C8B-B14F-4D97-AF65-F5344CB8AC3E}">
        <p14:creationId xmlns:p14="http://schemas.microsoft.com/office/powerpoint/2010/main" val="1541616835"/>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Autumn and Spring Period</a:t>
            </a:r>
          </a:p>
        </p:txBody>
      </p:sp>
      <p:sp>
        <p:nvSpPr>
          <p:cNvPr id="3" name="Content Placeholder 2"/>
          <p:cNvSpPr>
            <a:spLocks noGrp="1"/>
          </p:cNvSpPr>
          <p:nvPr>
            <p:ph idx="1"/>
          </p:nvPr>
        </p:nvSpPr>
        <p:spPr/>
        <p:txBody>
          <a:bodyPr>
            <a:normAutofit/>
          </a:bodyPr>
          <a:lstStyle/>
          <a:p>
            <a:r>
              <a:rPr lang="en-US" dirty="0"/>
              <a:t>Following 771 B.C., the Zhou Dynasty moved its capital and began a greatly de-centralized government.  It was  a period of cultural flourishing, including the rise of Confucius’s teachings, among others, but ended in a period of warring among regional 7 warlords</a:t>
            </a:r>
          </a:p>
        </p:txBody>
      </p:sp>
    </p:spTree>
    <p:extLst>
      <p:ext uri="{BB962C8B-B14F-4D97-AF65-F5344CB8AC3E}">
        <p14:creationId xmlns:p14="http://schemas.microsoft.com/office/powerpoint/2010/main" val="4094129872"/>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Chinese religions</a:t>
            </a:r>
          </a:p>
        </p:txBody>
      </p:sp>
      <p:sp>
        <p:nvSpPr>
          <p:cNvPr id="3" name="Content Placeholder 2"/>
          <p:cNvSpPr>
            <a:spLocks noGrp="1"/>
          </p:cNvSpPr>
          <p:nvPr>
            <p:ph idx="1"/>
          </p:nvPr>
        </p:nvSpPr>
        <p:spPr/>
        <p:txBody>
          <a:bodyPr/>
          <a:lstStyle/>
          <a:p>
            <a:r>
              <a:rPr lang="en-US" dirty="0"/>
              <a:t>Assigned Reading; article entitled Religion in Ancient China by Emily Mark:  http://www.ancient.eu/article/891/</a:t>
            </a:r>
          </a:p>
        </p:txBody>
      </p:sp>
    </p:spTree>
    <p:extLst>
      <p:ext uri="{BB962C8B-B14F-4D97-AF65-F5344CB8AC3E}">
        <p14:creationId xmlns:p14="http://schemas.microsoft.com/office/powerpoint/2010/main" val="4181261351"/>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a:xfrm>
            <a:off x="381000" y="6172200"/>
            <a:ext cx="8229600" cy="334963"/>
          </a:xfrm>
        </p:spPr>
        <p:txBody>
          <a:bodyPr>
            <a:normAutofit fontScale="55000" lnSpcReduction="20000"/>
          </a:bodyPr>
          <a:lstStyle/>
          <a:p>
            <a:r>
              <a:rPr lang="en-US" dirty="0"/>
              <a:t>https://upload.wikimedia.org/wikipedia/commons/4/4f/Konfuzius-1770.jpg</a:t>
            </a:r>
          </a:p>
        </p:txBody>
      </p:sp>
      <p:sp>
        <p:nvSpPr>
          <p:cNvPr id="178178" name="AutoShape 2" descr="Image result for images of confucius"/>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US">
              <a:solidFill>
                <a:prstClr val="white"/>
              </a:solidFill>
            </a:endParaRPr>
          </a:p>
        </p:txBody>
      </p:sp>
      <p:sp>
        <p:nvSpPr>
          <p:cNvPr id="178180" name="AutoShape 4" descr="Image result for images of confucius"/>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US">
              <a:solidFill>
                <a:prstClr val="white"/>
              </a:solidFill>
            </a:endParaRPr>
          </a:p>
        </p:txBody>
      </p:sp>
      <p:pic>
        <p:nvPicPr>
          <p:cNvPr id="178182" name="Picture 6" descr="Image result for images of confucius"/>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2185988" y="228600"/>
            <a:ext cx="3989452" cy="5638800"/>
          </a:xfrm>
          <a:prstGeom prst="rect">
            <a:avLst/>
          </a:prstGeom>
          <a:noFill/>
        </p:spPr>
      </p:pic>
    </p:spTree>
    <p:extLst>
      <p:ext uri="{BB962C8B-B14F-4D97-AF65-F5344CB8AC3E}">
        <p14:creationId xmlns:p14="http://schemas.microsoft.com/office/powerpoint/2010/main" val="179707481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Indus Valley </a:t>
            </a:r>
            <a:br>
              <a:rPr lang="en-US" dirty="0"/>
            </a:br>
            <a:endParaRPr lang="en-US" dirty="0"/>
          </a:p>
        </p:txBody>
      </p:sp>
      <p:sp>
        <p:nvSpPr>
          <p:cNvPr id="3" name="Content Placeholder 2"/>
          <p:cNvSpPr>
            <a:spLocks noGrp="1"/>
          </p:cNvSpPr>
          <p:nvPr>
            <p:ph idx="1"/>
          </p:nvPr>
        </p:nvSpPr>
        <p:spPr/>
        <p:txBody>
          <a:bodyPr>
            <a:normAutofit/>
          </a:bodyPr>
          <a:lstStyle/>
          <a:p>
            <a:pPr>
              <a:buNone/>
            </a:pPr>
            <a:endParaRPr lang="en-US" dirty="0"/>
          </a:p>
          <a:p>
            <a:pPr>
              <a:buNone/>
            </a:pPr>
            <a:r>
              <a:rPr lang="en-US" dirty="0"/>
              <a:t>Recommended viewing:  Ancient India From the Indus Valley </a:t>
            </a:r>
            <a:r>
              <a:rPr lang="en-US" dirty="0" err="1"/>
              <a:t>Civilisation</a:t>
            </a:r>
            <a:r>
              <a:rPr lang="en-US" dirty="0"/>
              <a:t> to </a:t>
            </a:r>
            <a:r>
              <a:rPr lang="en-US" dirty="0" err="1"/>
              <a:t>Mughal</a:t>
            </a:r>
            <a:r>
              <a:rPr lang="en-US" dirty="0"/>
              <a:t> </a:t>
            </a:r>
            <a:r>
              <a:rPr lang="en-US" dirty="0" err="1"/>
              <a:t>Imperialism:https</a:t>
            </a:r>
            <a:r>
              <a:rPr lang="en-US" dirty="0"/>
              <a:t>://</a:t>
            </a:r>
            <a:r>
              <a:rPr lang="en-US" dirty="0" err="1"/>
              <a:t>www.youtube.com</a:t>
            </a:r>
            <a:r>
              <a:rPr lang="en-US" dirty="0"/>
              <a:t>/</a:t>
            </a:r>
            <a:r>
              <a:rPr lang="en-US" dirty="0" err="1"/>
              <a:t>watch?v</a:t>
            </a:r>
            <a:r>
              <a:rPr lang="en-US" dirty="0"/>
              <a:t>=ywzVUEzmK6M</a:t>
            </a:r>
          </a:p>
          <a:p>
            <a:pPr>
              <a:buNone/>
            </a:pPr>
            <a:r>
              <a:rPr lang="en-US" dirty="0"/>
              <a:t>First 8 minutes </a:t>
            </a:r>
          </a:p>
        </p:txBody>
      </p:sp>
    </p:spTree>
    <p:extLst>
      <p:ext uri="{BB962C8B-B14F-4D97-AF65-F5344CB8AC3E}">
        <p14:creationId xmlns:p14="http://schemas.microsoft.com/office/powerpoint/2010/main" val="3905946654"/>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575635191"/>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Confucius 551-479 B.C.</a:t>
            </a:r>
          </a:p>
        </p:txBody>
      </p:sp>
      <p:sp>
        <p:nvSpPr>
          <p:cNvPr id="3" name="Content Placeholder 2"/>
          <p:cNvSpPr>
            <a:spLocks noGrp="1"/>
          </p:cNvSpPr>
          <p:nvPr>
            <p:ph idx="1"/>
          </p:nvPr>
        </p:nvSpPr>
        <p:spPr/>
        <p:txBody>
          <a:bodyPr>
            <a:normAutofit lnSpcReduction="10000"/>
          </a:bodyPr>
          <a:lstStyle/>
          <a:p>
            <a:r>
              <a:rPr lang="en-US" dirty="0"/>
              <a:t>Lived during the latter part of the Zhou Dynasty.  Taught ancestor worship, but stressed the duty to live morally and rationally.  Was not especially interested in the “gods”.   During the Qin Dynasty, obedience to law was the only state religion (Legalism), and other religions were banned.  Following the short lived Qin Dynasty, the Han Dynasty restored </a:t>
            </a:r>
            <a:r>
              <a:rPr lang="en-US" dirty="0" err="1"/>
              <a:t>Confuciusism</a:t>
            </a:r>
            <a:r>
              <a:rPr lang="en-US" dirty="0"/>
              <a:t> as well as the other religions. </a:t>
            </a:r>
          </a:p>
        </p:txBody>
      </p:sp>
    </p:spTree>
    <p:extLst>
      <p:ext uri="{BB962C8B-B14F-4D97-AF65-F5344CB8AC3E}">
        <p14:creationId xmlns:p14="http://schemas.microsoft.com/office/powerpoint/2010/main" val="2458355581"/>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End of Session 4</a:t>
            </a:r>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345730498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86000" y="6019800"/>
            <a:ext cx="4572000" cy="646331"/>
          </a:xfrm>
          <a:prstGeom prst="rect">
            <a:avLst/>
          </a:prstGeom>
        </p:spPr>
        <p:txBody>
          <a:bodyPr wrap="square">
            <a:spAutoFit/>
          </a:bodyPr>
          <a:lstStyle/>
          <a:p>
            <a:r>
              <a:rPr lang="en-US" dirty="0">
                <a:solidFill>
                  <a:prstClr val="white"/>
                </a:solidFill>
              </a:rPr>
              <a:t>https://upload.wikimedia.org/wikipedia/commons/9/97/Indiarivers.png</a:t>
            </a:r>
          </a:p>
        </p:txBody>
      </p:sp>
      <p:pic>
        <p:nvPicPr>
          <p:cNvPr id="83970" name="Picture 2" descr="Image result for map of ancient india"/>
          <p:cNvPicPr>
            <a:picLocks noChangeAspect="1" noChangeArrowheads="1"/>
          </p:cNvPicPr>
          <p:nvPr/>
        </p:nvPicPr>
        <p:blipFill>
          <a:blip r:embed="rId2" cstate="print"/>
          <a:srcRect/>
          <a:stretch>
            <a:fillRect/>
          </a:stretch>
        </p:blipFill>
        <p:spPr bwMode="auto">
          <a:xfrm>
            <a:off x="2438400" y="0"/>
            <a:ext cx="5199132" cy="5971576"/>
          </a:xfrm>
          <a:prstGeom prst="rect">
            <a:avLst/>
          </a:prstGeom>
          <a:noFill/>
        </p:spPr>
      </p:pic>
    </p:spTree>
    <p:extLst>
      <p:ext uri="{BB962C8B-B14F-4D97-AF65-F5344CB8AC3E}">
        <p14:creationId xmlns:p14="http://schemas.microsoft.com/office/powerpoint/2010/main" val="208801909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Early India 2500-1500 B.C.</a:t>
            </a:r>
          </a:p>
        </p:txBody>
      </p:sp>
      <p:sp>
        <p:nvSpPr>
          <p:cNvPr id="3" name="Content Placeholder 2"/>
          <p:cNvSpPr>
            <a:spLocks noGrp="1"/>
          </p:cNvSpPr>
          <p:nvPr>
            <p:ph idx="1"/>
          </p:nvPr>
        </p:nvSpPr>
        <p:spPr/>
        <p:txBody>
          <a:bodyPr>
            <a:normAutofit fontScale="77500" lnSpcReduction="20000"/>
          </a:bodyPr>
          <a:lstStyle/>
          <a:p>
            <a:r>
              <a:rPr lang="en-US" dirty="0"/>
              <a:t>READING ASSIGNMENT;  article by Joshua J. Mark entitled Ancient India;  sections on Definition, Pre-History of India, and Mohenjo-Daro and </a:t>
            </a:r>
            <a:r>
              <a:rPr lang="en-US" dirty="0" err="1"/>
              <a:t>Harrapan</a:t>
            </a:r>
            <a:r>
              <a:rPr lang="en-US" dirty="0"/>
              <a:t> Civilization; found at  http://www.ancient.eu/india/</a:t>
            </a:r>
          </a:p>
          <a:p>
            <a:endParaRPr lang="en-US" dirty="0"/>
          </a:p>
          <a:p>
            <a:r>
              <a:rPr lang="en-US" dirty="0"/>
              <a:t>AND an article entitled Dravidians  found at </a:t>
            </a:r>
          </a:p>
          <a:p>
            <a:r>
              <a:rPr lang="en-US" dirty="0"/>
              <a:t>http://earlyworldhistory.blogspot.com/2012/03/dravidians.html</a:t>
            </a:r>
          </a:p>
          <a:p>
            <a:endParaRPr lang="en-US" dirty="0"/>
          </a:p>
          <a:p>
            <a:endParaRPr lang="en-US" dirty="0"/>
          </a:p>
          <a:p>
            <a:endParaRPr lang="en-US" dirty="0"/>
          </a:p>
          <a:p>
            <a:pPr>
              <a:buNone/>
            </a:pPr>
            <a:r>
              <a:rPr lang="en-US" dirty="0"/>
              <a:t> </a:t>
            </a:r>
          </a:p>
        </p:txBody>
      </p:sp>
    </p:spTree>
    <p:extLst>
      <p:ext uri="{BB962C8B-B14F-4D97-AF65-F5344CB8AC3E}">
        <p14:creationId xmlns:p14="http://schemas.microsoft.com/office/powerpoint/2010/main" val="321699396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The Harappan and Dravidic cultures:</a:t>
            </a:r>
            <a:br>
              <a:rPr lang="en-US" dirty="0"/>
            </a:br>
            <a:endParaRPr lang="en-US" dirty="0"/>
          </a:p>
        </p:txBody>
      </p:sp>
      <p:sp>
        <p:nvSpPr>
          <p:cNvPr id="3" name="Content Placeholder 2"/>
          <p:cNvSpPr>
            <a:spLocks noGrp="1"/>
          </p:cNvSpPr>
          <p:nvPr>
            <p:ph idx="1"/>
          </p:nvPr>
        </p:nvSpPr>
        <p:spPr/>
        <p:txBody>
          <a:bodyPr/>
          <a:lstStyle/>
          <a:p>
            <a:r>
              <a:rPr lang="en-US" dirty="0"/>
              <a:t>Among early settlers of the Indus valley</a:t>
            </a:r>
          </a:p>
          <a:p>
            <a:r>
              <a:rPr lang="en-US" dirty="0"/>
              <a:t>Used irrigation extensively and built significant cities.</a:t>
            </a:r>
          </a:p>
          <a:p>
            <a:r>
              <a:rPr lang="en-US" dirty="0"/>
              <a:t>Early form of mother earth goddess, </a:t>
            </a:r>
            <a:r>
              <a:rPr lang="en-US" dirty="0" err="1"/>
              <a:t>Shakti</a:t>
            </a:r>
            <a:r>
              <a:rPr lang="en-US" dirty="0"/>
              <a:t> worship.</a:t>
            </a:r>
          </a:p>
          <a:p>
            <a:r>
              <a:rPr lang="en-US" dirty="0"/>
              <a:t>Today’s descendants live in southern India</a:t>
            </a:r>
          </a:p>
          <a:p>
            <a:r>
              <a:rPr lang="en-US" dirty="0"/>
              <a:t>Used a written language, but it remains not translated</a:t>
            </a:r>
          </a:p>
        </p:txBody>
      </p:sp>
    </p:spTree>
    <p:extLst>
      <p:ext uri="{BB962C8B-B14F-4D97-AF65-F5344CB8AC3E}">
        <p14:creationId xmlns:p14="http://schemas.microsoft.com/office/powerpoint/2010/main" val="190838528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Aryan invasion of India</a:t>
            </a:r>
            <a:br>
              <a:rPr lang="en-US" dirty="0"/>
            </a:br>
            <a:r>
              <a:rPr lang="en-US" dirty="0"/>
              <a:t>beginning of Vedic Civilization 1500-500 B.C.</a:t>
            </a:r>
          </a:p>
        </p:txBody>
      </p:sp>
      <p:sp>
        <p:nvSpPr>
          <p:cNvPr id="3" name="Content Placeholder 2"/>
          <p:cNvSpPr>
            <a:spLocks noGrp="1"/>
          </p:cNvSpPr>
          <p:nvPr>
            <p:ph idx="1"/>
          </p:nvPr>
        </p:nvSpPr>
        <p:spPr/>
        <p:txBody>
          <a:bodyPr>
            <a:normAutofit fontScale="92500" lnSpcReduction="20000"/>
          </a:bodyPr>
          <a:lstStyle/>
          <a:p>
            <a:r>
              <a:rPr lang="en-US" dirty="0"/>
              <a:t>  READING ASSIGNMENT;  article by Joshua J. Mark entitled Ancient India;  section on the Vedic Period</a:t>
            </a:r>
          </a:p>
          <a:p>
            <a:r>
              <a:rPr lang="en-US" dirty="0"/>
              <a:t>Found at  http://www.ancient.eu/india/</a:t>
            </a:r>
          </a:p>
          <a:p>
            <a:pPr>
              <a:buNone/>
            </a:pPr>
            <a:endParaRPr lang="en-US" dirty="0"/>
          </a:p>
          <a:p>
            <a:pPr>
              <a:buNone/>
            </a:pPr>
            <a:r>
              <a:rPr lang="en-US" dirty="0"/>
              <a:t>Recommended viewing: The History of Hindu India, Part One:  From Ancient Times.  </a:t>
            </a:r>
            <a:r>
              <a:rPr lang="en-US" dirty="0" err="1"/>
              <a:t>hhtps</a:t>
            </a:r>
            <a:r>
              <a:rPr lang="en-US" dirty="0"/>
              <a:t>//www.youtube.com/watch?v=dBZRTzXARWM</a:t>
            </a:r>
          </a:p>
          <a:p>
            <a:pPr>
              <a:buNone/>
            </a:pPr>
            <a:r>
              <a:rPr lang="en-US" dirty="0"/>
              <a:t>Length:  23 minutes</a:t>
            </a:r>
          </a:p>
        </p:txBody>
      </p:sp>
    </p:spTree>
    <p:extLst>
      <p:ext uri="{BB962C8B-B14F-4D97-AF65-F5344CB8AC3E}">
        <p14:creationId xmlns:p14="http://schemas.microsoft.com/office/powerpoint/2010/main" val="319414480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Vedic Culture</a:t>
            </a:r>
          </a:p>
        </p:txBody>
      </p:sp>
      <p:sp>
        <p:nvSpPr>
          <p:cNvPr id="3" name="Content Placeholder 2"/>
          <p:cNvSpPr>
            <a:spLocks noGrp="1"/>
          </p:cNvSpPr>
          <p:nvPr>
            <p:ph idx="1"/>
          </p:nvPr>
        </p:nvSpPr>
        <p:spPr/>
        <p:txBody>
          <a:bodyPr>
            <a:normAutofit fontScale="92500" lnSpcReduction="10000"/>
          </a:bodyPr>
          <a:lstStyle/>
          <a:p>
            <a:r>
              <a:rPr lang="en-US" dirty="0"/>
              <a:t>Farmers and pastoralists,  Indo-European/Aryan descendant</a:t>
            </a:r>
          </a:p>
          <a:p>
            <a:r>
              <a:rPr lang="en-US" dirty="0"/>
              <a:t>Created the Vedas, sacred texts that outline the division of society into “castes”---the </a:t>
            </a:r>
            <a:r>
              <a:rPr lang="en-US" dirty="0" err="1"/>
              <a:t>Varnas</a:t>
            </a:r>
            <a:r>
              <a:rPr lang="en-US" dirty="0"/>
              <a:t>, according to occupation, later a matter of one’s birth group.</a:t>
            </a:r>
          </a:p>
          <a:p>
            <a:r>
              <a:rPr lang="en-US" dirty="0"/>
              <a:t>Chief god..Brahma---the maker and maintain of eternal order.  To live in accord with this eternal order is goal of religion—to accept one’s fate.  Origin of Hinduism</a:t>
            </a:r>
          </a:p>
        </p:txBody>
      </p:sp>
    </p:spTree>
    <p:extLst>
      <p:ext uri="{BB962C8B-B14F-4D97-AF65-F5344CB8AC3E}">
        <p14:creationId xmlns:p14="http://schemas.microsoft.com/office/powerpoint/2010/main" val="1843218193"/>
      </p:ext>
    </p:extLst>
  </p:cSld>
  <p:clrMapOvr>
    <a:masterClrMapping/>
  </p:clrMapOvr>
</p:sld>
</file>

<file path=ppt/theme/theme1.xml><?xml version="1.0" encoding="utf-8"?>
<a:theme xmlns:a="http://schemas.openxmlformats.org/drawingml/2006/main" name="Black">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62</TotalTime>
  <Words>1533</Words>
  <Application>Microsoft Office PowerPoint</Application>
  <PresentationFormat>On-screen Show (4:3)</PresentationFormat>
  <Paragraphs>106</Paragraphs>
  <Slides>42</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42</vt:i4>
      </vt:variant>
    </vt:vector>
  </HeadingPairs>
  <TitlesOfParts>
    <vt:vector size="45" baseType="lpstr">
      <vt:lpstr>Arial</vt:lpstr>
      <vt:lpstr>Calibri</vt:lpstr>
      <vt:lpstr>Black</vt:lpstr>
      <vt:lpstr>PowerPoint Presentation</vt:lpstr>
      <vt:lpstr>Session Four </vt:lpstr>
      <vt:lpstr>India </vt:lpstr>
      <vt:lpstr>Indus Valley  </vt:lpstr>
      <vt:lpstr>PowerPoint Presentation</vt:lpstr>
      <vt:lpstr>Early India 2500-1500 B.C.</vt:lpstr>
      <vt:lpstr>The Harappan and Dravidic cultures: </vt:lpstr>
      <vt:lpstr>Aryan invasion of India beginning of Vedic Civilization 1500-500 B.C.</vt:lpstr>
      <vt:lpstr>Vedic Culture</vt:lpstr>
      <vt:lpstr>Hinduism</vt:lpstr>
      <vt:lpstr>PowerPoint Presentation</vt:lpstr>
      <vt:lpstr>PowerPoint Presentation</vt:lpstr>
      <vt:lpstr>Reincarnation</vt:lpstr>
      <vt:lpstr>Buddaism</vt:lpstr>
      <vt:lpstr>Siddhartha Gautama (563-483 BCE)</vt:lpstr>
      <vt:lpstr>PowerPoint Presentation</vt:lpstr>
      <vt:lpstr>      Main Buddhist teaching: The Middle Way---middle between self denial and  self-indulgence </vt:lpstr>
      <vt:lpstr>PowerPoint Presentation</vt:lpstr>
      <vt:lpstr>PowerPoint Presentation</vt:lpstr>
      <vt:lpstr>OTHER KEY TERMS</vt:lpstr>
      <vt:lpstr>Jainism</vt:lpstr>
      <vt:lpstr>PowerPoint Presentation</vt:lpstr>
      <vt:lpstr>PowerPoint Presentation</vt:lpstr>
      <vt:lpstr>CHINA</vt:lpstr>
      <vt:lpstr>PowerPoint Presentation</vt:lpstr>
      <vt:lpstr>PowerPoint Presentation</vt:lpstr>
      <vt:lpstr>Early China</vt:lpstr>
      <vt:lpstr>PowerPoint Presentation</vt:lpstr>
      <vt:lpstr>Shang (Shahng) Dynasty  1600-1046 B.C.</vt:lpstr>
      <vt:lpstr>PowerPoint Presentation</vt:lpstr>
      <vt:lpstr>PowerPoint Presentation</vt:lpstr>
      <vt:lpstr>PowerPoint Presentation</vt:lpstr>
      <vt:lpstr>PowerPoint Presentation</vt:lpstr>
      <vt:lpstr>Zhou (JOE) Dynasty 1046-771 B.C.</vt:lpstr>
      <vt:lpstr>PowerPoint Presentation</vt:lpstr>
      <vt:lpstr>PowerPoint Presentation</vt:lpstr>
      <vt:lpstr>Autumn and Spring Period</vt:lpstr>
      <vt:lpstr>Chinese religions</vt:lpstr>
      <vt:lpstr>PowerPoint Presentation</vt:lpstr>
      <vt:lpstr>PowerPoint Presentation</vt:lpstr>
      <vt:lpstr>Confucius 551-479 B.C.</vt:lpstr>
      <vt:lpstr>End of Session 4</vt:lpstr>
    </vt:vector>
  </TitlesOfParts>
  <Company>HP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HP</dc:creator>
  <cp:lastModifiedBy>Jim Ausfahl</cp:lastModifiedBy>
  <cp:revision>3</cp:revision>
  <dcterms:created xsi:type="dcterms:W3CDTF">2018-05-03T17:49:48Z</dcterms:created>
  <dcterms:modified xsi:type="dcterms:W3CDTF">2021-02-06T13:37:20Z</dcterms:modified>
</cp:coreProperties>
</file>