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1" r:id="rId2"/>
    <p:sldId id="257" r:id="rId3"/>
    <p:sldId id="258" r:id="rId4"/>
    <p:sldId id="278" r:id="rId5"/>
    <p:sldId id="279" r:id="rId6"/>
    <p:sldId id="260" r:id="rId7"/>
    <p:sldId id="262" r:id="rId8"/>
    <p:sldId id="263" r:id="rId9"/>
    <p:sldId id="280" r:id="rId10"/>
    <p:sldId id="264" r:id="rId11"/>
    <p:sldId id="265" r:id="rId12"/>
    <p:sldId id="266" r:id="rId13"/>
    <p:sldId id="267" r:id="rId14"/>
    <p:sldId id="268" r:id="rId15"/>
    <p:sldId id="270" r:id="rId16"/>
    <p:sldId id="272" r:id="rId17"/>
    <p:sldId id="273" r:id="rId18"/>
    <p:sldId id="274" r:id="rId19"/>
    <p:sldId id="275" r:id="rId20"/>
    <p:sldId id="276" r:id="rId21"/>
    <p:sldId id="277" r:id="rId22"/>
    <p:sldId id="259" r:id="rId2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3AACC-BAC8-4CE0-8D21-3E6CED3BCF7E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EBD28-0770-48E8-A5C0-D226E0F13EA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51984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3AACC-BAC8-4CE0-8D21-3E6CED3BCF7E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EBD28-0770-48E8-A5C0-D226E0F13EA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24635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3AACC-BAC8-4CE0-8D21-3E6CED3BCF7E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EBD28-0770-48E8-A5C0-D226E0F13EA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038697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3AACC-BAC8-4CE0-8D21-3E6CED3BCF7E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EBD28-0770-48E8-A5C0-D226E0F13EA3}" type="slidenum">
              <a:rPr lang="uk-UA" smtClean="0"/>
              <a:t>‹#›</a:t>
            </a:fld>
            <a:endParaRPr lang="uk-UA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297397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3AACC-BAC8-4CE0-8D21-3E6CED3BCF7E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EBD28-0770-48E8-A5C0-D226E0F13EA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351170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3AACC-BAC8-4CE0-8D21-3E6CED3BCF7E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EBD28-0770-48E8-A5C0-D226E0F13EA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465426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3AACC-BAC8-4CE0-8D21-3E6CED3BCF7E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EBD28-0770-48E8-A5C0-D226E0F13EA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146716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3AACC-BAC8-4CE0-8D21-3E6CED3BCF7E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EBD28-0770-48E8-A5C0-D226E0F13EA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356456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3AACC-BAC8-4CE0-8D21-3E6CED3BCF7E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EBD28-0770-48E8-A5C0-D226E0F13EA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72918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3AACC-BAC8-4CE0-8D21-3E6CED3BCF7E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EBD28-0770-48E8-A5C0-D226E0F13EA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07343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3AACC-BAC8-4CE0-8D21-3E6CED3BCF7E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EBD28-0770-48E8-A5C0-D226E0F13EA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09059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3AACC-BAC8-4CE0-8D21-3E6CED3BCF7E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EBD28-0770-48E8-A5C0-D226E0F13EA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94812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3AACC-BAC8-4CE0-8D21-3E6CED3BCF7E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EBD28-0770-48E8-A5C0-D226E0F13EA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65943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3AACC-BAC8-4CE0-8D21-3E6CED3BCF7E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EBD28-0770-48E8-A5C0-D226E0F13EA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05872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3AACC-BAC8-4CE0-8D21-3E6CED3BCF7E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EBD28-0770-48E8-A5C0-D226E0F13EA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90964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3AACC-BAC8-4CE0-8D21-3E6CED3BCF7E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EBD28-0770-48E8-A5C0-D226E0F13EA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4397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3AACC-BAC8-4CE0-8D21-3E6CED3BCF7E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EBD28-0770-48E8-A5C0-D226E0F13EA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06131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003AACC-BAC8-4CE0-8D21-3E6CED3BCF7E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DAEBD28-0770-48E8-A5C0-D226E0F13EA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74866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/>
              <a:t>Огляд Нового Заповіту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ПЕРЕВИШКО СЕРГІЙ</a:t>
            </a:r>
          </a:p>
          <a:p>
            <a:r>
              <a:rPr lang="uk-UA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ПІДГОТОВЛЕНО ДЛЯ ХРИСТИЯНСЬКОГО ІНСТИТУТУ ЛІДЕРСТВА</a:t>
            </a:r>
            <a:endParaRPr lang="ru-RU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6725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Огляд Нового Заповіту </a:t>
            </a:r>
            <a:r>
              <a:rPr lang="ru-RU" b="1" dirty="0"/>
              <a:t>– </a:t>
            </a:r>
            <a:r>
              <a:rPr lang="uk-UA" b="1" cap="none" dirty="0"/>
              <a:t>ПОСЛАННЯ</a:t>
            </a:r>
            <a:r>
              <a:rPr lang="ru-RU" b="1" cap="none" dirty="0"/>
              <a:t> ДО РИМЛЯН 8:28-30</a:t>
            </a:r>
            <a:endParaRPr lang="uk-UA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uk-UA" dirty="0"/>
              <a:t>ПЕРЕДБАЧИВ</a:t>
            </a:r>
          </a:p>
          <a:p>
            <a:r>
              <a:rPr lang="uk-UA" dirty="0"/>
              <a:t>ПРИЗНАЧИВ</a:t>
            </a:r>
          </a:p>
          <a:p>
            <a:r>
              <a:rPr lang="uk-UA" dirty="0"/>
              <a:t>ПОКЛИКАВ</a:t>
            </a:r>
          </a:p>
          <a:p>
            <a:r>
              <a:rPr lang="uk-UA" dirty="0"/>
              <a:t>ВИПРАВДАВ</a:t>
            </a:r>
          </a:p>
          <a:p>
            <a:r>
              <a:rPr lang="uk-UA" dirty="0"/>
              <a:t>ПРОСЛАВИВ</a:t>
            </a:r>
          </a:p>
        </p:txBody>
      </p:sp>
    </p:spTree>
    <p:extLst>
      <p:ext uri="{BB962C8B-B14F-4D97-AF65-F5344CB8AC3E}">
        <p14:creationId xmlns:p14="http://schemas.microsoft.com/office/powerpoint/2010/main" val="36272597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Огляд Нового Заповіту </a:t>
            </a:r>
            <a:r>
              <a:rPr lang="ru-RU" b="1" dirty="0"/>
              <a:t>– </a:t>
            </a:r>
            <a:r>
              <a:rPr lang="uk-UA" b="1" cap="none" dirty="0"/>
              <a:t>ПОСЛАННЯ</a:t>
            </a:r>
            <a:r>
              <a:rPr lang="ru-RU" b="1" cap="none" dirty="0"/>
              <a:t> ДО РИМЛЯН 8:28-30</a:t>
            </a:r>
            <a:endParaRPr lang="uk-UA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/>
              <a:t>Для віруючих є розрада у скорботі, бо Бог звертає все на добре. Для такої впевненості є п'ять підстав:</a:t>
            </a:r>
          </a:p>
          <a:p>
            <a:r>
              <a:rPr lang="uk-UA" dirty="0"/>
              <a:t> 1) Бог уклав з нами Заповіт; </a:t>
            </a:r>
          </a:p>
          <a:p>
            <a:r>
              <a:rPr lang="uk-UA" dirty="0"/>
              <a:t>2) Він ПРИЗНАЧИВ для нас: щоб були подібні Його Синові, і Синові бути первородним між нами;</a:t>
            </a:r>
          </a:p>
          <a:p>
            <a:r>
              <a:rPr lang="uk-UA" dirty="0"/>
              <a:t> 3) Бог покликав нас до слави;</a:t>
            </a:r>
          </a:p>
          <a:p>
            <a:r>
              <a:rPr lang="uk-UA" dirty="0"/>
              <a:t> 4) Бог оголосив нас праведними;</a:t>
            </a:r>
          </a:p>
          <a:p>
            <a:r>
              <a:rPr lang="uk-UA" dirty="0"/>
              <a:t> 5) Бог прославив нас. </a:t>
            </a:r>
          </a:p>
        </p:txBody>
      </p:sp>
    </p:spTree>
    <p:extLst>
      <p:ext uri="{BB962C8B-B14F-4D97-AF65-F5344CB8AC3E}">
        <p14:creationId xmlns:p14="http://schemas.microsoft.com/office/powerpoint/2010/main" val="14657803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Огляд Нового Заповіту </a:t>
            </a:r>
            <a:r>
              <a:rPr lang="ru-RU" b="1" dirty="0"/>
              <a:t>– </a:t>
            </a:r>
            <a:r>
              <a:rPr lang="uk-UA" b="1" cap="none" dirty="0"/>
              <a:t>ПОСЛАННЯ</a:t>
            </a:r>
            <a:r>
              <a:rPr lang="ru-RU" b="1" cap="none" dirty="0"/>
              <a:t> ДО РИМЛЯН 8:28-30</a:t>
            </a:r>
            <a:endParaRPr lang="uk-UA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199" y="2367092"/>
            <a:ext cx="5257801" cy="3699171"/>
          </a:xfrm>
        </p:spPr>
        <p:txBody>
          <a:bodyPr>
            <a:normAutofit lnSpcReduction="10000"/>
          </a:bodyPr>
          <a:lstStyle/>
          <a:p>
            <a:r>
              <a:rPr lang="uk-UA" dirty="0"/>
              <a:t>фраза з вірша 28 «хто любить Бога», не є умовою, вимогою для здійснення подальшої частини уривка. Бо якби в цьому уривку йшлося про те, що Божі благословення належать тим, хто Його любить, то тоді б, ніхто з нас не міг би розраховувати на Божу прихильність. Оскільки, ніхто з нас, не може по-справжньому любити Бога, як говорить Писання (рим. 3:9-18).</a:t>
            </a:r>
          </a:p>
        </p:txBody>
      </p:sp>
    </p:spTree>
    <p:extLst>
      <p:ext uri="{BB962C8B-B14F-4D97-AF65-F5344CB8AC3E}">
        <p14:creationId xmlns:p14="http://schemas.microsoft.com/office/powerpoint/2010/main" val="14923431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Огляд Нового Заповіту </a:t>
            </a:r>
            <a:r>
              <a:rPr lang="ru-RU" b="1" dirty="0"/>
              <a:t>– </a:t>
            </a:r>
            <a:r>
              <a:rPr lang="uk-UA" b="1" cap="none" dirty="0"/>
              <a:t>ПОСЛАННЯ</a:t>
            </a:r>
            <a:r>
              <a:rPr lang="ru-RU" b="1" cap="none" dirty="0"/>
              <a:t> ДО РИМЛЯН 8:28-30</a:t>
            </a:r>
            <a:endParaRPr lang="uk-UA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019800" y="2367092"/>
            <a:ext cx="5748456" cy="3810685"/>
          </a:xfrm>
        </p:spPr>
        <p:txBody>
          <a:bodyPr>
            <a:normAutofit fontScale="85000" lnSpcReduction="10000"/>
          </a:bodyPr>
          <a:lstStyle/>
          <a:p>
            <a:r>
              <a:rPr lang="uk-UA" dirty="0"/>
              <a:t>«усе допомагає на добре» несправедливо тлумачити в світлі популярної сьогодні фрази, що існує не тільки серед віруючих, але також і невіруючих, що «все що не робиться, робиться на краще». </a:t>
            </a:r>
          </a:p>
          <a:p>
            <a:r>
              <a:rPr lang="uk-UA" dirty="0"/>
              <a:t>Однозначно, що Римлянам 8:28 не говорить про те, що Бог вживає події для нашого комфорту і незмінного благополуччя і достатку. </a:t>
            </a:r>
          </a:p>
          <a:p>
            <a:r>
              <a:rPr lang="uk-UA" dirty="0"/>
              <a:t>Благо, про яке йде мова в першу чергу, говорить про есхатологічне, кінцеве благо, яке очікує нас у вічності. </a:t>
            </a:r>
          </a:p>
        </p:txBody>
      </p:sp>
    </p:spTree>
    <p:extLst>
      <p:ext uri="{BB962C8B-B14F-4D97-AF65-F5344CB8AC3E}">
        <p14:creationId xmlns:p14="http://schemas.microsoft.com/office/powerpoint/2010/main" val="34716444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Огляд Нового Заповіту </a:t>
            </a:r>
            <a:r>
              <a:rPr lang="ru-RU" b="1" dirty="0"/>
              <a:t>– </a:t>
            </a:r>
            <a:r>
              <a:rPr lang="uk-UA" b="1" cap="none" dirty="0"/>
              <a:t>ПОСЛАННЯ</a:t>
            </a:r>
            <a:r>
              <a:rPr lang="ru-RU" b="1" cap="none" dirty="0"/>
              <a:t> ДО РИМЛЯН 8:28-30</a:t>
            </a:r>
            <a:endParaRPr lang="uk-UA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019800" y="2367090"/>
            <a:ext cx="5421351" cy="3810685"/>
          </a:xfrm>
        </p:spPr>
        <p:txBody>
          <a:bodyPr>
            <a:normAutofit fontScale="85000" lnSpcReduction="10000"/>
          </a:bodyPr>
          <a:lstStyle/>
          <a:p>
            <a:r>
              <a:rPr lang="uk-UA" dirty="0"/>
              <a:t>Ми також відзначили, що фраза «кого він передбачив» повинна тлумачиться, як «з ким Він вступив в Завіт перш» або «з ким Він вступив в особисті відносини перш». </a:t>
            </a:r>
          </a:p>
          <a:p>
            <a:r>
              <a:rPr lang="uk-UA" dirty="0"/>
              <a:t>Ці особисті відношення Бог встановив або вступив в Заповіт, як це в Старому Завіті, визначається словом «пізнав», були встановлені до створення світу. Ефес. 1:4-5 «так як вибрав у Ньому Він нас перше заложення світу, щоб були перед Ним ми святі й непорочні, у любові, призначивши наперед, щоб нас усиновити для Себе Ісусом Христом» </a:t>
            </a:r>
          </a:p>
        </p:txBody>
      </p:sp>
    </p:spTree>
    <p:extLst>
      <p:ext uri="{BB962C8B-B14F-4D97-AF65-F5344CB8AC3E}">
        <p14:creationId xmlns:p14="http://schemas.microsoft.com/office/powerpoint/2010/main" val="10290417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Огляд Нового Заповіту </a:t>
            </a:r>
            <a:r>
              <a:rPr lang="ru-RU" b="1" dirty="0"/>
              <a:t>– </a:t>
            </a:r>
            <a:r>
              <a:rPr lang="uk-UA" b="1" cap="none" dirty="0"/>
              <a:t>ПОСЛАННЯ</a:t>
            </a:r>
            <a:r>
              <a:rPr lang="ru-RU" b="1" cap="none" dirty="0"/>
              <a:t> ДО РИМЛЯН 11:25-32</a:t>
            </a:r>
            <a:endParaRPr lang="uk-UA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uk-UA" dirty="0"/>
              <a:t>На це слідує однозначна відповідь Павла: «Отож я питаю: Чи ж Бог відкинув народа Свого? Зовсім ні! Бо й я ізраїльтянин, із насіння </a:t>
            </a:r>
            <a:r>
              <a:rPr lang="uk-UA" dirty="0" err="1"/>
              <a:t>Авраамового</a:t>
            </a:r>
            <a:r>
              <a:rPr lang="uk-UA" dirty="0"/>
              <a:t>, Веніамінового племені». Тоді, яка доля Ізраїлю і що його очікує в майбутньому, як, іншими словами, відкриваються есхатологічні перспективи Ізраїлю?</a:t>
            </a:r>
          </a:p>
        </p:txBody>
      </p:sp>
    </p:spTree>
    <p:extLst>
      <p:ext uri="{BB962C8B-B14F-4D97-AF65-F5344CB8AC3E}">
        <p14:creationId xmlns:p14="http://schemas.microsoft.com/office/powerpoint/2010/main" val="32809038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Огляд Нового Заповіту </a:t>
            </a:r>
            <a:r>
              <a:rPr lang="ru-RU" b="1" dirty="0"/>
              <a:t>– </a:t>
            </a:r>
            <a:r>
              <a:rPr lang="uk-UA" b="1" cap="none" dirty="0"/>
              <a:t>ПОСЛАННЯ</a:t>
            </a:r>
            <a:r>
              <a:rPr lang="ru-RU" b="1" cap="none" dirty="0"/>
              <a:t> ДО РИМЛЯН 11:25-32</a:t>
            </a:r>
            <a:endParaRPr lang="uk-UA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199" y="2367092"/>
            <a:ext cx="5558883" cy="3810684"/>
          </a:xfrm>
        </p:spPr>
        <p:txBody>
          <a:bodyPr>
            <a:normAutofit fontScale="85000" lnSpcReduction="10000"/>
          </a:bodyPr>
          <a:lstStyle/>
          <a:p>
            <a:r>
              <a:rPr lang="uk-UA" dirty="0"/>
              <a:t>Слово «Ізраїль» зустрічається в грецькому Новому Заповіті 68 разів, з них більше всього в книзі Дії: 15 разів. </a:t>
            </a:r>
          </a:p>
          <a:p>
            <a:r>
              <a:rPr lang="uk-UA" dirty="0"/>
              <a:t>і 11 разів це слово використовується апостолом Павлом в посланні до Римлян. Всі 11, вжиті в частині з 9 по 11 розділи, де Павло говорить виключно про Божий план спасіння для Ізраїлю. </a:t>
            </a:r>
          </a:p>
          <a:p>
            <a:r>
              <a:rPr lang="uk-UA" dirty="0"/>
              <a:t>кожен раз, коли він вживає слово, має на увазі етнічний Ізраїль, не Ізраїль плюс врятовані язичники в числі церкви. (Також і найближчий контекст рим. 11:25-32).</a:t>
            </a:r>
          </a:p>
        </p:txBody>
      </p:sp>
    </p:spTree>
    <p:extLst>
      <p:ext uri="{BB962C8B-B14F-4D97-AF65-F5344CB8AC3E}">
        <p14:creationId xmlns:p14="http://schemas.microsoft.com/office/powerpoint/2010/main" val="5817693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Огляд Нового Заповіту </a:t>
            </a:r>
            <a:r>
              <a:rPr lang="ru-RU" b="1" dirty="0"/>
              <a:t>– </a:t>
            </a:r>
            <a:r>
              <a:rPr lang="uk-UA" b="1" cap="none" dirty="0"/>
              <a:t>ПОСЛАННЯ</a:t>
            </a:r>
            <a:r>
              <a:rPr lang="ru-RU" b="1" cap="none" dirty="0"/>
              <a:t> ДО РИМЛЯН 11:25-32</a:t>
            </a:r>
            <a:endParaRPr lang="uk-UA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85000" lnSpcReduction="10000"/>
          </a:bodyPr>
          <a:lstStyle/>
          <a:p>
            <a:r>
              <a:rPr lang="uk-UA" dirty="0"/>
              <a:t>«увесь Ізраїль» в кожному з текстів говорить про представництво достатнього числа євреїв, щоб події набули національного значення.</a:t>
            </a:r>
          </a:p>
          <a:p>
            <a:r>
              <a:rPr lang="uk-UA" dirty="0"/>
              <a:t>Таким ж чином, Римлянам 11:26 не обіцяє спасіння кожному ізраїльтянинові, що жив за днів Христа.</a:t>
            </a:r>
          </a:p>
          <a:p>
            <a:r>
              <a:rPr lang="uk-UA" dirty="0"/>
              <a:t> Що ж тут обіцяється? це - значна кількість, яка представляє націю в цілому, яка отримає спасіння у Христі їх Месії. </a:t>
            </a:r>
          </a:p>
        </p:txBody>
      </p:sp>
    </p:spTree>
    <p:extLst>
      <p:ext uri="{BB962C8B-B14F-4D97-AF65-F5344CB8AC3E}">
        <p14:creationId xmlns:p14="http://schemas.microsoft.com/office/powerpoint/2010/main" val="30501219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9414" y="629669"/>
            <a:ext cx="10025571" cy="1596177"/>
          </a:xfrm>
        </p:spPr>
        <p:txBody>
          <a:bodyPr>
            <a:noAutofit/>
          </a:bodyPr>
          <a:lstStyle/>
          <a:p>
            <a:r>
              <a:rPr lang="ru-RU" sz="5400" b="1" cap="none" dirty="0"/>
              <a:t> РИМЛЯН 11:25-32  ТРАДИЦ</a:t>
            </a:r>
            <a:r>
              <a:rPr lang="uk-UA" sz="5400" b="1" cap="none" dirty="0"/>
              <a:t>ІЙНА ТОЧКА ЗОРУ</a:t>
            </a:r>
            <a:endParaRPr lang="uk-UA" sz="54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85000" lnSpcReduction="10000"/>
          </a:bodyPr>
          <a:lstStyle/>
          <a:p>
            <a:r>
              <a:rPr lang="uk-UA" dirty="0"/>
              <a:t>Деякі коментатори, про те, розуміють «увесь Ізраїль» універсально, як християнську церкву в повному її стані (мається на увазі, яка складається з поганів і юдеїв). Вони схилялися до розуміння «увесь Ізраїль», як до духовного Ізраїлю, що складається з юдеїв і поганів, які звернулися до Євангелія або по-іншому як «Ізраїль Божий» Гал. 6:16.</a:t>
            </a:r>
          </a:p>
          <a:p>
            <a:r>
              <a:rPr lang="uk-UA" dirty="0"/>
              <a:t>Так вірили Іреней, Климент Олександрійський, Федір </a:t>
            </a:r>
            <a:r>
              <a:rPr lang="uk-UA" dirty="0" err="1"/>
              <a:t>Мапсуєтський</a:t>
            </a:r>
            <a:r>
              <a:rPr lang="uk-UA" dirty="0"/>
              <a:t>, </a:t>
            </a:r>
            <a:r>
              <a:rPr lang="uk-UA" dirty="0" err="1"/>
              <a:t>Феодорит</a:t>
            </a:r>
            <a:r>
              <a:rPr lang="uk-UA" dirty="0"/>
              <a:t> </a:t>
            </a:r>
            <a:r>
              <a:rPr lang="uk-UA" dirty="0" err="1"/>
              <a:t>Кирський</a:t>
            </a:r>
            <a:r>
              <a:rPr lang="uk-UA" dirty="0"/>
              <a:t>, </a:t>
            </a:r>
            <a:r>
              <a:rPr lang="uk-UA" dirty="0" err="1"/>
              <a:t>Оріген</a:t>
            </a:r>
            <a:r>
              <a:rPr lang="uk-UA" dirty="0"/>
              <a:t> і Августин.</a:t>
            </a:r>
          </a:p>
        </p:txBody>
      </p:sp>
    </p:spTree>
    <p:extLst>
      <p:ext uri="{BB962C8B-B14F-4D97-AF65-F5344CB8AC3E}">
        <p14:creationId xmlns:p14="http://schemas.microsoft.com/office/powerpoint/2010/main" val="6679927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cap="none" dirty="0"/>
              <a:t>РИМЛЯН 11:25-32 </a:t>
            </a:r>
            <a:br>
              <a:rPr lang="ru-RU" sz="4800" b="1" cap="none" dirty="0"/>
            </a:br>
            <a:r>
              <a:rPr lang="uk-UA" sz="4800" b="1" cap="none" dirty="0"/>
              <a:t>КОЖНИЙ ЄВРЕЙ БЕЗ ВИКЛЮЧЕННЯ</a:t>
            </a:r>
            <a:endParaRPr lang="uk-UA" sz="4800" cap="none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/>
              <a:t>така точка зору не витримує критики, оскільки не відповідає Писанню, де ясно говориться про те, що спасіння тільки через Христа.</a:t>
            </a:r>
          </a:p>
          <a:p>
            <a:r>
              <a:rPr lang="uk-UA" dirty="0"/>
              <a:t> Ів. 6:44 «Ніхто бо не може до Мене прийти, як Отець</a:t>
            </a:r>
            <a:r>
              <a:rPr lang="ru-RU" dirty="0"/>
              <a:t>». </a:t>
            </a:r>
          </a:p>
          <a:p>
            <a:r>
              <a:rPr lang="uk-UA" dirty="0"/>
              <a:t>Дії 16:30-31 «…Що треба робити мені, щоб спастися? А вони відказали: Віруй в Господа Ісуса, і будеш спасений ти сам та твій дім». </a:t>
            </a:r>
          </a:p>
        </p:txBody>
      </p:sp>
    </p:spTree>
    <p:extLst>
      <p:ext uri="{BB962C8B-B14F-4D97-AF65-F5344CB8AC3E}">
        <p14:creationId xmlns:p14="http://schemas.microsoft.com/office/powerpoint/2010/main" val="3031900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54809" y="663121"/>
            <a:ext cx="6947835" cy="5213572"/>
          </a:xfrm>
        </p:spPr>
        <p:txBody>
          <a:bodyPr>
            <a:noAutofit/>
          </a:bodyPr>
          <a:lstStyle/>
          <a:p>
            <a:pPr algn="l"/>
            <a:r>
              <a:rPr lang="uk-UA" sz="7200" b="1" dirty="0"/>
              <a:t>Огляд Нового Заповіту </a:t>
            </a:r>
            <a:r>
              <a:rPr lang="ru-RU" sz="7200" b="1" dirty="0"/>
              <a:t>– </a:t>
            </a:r>
            <a:r>
              <a:rPr lang="uk-UA" sz="7200" b="1" cap="none" dirty="0"/>
              <a:t>послання</a:t>
            </a:r>
            <a:r>
              <a:rPr lang="ru-RU" sz="7200" b="1" cap="none" dirty="0"/>
              <a:t> до римлян</a:t>
            </a:r>
            <a:endParaRPr lang="uk-UA" sz="7200" dirty="0"/>
          </a:p>
        </p:txBody>
      </p:sp>
    </p:spTree>
    <p:extLst>
      <p:ext uri="{BB962C8B-B14F-4D97-AF65-F5344CB8AC3E}">
        <p14:creationId xmlns:p14="http://schemas.microsoft.com/office/powerpoint/2010/main" val="23761787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cap="none" dirty="0"/>
              <a:t>РИМЛЯН 11:25-32</a:t>
            </a:r>
            <a:br>
              <a:rPr lang="ru-RU" sz="4800" b="1" cap="none" dirty="0"/>
            </a:br>
            <a:r>
              <a:rPr lang="uk-UA" sz="4800" b="1" cap="none" dirty="0"/>
              <a:t>ОБРАННІ</a:t>
            </a:r>
            <a:r>
              <a:rPr lang="ru-RU" sz="4800" b="1" cap="none" dirty="0"/>
              <a:t> З НАРОДУ - </a:t>
            </a:r>
            <a:r>
              <a:rPr lang="uk-UA" sz="4800" b="1" cap="none" dirty="0"/>
              <a:t>ЗАЛИШОК</a:t>
            </a:r>
            <a:endParaRPr lang="uk-UA" sz="4800" cap="none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uk-UA" dirty="0"/>
              <a:t>Благочестивий залишок з числа всього Ізраїлю протягом всієї історії від обрання Авраама до другого Пришестя Месії спасуться.</a:t>
            </a:r>
          </a:p>
          <a:p>
            <a:r>
              <a:rPr lang="uk-UA" dirty="0"/>
              <a:t>Основним аргументом на користь цієї точки зору, служить проведення паралелі між спасінням повного числа поганів і спасінням повного числа євреїв. </a:t>
            </a:r>
          </a:p>
        </p:txBody>
      </p:sp>
    </p:spTree>
    <p:extLst>
      <p:ext uri="{BB962C8B-B14F-4D97-AF65-F5344CB8AC3E}">
        <p14:creationId xmlns:p14="http://schemas.microsoft.com/office/powerpoint/2010/main" val="18425604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cap="none" dirty="0"/>
              <a:t>РИМЛЯН 11:25-32</a:t>
            </a:r>
            <a:br>
              <a:rPr lang="ru-RU" sz="4800" b="1" cap="none" dirty="0"/>
            </a:br>
            <a:r>
              <a:rPr lang="ru-RU" sz="4800" b="1" cap="none" dirty="0"/>
              <a:t>БІЛЬШІСТЬ при ПР</a:t>
            </a:r>
            <a:r>
              <a:rPr lang="uk-UA" sz="4800" b="1" cap="none" dirty="0"/>
              <a:t>ИШЕСТІ</a:t>
            </a:r>
            <a:r>
              <a:rPr lang="ru-RU" sz="4800" b="1" cap="none" dirty="0"/>
              <a:t> </a:t>
            </a:r>
            <a:endParaRPr lang="uk-UA" sz="4800" cap="none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/>
              <a:t>що Павло, можливо, використовував фразу «увесь Ізраїль» щоб вказати на корпоративне спасіння Ізраїлю, як нації в певний період часу. </a:t>
            </a:r>
          </a:p>
          <a:p>
            <a:r>
              <a:rPr lang="uk-UA" dirty="0"/>
              <a:t>Але ми повинні відзначити, що є підстава, для тлумачення фрази, як тої що відноситься до обраних з середи Ізраїлю протягом історії. Таке тлумачення заслуговує уваги як серйозна альтернатива.</a:t>
            </a:r>
          </a:p>
        </p:txBody>
      </p:sp>
    </p:spTree>
    <p:extLst>
      <p:ext uri="{BB962C8B-B14F-4D97-AF65-F5344CB8AC3E}">
        <p14:creationId xmlns:p14="http://schemas.microsoft.com/office/powerpoint/2010/main" val="12206741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/>
              <a:t>Огляд Нового Заповіту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ПЕРЕВИШКО СЕРГІЙ</a:t>
            </a:r>
          </a:p>
          <a:p>
            <a:r>
              <a:rPr lang="uk-UA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ПІДГОТОВЛЕНО ДЛЯ ХРИСТИЯНСЬКОГО ІНСТИТУТУ ЛІДЕРСТВА</a:t>
            </a:r>
            <a:endParaRPr lang="ru-RU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71789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b="1" dirty="0"/>
              <a:t>Огляд Нового Заповіту </a:t>
            </a:r>
            <a:r>
              <a:rPr lang="ru-RU" sz="5400" b="1" dirty="0"/>
              <a:t>– </a:t>
            </a:r>
            <a:r>
              <a:rPr lang="uk-UA" sz="5400" b="1" cap="none" dirty="0"/>
              <a:t>послання</a:t>
            </a:r>
            <a:r>
              <a:rPr lang="ru-RU" sz="5400" b="1" cap="none" dirty="0"/>
              <a:t> до римлян</a:t>
            </a:r>
            <a:endParaRPr lang="uk-UA" sz="54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/>
          </a:bodyPr>
          <a:lstStyle/>
          <a:p>
            <a:r>
              <a:rPr lang="uk-UA" dirty="0"/>
              <a:t>Говорячи про вивчення лексики в Римлянам 8:28-30, зокрема, слід зазначити, що неможливо тлумачити жоден біблійний текст у відриві від його історичного, культурного фону.</a:t>
            </a:r>
          </a:p>
          <a:p>
            <a:r>
              <a:rPr lang="uk-UA" dirty="0"/>
              <a:t> Тому, видається конче важливим, розглянути історичний фон і культурні особливості, які стоять за текстом Римлянам 8:28-30. </a:t>
            </a:r>
          </a:p>
        </p:txBody>
      </p:sp>
    </p:spTree>
    <p:extLst>
      <p:ext uri="{BB962C8B-B14F-4D97-AF65-F5344CB8AC3E}">
        <p14:creationId xmlns:p14="http://schemas.microsoft.com/office/powerpoint/2010/main" val="4243281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b="1" dirty="0"/>
              <a:t>Огляд Нового Заповіту </a:t>
            </a:r>
            <a:r>
              <a:rPr lang="ru-RU" sz="5400" b="1" dirty="0"/>
              <a:t>– </a:t>
            </a:r>
            <a:r>
              <a:rPr lang="uk-UA" sz="5400" b="1" cap="none" dirty="0"/>
              <a:t>ПОСЛАННЯ</a:t>
            </a:r>
            <a:r>
              <a:rPr lang="ru-RU" sz="5400" b="1" cap="none" dirty="0"/>
              <a:t> ДО РИМЛЯН 8:28-30</a:t>
            </a:r>
            <a:endParaRPr lang="uk-UA" sz="54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uk-UA" dirty="0"/>
              <a:t>І знаємо</a:t>
            </a:r>
          </a:p>
          <a:p>
            <a:r>
              <a:rPr lang="uk-UA" dirty="0"/>
              <a:t>хто любить Бога, хто покликаний Його постановою</a:t>
            </a:r>
          </a:p>
          <a:p>
            <a:r>
              <a:rPr lang="uk-UA" dirty="0"/>
              <a:t>Передбачив</a:t>
            </a:r>
          </a:p>
          <a:p>
            <a:r>
              <a:rPr lang="uk-UA" dirty="0"/>
              <a:t>на добре</a:t>
            </a:r>
          </a:p>
        </p:txBody>
      </p:sp>
    </p:spTree>
    <p:extLst>
      <p:ext uri="{BB962C8B-B14F-4D97-AF65-F5344CB8AC3E}">
        <p14:creationId xmlns:p14="http://schemas.microsoft.com/office/powerpoint/2010/main" val="451660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Огляд Нового Заповіту </a:t>
            </a:r>
            <a:r>
              <a:rPr lang="ru-RU" b="1" dirty="0"/>
              <a:t>– </a:t>
            </a:r>
            <a:r>
              <a:rPr lang="uk-UA" b="1" cap="none" dirty="0"/>
              <a:t>ПОСЛАННЯ</a:t>
            </a:r>
            <a:r>
              <a:rPr lang="ru-RU" b="1" cap="none" dirty="0"/>
              <a:t> ДО РИМЛЯН 8:28-30</a:t>
            </a:r>
            <a:endParaRPr lang="uk-UA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uk-UA" dirty="0"/>
              <a:t>кажучи про «благо», як його розумів Павло, ми повинні пам'ятати, що це не задоволення і насолода в цьому світі, а як раз навпаки (Рим. 8:18-23) - есхатологічне очікування нашого повного і благословенного позбавлення. </a:t>
            </a:r>
          </a:p>
          <a:p>
            <a:pPr marL="0" indent="0">
              <a:buNone/>
            </a:pPr>
            <a:r>
              <a:rPr lang="uk-UA" dirty="0"/>
              <a:t>Павло також представляє відоме своїм читачам вчення, можливо, навіть цитує висловлювання відомого </a:t>
            </a:r>
            <a:r>
              <a:rPr lang="uk-UA" dirty="0" err="1"/>
              <a:t>раббі</a:t>
            </a:r>
            <a:r>
              <a:rPr lang="uk-UA" dirty="0"/>
              <a:t> </a:t>
            </a:r>
            <a:r>
              <a:rPr lang="uk-UA" dirty="0" err="1"/>
              <a:t>Аківа</a:t>
            </a:r>
            <a:r>
              <a:rPr lang="uk-UA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650974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Огляд Нового Заповіту </a:t>
            </a:r>
            <a:r>
              <a:rPr lang="ru-RU" b="1" dirty="0"/>
              <a:t>– </a:t>
            </a:r>
            <a:r>
              <a:rPr lang="uk-UA" b="1" cap="none" dirty="0"/>
              <a:t>ПОСЛАННЯ</a:t>
            </a:r>
            <a:r>
              <a:rPr lang="ru-RU" b="1" cap="none" dirty="0"/>
              <a:t> ДО РИМЛЯН 8:28-30</a:t>
            </a:r>
            <a:endParaRPr lang="uk-UA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200" y="2367091"/>
            <a:ext cx="5106026" cy="3721475"/>
          </a:xfrm>
        </p:spPr>
        <p:txBody>
          <a:bodyPr>
            <a:normAutofit fontScale="92500" lnSpcReduction="20000"/>
          </a:bodyPr>
          <a:lstStyle/>
          <a:p>
            <a:r>
              <a:rPr lang="uk-UA" dirty="0"/>
              <a:t>Два додаткових моменти: (1) Благо, яке здійснюється дане тільки віруючим; (2) Благо що зв</a:t>
            </a:r>
            <a:r>
              <a:rPr lang="en-US" dirty="0"/>
              <a:t>’</a:t>
            </a:r>
            <a:r>
              <a:rPr lang="uk-UA" dirty="0" err="1"/>
              <a:t>язане</a:t>
            </a:r>
            <a:r>
              <a:rPr lang="uk-UA" dirty="0"/>
              <a:t> з уподібненням Христу через страждання (як вірші 17-30).</a:t>
            </a:r>
          </a:p>
          <a:p>
            <a:r>
              <a:rPr lang="uk-UA" dirty="0"/>
              <a:t> Як часто, сьогодні, доводиться чути, навіть не в християнських колах: «все що не відбувається на краще», як ніби речі самі собою складаються на благо для задоволення людини. таке твердження, навряд чи Павлове або Біблійне </a:t>
            </a:r>
          </a:p>
        </p:txBody>
      </p:sp>
    </p:spTree>
    <p:extLst>
      <p:ext uri="{BB962C8B-B14F-4D97-AF65-F5344CB8AC3E}">
        <p14:creationId xmlns:p14="http://schemas.microsoft.com/office/powerpoint/2010/main" val="13559529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Огляд Нового Заповіту </a:t>
            </a:r>
            <a:r>
              <a:rPr lang="ru-RU" b="1" dirty="0"/>
              <a:t>– </a:t>
            </a:r>
            <a:r>
              <a:rPr lang="uk-UA" b="1" cap="none" dirty="0"/>
              <a:t>ПОСЛАННЯ</a:t>
            </a:r>
            <a:r>
              <a:rPr lang="ru-RU" b="1" cap="none" dirty="0"/>
              <a:t> ДО РИМЛЯН 8:28-30</a:t>
            </a:r>
            <a:endParaRPr lang="uk-UA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019800" y="2367092"/>
            <a:ext cx="5681549" cy="4000254"/>
          </a:xfrm>
        </p:spPr>
        <p:txBody>
          <a:bodyPr>
            <a:normAutofit fontScale="92500" lnSpcReduction="20000"/>
          </a:bodyPr>
          <a:lstStyle/>
          <a:p>
            <a:r>
              <a:rPr lang="uk-UA" dirty="0"/>
              <a:t>фраза «на добре» повинна розглядатися нами у контексті даного уривка (Рим.8:28-30), де Павло має есхатологічний фокус. </a:t>
            </a:r>
          </a:p>
          <a:p>
            <a:r>
              <a:rPr lang="uk-UA" dirty="0"/>
              <a:t>Як видно з самого тексту, за словами використаними, по лексиці, яку він вживає тут, як наприклад, у вірші 18 «слави, що має з'явитися в нас»; 23 «очікуючи синівства», яке відбудеться в майбутньому, на небі з Богом; 24,25 «надія»; 30 «слава». Благо, про яке говорить Павло, має есхатологічне значення і відноситься до вічності, з позиції, з якої і повинні розглядатися події нашого життя.</a:t>
            </a:r>
          </a:p>
        </p:txBody>
      </p:sp>
    </p:spTree>
    <p:extLst>
      <p:ext uri="{BB962C8B-B14F-4D97-AF65-F5344CB8AC3E}">
        <p14:creationId xmlns:p14="http://schemas.microsoft.com/office/powerpoint/2010/main" val="24729574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Огляд Нового Заповіту </a:t>
            </a:r>
            <a:r>
              <a:rPr lang="ru-RU" b="1" dirty="0"/>
              <a:t>– </a:t>
            </a:r>
            <a:r>
              <a:rPr lang="uk-UA" b="1" cap="none" dirty="0"/>
              <a:t>ПОСЛАННЯ</a:t>
            </a:r>
            <a:r>
              <a:rPr lang="ru-RU" b="1" cap="none" dirty="0"/>
              <a:t> ДО РИМЛЯН 8:28-30</a:t>
            </a:r>
            <a:endParaRPr lang="uk-UA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257800" cy="3832986"/>
          </a:xfrm>
        </p:spPr>
        <p:txBody>
          <a:bodyPr>
            <a:normAutofit fontScale="92500" lnSpcReduction="20000"/>
          </a:bodyPr>
          <a:lstStyle/>
          <a:p>
            <a:r>
              <a:rPr lang="uk-UA" dirty="0"/>
              <a:t>З шести разів, що зустрічаються в Новому Заповіті, використання дієслова і родинного іменника, тільки два означає «знати на перед» (Дії26:, 2Пет. 3:17).</a:t>
            </a:r>
          </a:p>
          <a:p>
            <a:r>
              <a:rPr lang="uk-UA" dirty="0"/>
              <a:t>Три інших вживання, плюс даний текст, де завжди Бог виступає підметом в реченні, не означає «знати наперед», в сенсі мати інтелектуальне знання, але «вступити у взаємини перш» або «обрати, чи визначити перш» (Рим. 11:2; 1пет. 1:20; Дії 2:32; 1пет. 1:2).</a:t>
            </a:r>
          </a:p>
        </p:txBody>
      </p:sp>
    </p:spTree>
    <p:extLst>
      <p:ext uri="{BB962C8B-B14F-4D97-AF65-F5344CB8AC3E}">
        <p14:creationId xmlns:p14="http://schemas.microsoft.com/office/powerpoint/2010/main" val="39816931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Огляд Нового Заповіту </a:t>
            </a:r>
            <a:r>
              <a:rPr lang="ru-RU" b="1" dirty="0"/>
              <a:t>– </a:t>
            </a:r>
            <a:r>
              <a:rPr lang="uk-UA" b="1" cap="none" dirty="0"/>
              <a:t>ПОСЛАННЯ</a:t>
            </a:r>
            <a:r>
              <a:rPr lang="ru-RU" b="1" cap="none" dirty="0"/>
              <a:t> ДО РИМЛЯН 8:28-30</a:t>
            </a:r>
            <a:endParaRPr lang="uk-UA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uk-UA" dirty="0"/>
              <a:t>Фактично, на підставі вище наведеного дослідження, адекватним перекладом може бути наступний переклад: «з ким він вступив в Завіт перш», де слово «перш» слід розуміти «перш заснуванням світу», як видно це у </a:t>
            </a:r>
            <a:r>
              <a:rPr lang="uk-UA" dirty="0" err="1"/>
              <a:t>Солун</a:t>
            </a:r>
            <a:r>
              <a:rPr lang="uk-UA" dirty="0"/>
              <a:t>. 1:4; 2Тим. 1:9. </a:t>
            </a:r>
          </a:p>
        </p:txBody>
      </p:sp>
    </p:spTree>
    <p:extLst>
      <p:ext uri="{BB962C8B-B14F-4D97-AF65-F5344CB8AC3E}">
        <p14:creationId xmlns:p14="http://schemas.microsoft.com/office/powerpoint/2010/main" val="1710248473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tf00001031_wac</Template>
  <TotalTime>149</TotalTime>
  <Words>1414</Words>
  <Application>Microsoft Office PowerPoint</Application>
  <PresentationFormat>Широкоэкранный</PresentationFormat>
  <Paragraphs>74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5" baseType="lpstr">
      <vt:lpstr>Arial</vt:lpstr>
      <vt:lpstr>Tw Cen MT</vt:lpstr>
      <vt:lpstr>Капля</vt:lpstr>
      <vt:lpstr>Огляд Нового Заповіту</vt:lpstr>
      <vt:lpstr>Огляд Нового Заповіту – послання до римлян</vt:lpstr>
      <vt:lpstr>Огляд Нового Заповіту – послання до римлян</vt:lpstr>
      <vt:lpstr>Огляд Нового Заповіту – ПОСЛАННЯ ДО РИМЛЯН 8:28-30</vt:lpstr>
      <vt:lpstr>Огляд Нового Заповіту – ПОСЛАННЯ ДО РИМЛЯН 8:28-30</vt:lpstr>
      <vt:lpstr>Огляд Нового Заповіту – ПОСЛАННЯ ДО РИМЛЯН 8:28-30</vt:lpstr>
      <vt:lpstr>Огляд Нового Заповіту – ПОСЛАННЯ ДО РИМЛЯН 8:28-30</vt:lpstr>
      <vt:lpstr>Огляд Нового Заповіту – ПОСЛАННЯ ДО РИМЛЯН 8:28-30</vt:lpstr>
      <vt:lpstr>Огляд Нового Заповіту – ПОСЛАННЯ ДО РИМЛЯН 8:28-30</vt:lpstr>
      <vt:lpstr>Огляд Нового Заповіту – ПОСЛАННЯ ДО РИМЛЯН 8:28-30</vt:lpstr>
      <vt:lpstr>Огляд Нового Заповіту – ПОСЛАННЯ ДО РИМЛЯН 8:28-30</vt:lpstr>
      <vt:lpstr>Огляд Нового Заповіту – ПОСЛАННЯ ДО РИМЛЯН 8:28-30</vt:lpstr>
      <vt:lpstr>Огляд Нового Заповіту – ПОСЛАННЯ ДО РИМЛЯН 8:28-30</vt:lpstr>
      <vt:lpstr>Огляд Нового Заповіту – ПОСЛАННЯ ДО РИМЛЯН 8:28-30</vt:lpstr>
      <vt:lpstr>Огляд Нового Заповіту – ПОСЛАННЯ ДО РИМЛЯН 11:25-32</vt:lpstr>
      <vt:lpstr>Огляд Нового Заповіту – ПОСЛАННЯ ДО РИМЛЯН 11:25-32</vt:lpstr>
      <vt:lpstr>Огляд Нового Заповіту – ПОСЛАННЯ ДО РИМЛЯН 11:25-32</vt:lpstr>
      <vt:lpstr> РИМЛЯН 11:25-32  ТРАДИЦІЙНА ТОЧКА ЗОРУ</vt:lpstr>
      <vt:lpstr>РИМЛЯН 11:25-32  КОЖНИЙ ЄВРЕЙ БЕЗ ВИКЛЮЧЕННЯ</vt:lpstr>
      <vt:lpstr>РИМЛЯН 11:25-32 ОБРАННІ З НАРОДУ - ЗАЛИШОК</vt:lpstr>
      <vt:lpstr>РИМЛЯН 11:25-32 БІЛЬШІСТЬ при ПРИШЕСТІ </vt:lpstr>
      <vt:lpstr>Огляд Нового Заповіту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Evgenii Lvov</cp:lastModifiedBy>
  <cp:revision>37</cp:revision>
  <dcterms:created xsi:type="dcterms:W3CDTF">2021-02-26T16:32:36Z</dcterms:created>
  <dcterms:modified xsi:type="dcterms:W3CDTF">2021-11-22T11:47:22Z</dcterms:modified>
</cp:coreProperties>
</file>